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1"/>
  </p:notesMasterIdLst>
  <p:sldIdLst>
    <p:sldId id="257" r:id="rId2"/>
    <p:sldId id="258" r:id="rId3"/>
    <p:sldId id="265" r:id="rId4"/>
    <p:sldId id="388" r:id="rId5"/>
    <p:sldId id="259" r:id="rId6"/>
    <p:sldId id="262" r:id="rId7"/>
    <p:sldId id="351" r:id="rId8"/>
    <p:sldId id="266" r:id="rId9"/>
    <p:sldId id="268" r:id="rId10"/>
    <p:sldId id="274" r:id="rId11"/>
    <p:sldId id="261" r:id="rId12"/>
    <p:sldId id="275" r:id="rId13"/>
    <p:sldId id="311" r:id="rId14"/>
    <p:sldId id="348" r:id="rId15"/>
    <p:sldId id="349" r:id="rId16"/>
    <p:sldId id="314" r:id="rId17"/>
    <p:sldId id="352" r:id="rId18"/>
    <p:sldId id="380" r:id="rId19"/>
    <p:sldId id="386" r:id="rId20"/>
    <p:sldId id="385" r:id="rId21"/>
    <p:sldId id="387" r:id="rId22"/>
    <p:sldId id="381" r:id="rId23"/>
    <p:sldId id="277" r:id="rId24"/>
    <p:sldId id="296" r:id="rId25"/>
    <p:sldId id="280" r:id="rId26"/>
    <p:sldId id="281" r:id="rId27"/>
    <p:sldId id="282" r:id="rId28"/>
    <p:sldId id="298" r:id="rId29"/>
    <p:sldId id="299" r:id="rId30"/>
    <p:sldId id="300" r:id="rId31"/>
    <p:sldId id="301" r:id="rId32"/>
    <p:sldId id="302" r:id="rId33"/>
    <p:sldId id="303" r:id="rId34"/>
    <p:sldId id="304" r:id="rId35"/>
    <p:sldId id="305" r:id="rId36"/>
    <p:sldId id="306" r:id="rId37"/>
    <p:sldId id="309" r:id="rId38"/>
    <p:sldId id="310" r:id="rId39"/>
    <p:sldId id="333" r:id="rId40"/>
    <p:sldId id="334" r:id="rId41"/>
    <p:sldId id="339" r:id="rId42"/>
    <p:sldId id="340" r:id="rId43"/>
    <p:sldId id="341" r:id="rId44"/>
    <p:sldId id="358" r:id="rId45"/>
    <p:sldId id="353" r:id="rId46"/>
    <p:sldId id="354" r:id="rId47"/>
    <p:sldId id="355" r:id="rId48"/>
    <p:sldId id="356" r:id="rId49"/>
    <p:sldId id="357" r:id="rId50"/>
    <p:sldId id="374" r:id="rId51"/>
    <p:sldId id="375" r:id="rId52"/>
    <p:sldId id="376" r:id="rId53"/>
    <p:sldId id="377" r:id="rId54"/>
    <p:sldId id="378" r:id="rId55"/>
    <p:sldId id="379" r:id="rId56"/>
    <p:sldId id="343" r:id="rId57"/>
    <p:sldId id="344" r:id="rId58"/>
    <p:sldId id="342" r:id="rId59"/>
    <p:sldId id="350" r:id="rId60"/>
    <p:sldId id="346" r:id="rId61"/>
    <p:sldId id="359" r:id="rId62"/>
    <p:sldId id="336" r:id="rId63"/>
    <p:sldId id="360" r:id="rId64"/>
    <p:sldId id="361" r:id="rId65"/>
    <p:sldId id="362" r:id="rId66"/>
    <p:sldId id="363" r:id="rId67"/>
    <p:sldId id="364" r:id="rId68"/>
    <p:sldId id="390" r:id="rId69"/>
    <p:sldId id="391" r:id="rId70"/>
    <p:sldId id="392" r:id="rId71"/>
    <p:sldId id="337" r:id="rId72"/>
    <p:sldId id="365" r:id="rId73"/>
    <p:sldId id="389" r:id="rId74"/>
    <p:sldId id="366" r:id="rId75"/>
    <p:sldId id="369" r:id="rId76"/>
    <p:sldId id="373" r:id="rId77"/>
    <p:sldId id="338" r:id="rId78"/>
    <p:sldId id="367" r:id="rId79"/>
    <p:sldId id="368" r:id="rId8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3DEC9"/>
    <a:srgbClr val="E7BC91"/>
    <a:srgbClr val="EFD3B7"/>
    <a:srgbClr val="046561"/>
    <a:srgbClr val="5F4E56"/>
    <a:srgbClr val="009644"/>
    <a:srgbClr val="EEF5FB"/>
    <a:srgbClr val="232323"/>
    <a:srgbClr val="7E6872"/>
    <a:srgbClr val="7A64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755" autoAdjust="0"/>
    <p:restoredTop sz="96400" autoAdjust="0"/>
  </p:normalViewPr>
  <p:slideViewPr>
    <p:cSldViewPr snapToGrid="0">
      <p:cViewPr varScale="1">
        <p:scale>
          <a:sx n="107" d="100"/>
          <a:sy n="107" d="100"/>
        </p:scale>
        <p:origin x="85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presProps" Target="presProps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1CD2E7-B04F-4C91-9480-5F364F8A5C6D}" type="datetimeFigureOut">
              <a:rPr lang="ko-KR" altLang="en-US" smtClean="0"/>
              <a:t>2021-03-12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D03B09-DC47-45F0-8843-C228784A27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58587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err="1"/>
              <a:t>Dicom</a:t>
            </a:r>
            <a:r>
              <a:rPr lang="ko-KR" altLang="en-US" dirty="0"/>
              <a:t>은 의료용 디지털 영상의 저장</a:t>
            </a:r>
            <a:r>
              <a:rPr lang="en-US" altLang="ko-KR" dirty="0"/>
              <a:t>, </a:t>
            </a:r>
            <a:r>
              <a:rPr lang="ko-KR" altLang="en-US" dirty="0"/>
              <a:t>출력 및 전송에 사용되는 표준형식이다</a:t>
            </a:r>
            <a:r>
              <a:rPr lang="en-US" altLang="ko-KR" dirty="0"/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이 파일은 환자의 신상 정보</a:t>
            </a:r>
            <a:r>
              <a:rPr lang="en-US" altLang="ko-KR" dirty="0"/>
              <a:t>, </a:t>
            </a:r>
            <a:r>
              <a:rPr lang="ko-KR" altLang="en-US" dirty="0"/>
              <a:t>수행한 검사 정보</a:t>
            </a:r>
            <a:r>
              <a:rPr lang="en-US" altLang="ko-KR" dirty="0"/>
              <a:t>, </a:t>
            </a:r>
            <a:r>
              <a:rPr lang="ko-KR" altLang="en-US" dirty="0"/>
              <a:t>영상 자체의 정보 등 </a:t>
            </a:r>
            <a:endParaRPr lang="en-US" altLang="ko-KR" dirty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＇</a:t>
            </a:r>
            <a:r>
              <a:rPr lang="ko-KR" altLang="en-US" dirty="0"/>
              <a:t>의료용 영상 파일</a:t>
            </a:r>
            <a:r>
              <a:rPr lang="en-US" altLang="ko-KR" dirty="0"/>
              <a:t>＂ </a:t>
            </a:r>
            <a:r>
              <a:rPr lang="ko-KR" altLang="en-US" dirty="0"/>
              <a:t>데이터를 규정하기 위해 필요한 다양한 속성들이 존재한다</a:t>
            </a:r>
            <a:r>
              <a:rPr lang="en-US" altLang="ko-KR" dirty="0"/>
              <a:t>. 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하지만 우리는</a:t>
            </a:r>
            <a:r>
              <a:rPr lang="en-US" altLang="ko-KR" dirty="0"/>
              <a:t> </a:t>
            </a:r>
            <a:r>
              <a:rPr lang="ko-KR" altLang="en-US" dirty="0" err="1"/>
              <a:t>그중에</a:t>
            </a:r>
            <a:r>
              <a:rPr lang="ko-KR" altLang="en-US" dirty="0"/>
              <a:t> </a:t>
            </a:r>
            <a:r>
              <a:rPr lang="ko-KR" altLang="en-US" dirty="0" err="1"/>
              <a:t>이지미</a:t>
            </a:r>
            <a:r>
              <a:rPr lang="ko-KR" altLang="en-US" dirty="0"/>
              <a:t> 픽셀 데이터만 가져와서 쓴다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645491-B16D-46B2-A24D-33ADFCB9B52A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74797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D03B09-DC47-45F0-8843-C228784A271B}" type="slidenum">
              <a:rPr lang="ko-KR" altLang="en-US" smtClean="0"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16076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err="1"/>
              <a:t>Dicom</a:t>
            </a:r>
            <a:r>
              <a:rPr lang="ko-KR" altLang="en-US" dirty="0"/>
              <a:t>은 의료용 디지털 영상의 저장</a:t>
            </a:r>
            <a:r>
              <a:rPr lang="en-US" altLang="ko-KR" dirty="0"/>
              <a:t>, </a:t>
            </a:r>
            <a:r>
              <a:rPr lang="ko-KR" altLang="en-US" dirty="0"/>
              <a:t>출력 및 전송에 사용되는 표준형식이다</a:t>
            </a:r>
            <a:r>
              <a:rPr lang="en-US" altLang="ko-KR" dirty="0"/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이 파일은 환자의 신상 정보</a:t>
            </a:r>
            <a:r>
              <a:rPr lang="en-US" altLang="ko-KR" dirty="0"/>
              <a:t>, </a:t>
            </a:r>
            <a:r>
              <a:rPr lang="ko-KR" altLang="en-US" dirty="0"/>
              <a:t>수행한 검사 정보</a:t>
            </a:r>
            <a:r>
              <a:rPr lang="en-US" altLang="ko-KR" dirty="0"/>
              <a:t>, </a:t>
            </a:r>
            <a:r>
              <a:rPr lang="ko-KR" altLang="en-US" dirty="0"/>
              <a:t>영상 자체의 정보 등 </a:t>
            </a:r>
            <a:endParaRPr lang="en-US" altLang="ko-KR" dirty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＇</a:t>
            </a:r>
            <a:r>
              <a:rPr lang="ko-KR" altLang="en-US" dirty="0"/>
              <a:t>의료용 영상 파일</a:t>
            </a:r>
            <a:r>
              <a:rPr lang="en-US" altLang="ko-KR" dirty="0"/>
              <a:t>＂ </a:t>
            </a:r>
            <a:r>
              <a:rPr lang="ko-KR" altLang="en-US" dirty="0"/>
              <a:t>데이터를 규정하기 위해 필요한 다양한 속성들이 존재한다</a:t>
            </a:r>
            <a:r>
              <a:rPr lang="en-US" altLang="ko-KR" dirty="0"/>
              <a:t>. 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하지만 우리는</a:t>
            </a:r>
            <a:r>
              <a:rPr lang="en-US" altLang="ko-KR" dirty="0"/>
              <a:t> </a:t>
            </a:r>
            <a:r>
              <a:rPr lang="ko-KR" altLang="en-US" dirty="0" err="1"/>
              <a:t>그중에</a:t>
            </a:r>
            <a:r>
              <a:rPr lang="ko-KR" altLang="en-US" dirty="0"/>
              <a:t> </a:t>
            </a:r>
            <a:r>
              <a:rPr lang="ko-KR" altLang="en-US" dirty="0" err="1"/>
              <a:t>이지미</a:t>
            </a:r>
            <a:r>
              <a:rPr lang="ko-KR" altLang="en-US" dirty="0"/>
              <a:t> 픽셀 데이터만 가져와서 쓴다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645491-B16D-46B2-A24D-33ADFCB9B52A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76388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err="1"/>
              <a:t>Dicom</a:t>
            </a:r>
            <a:r>
              <a:rPr lang="ko-KR" altLang="en-US" dirty="0"/>
              <a:t>은 의료용 디지털 영상의 저장</a:t>
            </a:r>
            <a:r>
              <a:rPr lang="en-US" altLang="ko-KR" dirty="0"/>
              <a:t>, </a:t>
            </a:r>
            <a:r>
              <a:rPr lang="ko-KR" altLang="en-US" dirty="0"/>
              <a:t>출력 및 전송에 사용되는 표준형식이다</a:t>
            </a:r>
            <a:r>
              <a:rPr lang="en-US" altLang="ko-KR" dirty="0"/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이 파일은 환자의 신상 정보</a:t>
            </a:r>
            <a:r>
              <a:rPr lang="en-US" altLang="ko-KR" dirty="0"/>
              <a:t>, </a:t>
            </a:r>
            <a:r>
              <a:rPr lang="ko-KR" altLang="en-US" dirty="0"/>
              <a:t>수행한 검사 정보</a:t>
            </a:r>
            <a:r>
              <a:rPr lang="en-US" altLang="ko-KR" dirty="0"/>
              <a:t>, </a:t>
            </a:r>
            <a:r>
              <a:rPr lang="ko-KR" altLang="en-US" dirty="0"/>
              <a:t>영상 자체의 정보 등 </a:t>
            </a:r>
            <a:endParaRPr lang="en-US" altLang="ko-KR" dirty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＇</a:t>
            </a:r>
            <a:r>
              <a:rPr lang="ko-KR" altLang="en-US" dirty="0"/>
              <a:t>의료용 영상 파일</a:t>
            </a:r>
            <a:r>
              <a:rPr lang="en-US" altLang="ko-KR" dirty="0"/>
              <a:t>＂ </a:t>
            </a:r>
            <a:r>
              <a:rPr lang="ko-KR" altLang="en-US" dirty="0"/>
              <a:t>데이터를 규정하기 위해 필요한 다양한 속성들이 존재한다</a:t>
            </a:r>
            <a:r>
              <a:rPr lang="en-US" altLang="ko-KR" dirty="0"/>
              <a:t>. 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하지만 우리는</a:t>
            </a:r>
            <a:r>
              <a:rPr lang="en-US" altLang="ko-KR" dirty="0"/>
              <a:t> </a:t>
            </a:r>
            <a:r>
              <a:rPr lang="ko-KR" altLang="en-US" dirty="0" err="1"/>
              <a:t>그중에</a:t>
            </a:r>
            <a:r>
              <a:rPr lang="ko-KR" altLang="en-US" dirty="0"/>
              <a:t> </a:t>
            </a:r>
            <a:r>
              <a:rPr lang="ko-KR" altLang="en-US" dirty="0" err="1"/>
              <a:t>이지미</a:t>
            </a:r>
            <a:r>
              <a:rPr lang="ko-KR" altLang="en-US" dirty="0"/>
              <a:t> 픽셀 데이터만 가져와서 쓴다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645491-B16D-46B2-A24D-33ADFCB9B52A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67721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err="1"/>
              <a:t>Dicom</a:t>
            </a:r>
            <a:r>
              <a:rPr lang="ko-KR" altLang="en-US" dirty="0"/>
              <a:t>은 의료용 디지털 영상의 저장</a:t>
            </a:r>
            <a:r>
              <a:rPr lang="en-US" altLang="ko-KR" dirty="0"/>
              <a:t>, </a:t>
            </a:r>
            <a:r>
              <a:rPr lang="ko-KR" altLang="en-US" dirty="0"/>
              <a:t>출력 및 전송에 사용되는 표준형식이다</a:t>
            </a:r>
            <a:r>
              <a:rPr lang="en-US" altLang="ko-KR" dirty="0"/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이 파일은 환자의 신상 정보</a:t>
            </a:r>
            <a:r>
              <a:rPr lang="en-US" altLang="ko-KR" dirty="0"/>
              <a:t>, </a:t>
            </a:r>
            <a:r>
              <a:rPr lang="ko-KR" altLang="en-US" dirty="0"/>
              <a:t>수행한 검사 정보</a:t>
            </a:r>
            <a:r>
              <a:rPr lang="en-US" altLang="ko-KR" dirty="0"/>
              <a:t>, </a:t>
            </a:r>
            <a:r>
              <a:rPr lang="ko-KR" altLang="en-US" dirty="0"/>
              <a:t>영상 자체의 정보 등 </a:t>
            </a:r>
            <a:endParaRPr lang="en-US" altLang="ko-KR" dirty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＇</a:t>
            </a:r>
            <a:r>
              <a:rPr lang="ko-KR" altLang="en-US" dirty="0"/>
              <a:t>의료용 영상 파일</a:t>
            </a:r>
            <a:r>
              <a:rPr lang="en-US" altLang="ko-KR" dirty="0"/>
              <a:t>＂ </a:t>
            </a:r>
            <a:r>
              <a:rPr lang="ko-KR" altLang="en-US" dirty="0"/>
              <a:t>데이터를 규정하기 위해 필요한 다양한 속성들이 존재한다</a:t>
            </a:r>
            <a:r>
              <a:rPr lang="en-US" altLang="ko-KR" dirty="0"/>
              <a:t>. 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하지만 우리는</a:t>
            </a:r>
            <a:r>
              <a:rPr lang="en-US" altLang="ko-KR" dirty="0"/>
              <a:t> </a:t>
            </a:r>
            <a:r>
              <a:rPr lang="ko-KR" altLang="en-US" dirty="0" err="1"/>
              <a:t>그중에</a:t>
            </a:r>
            <a:r>
              <a:rPr lang="ko-KR" altLang="en-US" dirty="0"/>
              <a:t> </a:t>
            </a:r>
            <a:r>
              <a:rPr lang="ko-KR" altLang="en-US" dirty="0" err="1"/>
              <a:t>이지미</a:t>
            </a:r>
            <a:r>
              <a:rPr lang="ko-KR" altLang="en-US" dirty="0"/>
              <a:t> 픽셀 데이터만 가져와서 쓴다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645491-B16D-46B2-A24D-33ADFCB9B52A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6220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weight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들은 </a:t>
            </a:r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ReLU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거치기 때문에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non-zero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임이 보장이 되고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분모가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되는 것을 막기 위해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0.0001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크기의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입실론을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넣어주었습니다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2A8C2-3BD3-45C1-8053-FD0C06F643DA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21117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D03B09-DC47-45F0-8843-C228784A271B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20020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D03B09-DC47-45F0-8843-C228784A271B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22157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D03B09-DC47-45F0-8843-C228784A271B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40164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D03B09-DC47-45F0-8843-C228784A271B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62406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A6BDD-E1DA-434B-B901-4F51CCE6A2DF}" type="datetimeFigureOut">
              <a:rPr lang="ko-KR" altLang="en-US" smtClean="0"/>
              <a:t>2021-03-12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959C06-798D-42E3-9B9F-3CD77CB989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77131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A6BDD-E1DA-434B-B901-4F51CCE6A2DF}" type="datetimeFigureOut">
              <a:rPr lang="ko-KR" altLang="en-US" smtClean="0"/>
              <a:t>2021-03-12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959C06-798D-42E3-9B9F-3CD77CB989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92119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A6BDD-E1DA-434B-B901-4F51CCE6A2DF}" type="datetimeFigureOut">
              <a:rPr lang="ko-KR" altLang="en-US" smtClean="0"/>
              <a:t>2021-03-12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959C06-798D-42E3-9B9F-3CD77CB989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85115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A6BDD-E1DA-434B-B901-4F51CCE6A2DF}" type="datetimeFigureOut">
              <a:rPr lang="ko-KR" altLang="en-US" smtClean="0"/>
              <a:t>2021-03-12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959C06-798D-42E3-9B9F-3CD77CB989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88644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A6BDD-E1DA-434B-B901-4F51CCE6A2DF}" type="datetimeFigureOut">
              <a:rPr lang="ko-KR" altLang="en-US" smtClean="0"/>
              <a:t>2021-03-12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959C06-798D-42E3-9B9F-3CD77CB989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38068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A6BDD-E1DA-434B-B901-4F51CCE6A2DF}" type="datetimeFigureOut">
              <a:rPr lang="ko-KR" altLang="en-US" smtClean="0"/>
              <a:t>2021-03-12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959C06-798D-42E3-9B9F-3CD77CB989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33229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A6BDD-E1DA-434B-B901-4F51CCE6A2DF}" type="datetimeFigureOut">
              <a:rPr lang="ko-KR" altLang="en-US" smtClean="0"/>
              <a:t>2021-03-12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959C06-798D-42E3-9B9F-3CD77CB989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11050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A6BDD-E1DA-434B-B901-4F51CCE6A2DF}" type="datetimeFigureOut">
              <a:rPr lang="ko-KR" altLang="en-US" smtClean="0"/>
              <a:t>2021-03-12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959C06-798D-42E3-9B9F-3CD77CB989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32696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A6BDD-E1DA-434B-B901-4F51CCE6A2DF}" type="datetimeFigureOut">
              <a:rPr lang="ko-KR" altLang="en-US" smtClean="0"/>
              <a:t>2021-03-12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959C06-798D-42E3-9B9F-3CD77CB989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74501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A6BDD-E1DA-434B-B901-4F51CCE6A2DF}" type="datetimeFigureOut">
              <a:rPr lang="ko-KR" altLang="en-US" smtClean="0"/>
              <a:t>2021-03-12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959C06-798D-42E3-9B9F-3CD77CB989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71146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A6BDD-E1DA-434B-B901-4F51CCE6A2DF}" type="datetimeFigureOut">
              <a:rPr lang="ko-KR" altLang="en-US" smtClean="0"/>
              <a:t>2021-03-12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959C06-798D-42E3-9B9F-3CD77CB989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95860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7A6BDD-E1DA-434B-B901-4F51CCE6A2DF}" type="datetimeFigureOut">
              <a:rPr lang="ko-KR" altLang="en-US" smtClean="0"/>
              <a:t>2021-03-12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959C06-798D-42E3-9B9F-3CD77CB989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63305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jp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jpeg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6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3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5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jpeg"/><Relationship Id="rId3" Type="http://schemas.openxmlformats.org/officeDocument/2006/relationships/image" Target="../media/image87.jpeg"/><Relationship Id="rId7" Type="http://schemas.openxmlformats.org/officeDocument/2006/relationships/image" Target="../media/image91.jpeg"/><Relationship Id="rId12" Type="http://schemas.openxmlformats.org/officeDocument/2006/relationships/image" Target="../media/image96.png"/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.jpeg"/><Relationship Id="rId11" Type="http://schemas.openxmlformats.org/officeDocument/2006/relationships/image" Target="../media/image95.jpeg"/><Relationship Id="rId5" Type="http://schemas.openxmlformats.org/officeDocument/2006/relationships/image" Target="../media/image89.jpeg"/><Relationship Id="rId10" Type="http://schemas.openxmlformats.org/officeDocument/2006/relationships/image" Target="../media/image94.jpeg"/><Relationship Id="rId4" Type="http://schemas.openxmlformats.org/officeDocument/2006/relationships/image" Target="../media/image88.jpeg"/><Relationship Id="rId9" Type="http://schemas.openxmlformats.org/officeDocument/2006/relationships/image" Target="../media/image93.jpe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7" Type="http://schemas.openxmlformats.org/officeDocument/2006/relationships/image" Target="../media/image102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DDC8">
            <a:alpha val="8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151467" y="1959002"/>
            <a:ext cx="9668933" cy="14003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4500" dirty="0" err="1">
                <a:solidFill>
                  <a:srgbClr val="04656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itchFamily="34" charset="0"/>
              </a:rPr>
              <a:t>VinBigData</a:t>
            </a:r>
            <a:endParaRPr lang="en-US" altLang="ko-KR" sz="4500" dirty="0">
              <a:solidFill>
                <a:srgbClr val="04656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Arial" pitchFamily="34" charset="0"/>
            </a:endParaRPr>
          </a:p>
          <a:p>
            <a:pPr algn="ctr"/>
            <a:r>
              <a:rPr lang="en-US" altLang="ko-KR" sz="4000" dirty="0">
                <a:solidFill>
                  <a:srgbClr val="046561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Chest X-ray Abnormalities Detection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2996972" y="5005399"/>
            <a:ext cx="5977919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0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 pitchFamily="34" charset="0"/>
              </a:rPr>
              <a:t>권형주</a:t>
            </a:r>
            <a:r>
              <a:rPr lang="en-US" altLang="ko-KR" sz="3000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 pitchFamily="34" charset="0"/>
              </a:rPr>
              <a:t>, </a:t>
            </a:r>
            <a:r>
              <a:rPr lang="ko-KR" altLang="en-US" sz="3000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 pitchFamily="34" charset="0"/>
              </a:rPr>
              <a:t>김기영</a:t>
            </a:r>
            <a:r>
              <a:rPr lang="en-US" altLang="ko-KR" sz="3000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 pitchFamily="34" charset="0"/>
              </a:rPr>
              <a:t>, </a:t>
            </a:r>
            <a:r>
              <a:rPr lang="ko-KR" altLang="en-US" sz="3000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 pitchFamily="34" charset="0"/>
              </a:rPr>
              <a:t>손원용</a:t>
            </a:r>
            <a:r>
              <a:rPr lang="en-US" altLang="ko-KR" sz="3000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 pitchFamily="34" charset="0"/>
              </a:rPr>
              <a:t>, </a:t>
            </a:r>
            <a:r>
              <a:rPr lang="ko-KR" altLang="en-US" sz="3000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 pitchFamily="34" charset="0"/>
              </a:rPr>
              <a:t>오상수</a:t>
            </a:r>
            <a:r>
              <a:rPr lang="en-US" altLang="ko-KR" sz="3000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 pitchFamily="34" charset="0"/>
              </a:rPr>
              <a:t>, </a:t>
            </a:r>
            <a:r>
              <a:rPr lang="ko-KR" altLang="en-US" sz="3000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 pitchFamily="34" charset="0"/>
              </a:rPr>
              <a:t>이준호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885310" y="4301067"/>
            <a:ext cx="220124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21 . 02 . 26</a:t>
            </a:r>
            <a:endParaRPr lang="ko-KR" altLang="en-US" sz="3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7166" y="4216865"/>
            <a:ext cx="629165" cy="629165"/>
          </a:xfrm>
          <a:prstGeom prst="rect">
            <a:avLst/>
          </a:prstGeom>
        </p:spPr>
      </p:pic>
      <p:cxnSp>
        <p:nvCxnSpPr>
          <p:cNvPr id="12" name="직선 연결선 11"/>
          <p:cNvCxnSpPr/>
          <p:nvPr/>
        </p:nvCxnSpPr>
        <p:spPr>
          <a:xfrm>
            <a:off x="2785531" y="4846030"/>
            <a:ext cx="6400800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>
            <a:extLst>
              <a:ext uri="{FF2B5EF4-FFF2-40B4-BE49-F238E27FC236}">
                <a16:creationId xmlns:a16="http://schemas.microsoft.com/office/drawing/2014/main" id="{30B4CCA9-D90E-4D04-AD87-44620DD0ABEF}"/>
              </a:ext>
            </a:extLst>
          </p:cNvPr>
          <p:cNvGrpSpPr/>
          <p:nvPr/>
        </p:nvGrpSpPr>
        <p:grpSpPr>
          <a:xfrm>
            <a:off x="-1695796" y="1643813"/>
            <a:ext cx="1695796" cy="3567717"/>
            <a:chOff x="-1695796" y="1643813"/>
            <a:chExt cx="1695796" cy="3567717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D35E9F52-6F90-48F9-882A-9E54226FFFBC}"/>
                </a:ext>
              </a:extLst>
            </p:cNvPr>
            <p:cNvGrpSpPr/>
            <p:nvPr/>
          </p:nvGrpSpPr>
          <p:grpSpPr>
            <a:xfrm>
              <a:off x="-1695796" y="1643813"/>
              <a:ext cx="1695796" cy="2940626"/>
              <a:chOff x="332509" y="390698"/>
              <a:chExt cx="1695796" cy="2940626"/>
            </a:xfrm>
          </p:grpSpPr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05F81744-A94D-4162-A33B-830F13A0299D}"/>
                  </a:ext>
                </a:extLst>
              </p:cNvPr>
              <p:cNvSpPr/>
              <p:nvPr/>
            </p:nvSpPr>
            <p:spPr>
              <a:xfrm>
                <a:off x="332509" y="390698"/>
                <a:ext cx="1695796" cy="432262"/>
              </a:xfrm>
              <a:prstGeom prst="rect">
                <a:avLst/>
              </a:prstGeom>
              <a:solidFill>
                <a:srgbClr val="F3DDC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7DEA9817-42A5-42FB-826E-986C26E45CF8}"/>
                  </a:ext>
                </a:extLst>
              </p:cNvPr>
              <p:cNvSpPr/>
              <p:nvPr/>
            </p:nvSpPr>
            <p:spPr>
              <a:xfrm>
                <a:off x="332509" y="1017789"/>
                <a:ext cx="1695796" cy="432262"/>
              </a:xfrm>
              <a:prstGeom prst="rect">
                <a:avLst/>
              </a:prstGeom>
              <a:solidFill>
                <a:srgbClr val="F8AC9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554D3E40-6F9F-472D-A0EE-0940533AE8D7}"/>
                  </a:ext>
                </a:extLst>
              </p:cNvPr>
              <p:cNvSpPr/>
              <p:nvPr/>
            </p:nvSpPr>
            <p:spPr>
              <a:xfrm>
                <a:off x="332509" y="1644880"/>
                <a:ext cx="1695796" cy="432262"/>
              </a:xfrm>
              <a:prstGeom prst="rect">
                <a:avLst/>
              </a:prstGeom>
              <a:solidFill>
                <a:srgbClr val="D9737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25C919E2-B751-44A2-9C27-CC0FBEEA07E9}"/>
                  </a:ext>
                </a:extLst>
              </p:cNvPr>
              <p:cNvSpPr/>
              <p:nvPr/>
            </p:nvSpPr>
            <p:spPr>
              <a:xfrm>
                <a:off x="332509" y="2271971"/>
                <a:ext cx="1695796" cy="432262"/>
              </a:xfrm>
              <a:prstGeom prst="rect">
                <a:avLst/>
              </a:prstGeom>
              <a:solidFill>
                <a:srgbClr val="5F4E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090E57F4-A09F-4DDF-B2B8-9E7DE10A9D2F}"/>
                  </a:ext>
                </a:extLst>
              </p:cNvPr>
              <p:cNvSpPr/>
              <p:nvPr/>
            </p:nvSpPr>
            <p:spPr>
              <a:xfrm>
                <a:off x="332509" y="2899062"/>
                <a:ext cx="1695796" cy="432262"/>
              </a:xfrm>
              <a:prstGeom prst="rect">
                <a:avLst/>
              </a:prstGeom>
              <a:solidFill>
                <a:srgbClr val="04656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192977A8-4C66-4B20-91AE-127789075F17}"/>
                </a:ext>
              </a:extLst>
            </p:cNvPr>
            <p:cNvSpPr/>
            <p:nvPr/>
          </p:nvSpPr>
          <p:spPr>
            <a:xfrm>
              <a:off x="-1695796" y="4779268"/>
              <a:ext cx="1695796" cy="432262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421154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/>
          <p:cNvGrpSpPr/>
          <p:nvPr/>
        </p:nvGrpSpPr>
        <p:grpSpPr>
          <a:xfrm>
            <a:off x="164478" y="958763"/>
            <a:ext cx="2651688" cy="523220"/>
            <a:chOff x="392616" y="958763"/>
            <a:chExt cx="2651688" cy="523220"/>
          </a:xfrm>
        </p:grpSpPr>
        <p:sp>
          <p:nvSpPr>
            <p:cNvPr id="15" name="TextBox 14"/>
            <p:cNvSpPr txBox="1"/>
            <p:nvPr/>
          </p:nvSpPr>
          <p:spPr>
            <a:xfrm>
              <a:off x="392616" y="958763"/>
              <a:ext cx="265168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rgbClr val="5F4E5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 </a:t>
              </a:r>
              <a:r>
                <a:rPr lang="ko-KR" altLang="en-US" sz="2800" b="1" dirty="0">
                  <a:solidFill>
                    <a:srgbClr val="5F4E5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평가 지표 </a:t>
              </a:r>
              <a:r>
                <a:rPr lang="en-US" altLang="ko-KR" sz="2800" b="1" dirty="0">
                  <a:solidFill>
                    <a:srgbClr val="5F4E5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(IOU)</a:t>
              </a: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398837" y="1009916"/>
              <a:ext cx="134101" cy="420915"/>
            </a:xfrm>
            <a:prstGeom prst="rect">
              <a:avLst/>
            </a:prstGeom>
            <a:solidFill>
              <a:srgbClr val="04656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직사각형 2"/>
          <p:cNvSpPr/>
          <p:nvPr/>
        </p:nvSpPr>
        <p:spPr>
          <a:xfrm>
            <a:off x="914400" y="1771650"/>
            <a:ext cx="10420350" cy="45086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1091576" y="1959003"/>
            <a:ext cx="10008847" cy="3844262"/>
            <a:chOff x="1096744" y="1406553"/>
            <a:chExt cx="10008847" cy="3844262"/>
          </a:xfrm>
        </p:grpSpPr>
        <p:pic>
          <p:nvPicPr>
            <p:cNvPr id="49" name="그림 4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6744" y="1406553"/>
              <a:ext cx="4983788" cy="3844262"/>
            </a:xfrm>
            <a:prstGeom prst="rect">
              <a:avLst/>
            </a:prstGeom>
          </p:spPr>
        </p:pic>
        <p:pic>
          <p:nvPicPr>
            <p:cNvPr id="50" name="그림 4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34856" y="1406553"/>
              <a:ext cx="4770735" cy="3844262"/>
            </a:xfrm>
            <a:prstGeom prst="rect">
              <a:avLst/>
            </a:prstGeom>
          </p:spPr>
        </p:pic>
      </p:grpSp>
      <p:sp>
        <p:nvSpPr>
          <p:cNvPr id="5" name="직사각형 4"/>
          <p:cNvSpPr/>
          <p:nvPr/>
        </p:nvSpPr>
        <p:spPr>
          <a:xfrm>
            <a:off x="914400" y="5900758"/>
            <a:ext cx="10420350" cy="378531"/>
          </a:xfrm>
          <a:prstGeom prst="rect">
            <a:avLst/>
          </a:prstGeom>
          <a:solidFill>
            <a:srgbClr val="D2D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6075364" y="5394494"/>
            <a:ext cx="0" cy="88582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1803610" y="5890626"/>
            <a:ext cx="37311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rgbClr val="5F4E56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itchFamily="34" charset="0"/>
              </a:rPr>
              <a:t>겹치는 면적 </a:t>
            </a:r>
            <a:r>
              <a:rPr lang="en-US" altLang="ko-KR" sz="2000" dirty="0">
                <a:solidFill>
                  <a:srgbClr val="5F4E56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itchFamily="34" charset="0"/>
              </a:rPr>
              <a:t>/ </a:t>
            </a:r>
            <a:r>
              <a:rPr lang="ko-KR" altLang="en-US" sz="2000" dirty="0">
                <a:solidFill>
                  <a:srgbClr val="5F4E56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itchFamily="34" charset="0"/>
              </a:rPr>
              <a:t>전체 면적</a:t>
            </a:r>
            <a:endParaRPr lang="en-US" altLang="ko-KR" sz="2000" dirty="0">
              <a:solidFill>
                <a:srgbClr val="5F4E56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Arial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063239" y="5888990"/>
            <a:ext cx="17141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5F4E56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itchFamily="34" charset="0"/>
              </a:rPr>
              <a:t>PR Curve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41F9193F-8AA3-4354-ADEF-05968EF61412}"/>
              </a:ext>
            </a:extLst>
          </p:cNvPr>
          <p:cNvGrpSpPr/>
          <p:nvPr/>
        </p:nvGrpSpPr>
        <p:grpSpPr>
          <a:xfrm>
            <a:off x="0" y="136460"/>
            <a:ext cx="12192000" cy="531845"/>
            <a:chOff x="0" y="136460"/>
            <a:chExt cx="12192000" cy="531845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5B96A94A-CADE-4855-98B8-79A51B14A469}"/>
                </a:ext>
              </a:extLst>
            </p:cNvPr>
            <p:cNvSpPr/>
            <p:nvPr/>
          </p:nvSpPr>
          <p:spPr>
            <a:xfrm>
              <a:off x="0" y="136460"/>
              <a:ext cx="12192000" cy="531845"/>
            </a:xfrm>
            <a:prstGeom prst="rect">
              <a:avLst/>
            </a:prstGeom>
            <a:solidFill>
              <a:srgbClr val="F8AC96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688ED684-22CB-4123-8342-52AD1B5418FA}"/>
                </a:ext>
              </a:extLst>
            </p:cNvPr>
            <p:cNvSpPr/>
            <p:nvPr/>
          </p:nvSpPr>
          <p:spPr>
            <a:xfrm>
              <a:off x="485923" y="136460"/>
              <a:ext cx="1755089" cy="531845"/>
            </a:xfrm>
            <a:prstGeom prst="rect">
              <a:avLst/>
            </a:prstGeom>
            <a:solidFill>
              <a:srgbClr val="D973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5D3D4CD-C423-46A0-AA72-FB94FD7EA0FD}"/>
                </a:ext>
              </a:extLst>
            </p:cNvPr>
            <p:cNvSpPr txBox="1"/>
            <p:nvPr/>
          </p:nvSpPr>
          <p:spPr>
            <a:xfrm>
              <a:off x="711524" y="186940"/>
              <a:ext cx="1322549" cy="43088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대회 소개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F0BD0B3-4BF6-4C6A-98D0-86EEDAB8C997}"/>
                </a:ext>
              </a:extLst>
            </p:cNvPr>
            <p:cNvSpPr txBox="1"/>
            <p:nvPr/>
          </p:nvSpPr>
          <p:spPr>
            <a:xfrm>
              <a:off x="4421847" y="186940"/>
              <a:ext cx="1811085" cy="43088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200" b="1" dirty="0">
                  <a:solidFill>
                    <a:srgbClr val="7E6872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알고리즘 소개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512E9BE-0FA9-4345-8B57-A277ED1E56DA}"/>
                </a:ext>
              </a:extLst>
            </p:cNvPr>
            <p:cNvSpPr txBox="1"/>
            <p:nvPr/>
          </p:nvSpPr>
          <p:spPr>
            <a:xfrm>
              <a:off x="6487256" y="186940"/>
              <a:ext cx="1307440" cy="43088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200" b="1" dirty="0">
                  <a:solidFill>
                    <a:srgbClr val="7E6872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모형 평가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63A599D-28F3-41A2-99BA-10FACF23CEA5}"/>
                </a:ext>
              </a:extLst>
            </p:cNvPr>
            <p:cNvSpPr txBox="1"/>
            <p:nvPr/>
          </p:nvSpPr>
          <p:spPr>
            <a:xfrm>
              <a:off x="8049020" y="186940"/>
              <a:ext cx="1893911" cy="43088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200" b="1" dirty="0">
                  <a:solidFill>
                    <a:srgbClr val="7E6872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한계 및 시사점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B4E272A-D0EC-47FD-8966-E31EE207B0A7}"/>
                </a:ext>
              </a:extLst>
            </p:cNvPr>
            <p:cNvSpPr txBox="1"/>
            <p:nvPr/>
          </p:nvSpPr>
          <p:spPr>
            <a:xfrm>
              <a:off x="2391866" y="186940"/>
              <a:ext cx="1879126" cy="43088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200" b="1" dirty="0">
                  <a:solidFill>
                    <a:srgbClr val="7E6872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전처리 </a:t>
              </a:r>
              <a:r>
                <a:rPr lang="en-US" altLang="ko-KR" sz="2200" b="1" dirty="0">
                  <a:solidFill>
                    <a:srgbClr val="7E6872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&amp; EDA</a:t>
              </a:r>
              <a:endParaRPr lang="ko-KR" altLang="en-US" sz="2200" b="1" dirty="0">
                <a:solidFill>
                  <a:srgbClr val="7E687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ACEFEC0-AD02-4246-B038-929F4C780810}"/>
                </a:ext>
              </a:extLst>
            </p:cNvPr>
            <p:cNvSpPr txBox="1"/>
            <p:nvPr/>
          </p:nvSpPr>
          <p:spPr>
            <a:xfrm>
              <a:off x="10197255" y="186940"/>
              <a:ext cx="1306474" cy="43088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200" b="1" dirty="0">
                  <a:solidFill>
                    <a:srgbClr val="7E6872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참고 문헌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90910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70699" y="958763"/>
            <a:ext cx="1420498" cy="523220"/>
            <a:chOff x="398837" y="958763"/>
            <a:chExt cx="1420498" cy="523220"/>
          </a:xfrm>
        </p:grpSpPr>
        <p:sp>
          <p:nvSpPr>
            <p:cNvPr id="6" name="TextBox 5"/>
            <p:cNvSpPr txBox="1"/>
            <p:nvPr/>
          </p:nvSpPr>
          <p:spPr>
            <a:xfrm>
              <a:off x="474095" y="958763"/>
              <a:ext cx="134524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rgbClr val="5F4E5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sz="2800" b="1" dirty="0">
                  <a:solidFill>
                    <a:srgbClr val="5F4E5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팀 일정</a:t>
              </a:r>
              <a:endParaRPr lang="en-US" altLang="ko-KR" sz="2800" b="1" dirty="0">
                <a:solidFill>
                  <a:srgbClr val="5F4E5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398837" y="1009916"/>
              <a:ext cx="134101" cy="420915"/>
            </a:xfrm>
            <a:prstGeom prst="rect">
              <a:avLst/>
            </a:prstGeom>
            <a:solidFill>
              <a:srgbClr val="04656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4703197"/>
              </p:ext>
            </p:extLst>
          </p:nvPr>
        </p:nvGraphicFramePr>
        <p:xfrm>
          <a:off x="1603025" y="827314"/>
          <a:ext cx="10322274" cy="587108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440758">
                  <a:extLst>
                    <a:ext uri="{9D8B030D-6E8A-4147-A177-3AD203B41FA5}">
                      <a16:colId xmlns:a16="http://schemas.microsoft.com/office/drawing/2014/main" val="3904392330"/>
                    </a:ext>
                  </a:extLst>
                </a:gridCol>
                <a:gridCol w="3440758">
                  <a:extLst>
                    <a:ext uri="{9D8B030D-6E8A-4147-A177-3AD203B41FA5}">
                      <a16:colId xmlns:a16="http://schemas.microsoft.com/office/drawing/2014/main" val="3291623532"/>
                    </a:ext>
                  </a:extLst>
                </a:gridCol>
                <a:gridCol w="3440758">
                  <a:extLst>
                    <a:ext uri="{9D8B030D-6E8A-4147-A177-3AD203B41FA5}">
                      <a16:colId xmlns:a16="http://schemas.microsoft.com/office/drawing/2014/main" val="570502731"/>
                    </a:ext>
                  </a:extLst>
                </a:gridCol>
              </a:tblGrid>
              <a:tr h="1337099">
                <a:tc>
                  <a:txBody>
                    <a:bodyPr/>
                    <a:lstStyle/>
                    <a:p>
                      <a:pPr algn="ctr" latinLnBrk="1"/>
                      <a:endParaRPr lang="en-US" altLang="ko-KR" sz="20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  <a:p>
                      <a:pPr algn="l" latinLnBrk="1"/>
                      <a:r>
                        <a:rPr lang="en-US" altLang="ko-KR" sz="2000" dirty="0">
                          <a:solidFill>
                            <a:srgbClr val="04656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   </a:t>
                      </a:r>
                      <a:endParaRPr lang="en-US" altLang="ko-KR" sz="1800" b="0" dirty="0">
                        <a:solidFill>
                          <a:srgbClr val="04656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ko-KR" sz="2000" dirty="0">
                        <a:solidFill>
                          <a:srgbClr val="04656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  <a:p>
                      <a:pPr algn="l"/>
                      <a:r>
                        <a:rPr lang="en-US" altLang="ko-KR" sz="2000" dirty="0">
                          <a:solidFill>
                            <a:srgbClr val="04656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     </a:t>
                      </a:r>
                      <a:endParaRPr lang="en-US" altLang="ko-KR" sz="1800" b="0" kern="1200" dirty="0">
                        <a:solidFill>
                          <a:srgbClr val="04656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ko-KR" sz="2000" dirty="0">
                        <a:solidFill>
                          <a:srgbClr val="04656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  <a:p>
                      <a:pPr algn="l"/>
                      <a:r>
                        <a:rPr lang="en-US" altLang="ko-KR" sz="2000" dirty="0">
                          <a:solidFill>
                            <a:srgbClr val="04656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     </a:t>
                      </a:r>
                      <a:endParaRPr lang="en-US" altLang="ko-KR" sz="1800" b="0" kern="1200" dirty="0">
                        <a:solidFill>
                          <a:srgbClr val="04656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0827886"/>
                  </a:ext>
                </a:extLst>
              </a:tr>
              <a:tr h="906797">
                <a:tc>
                  <a:txBody>
                    <a:bodyPr/>
                    <a:lstStyle/>
                    <a:p>
                      <a:pPr latinLnBrk="1"/>
                      <a:endParaRPr lang="ko-KR" altLang="en-US" b="1" dirty="0">
                        <a:solidFill>
                          <a:srgbClr val="D355A6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2725864"/>
                  </a:ext>
                </a:extLst>
              </a:tr>
              <a:tr h="906797">
                <a:tc>
                  <a:txBody>
                    <a:bodyPr/>
                    <a:lstStyle/>
                    <a:p>
                      <a:pPr latinLnBrk="1"/>
                      <a:endParaRPr lang="en-US" altLang="ko-KR" b="1" dirty="0">
                        <a:solidFill>
                          <a:srgbClr val="D355A6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6651953"/>
                  </a:ext>
                </a:extLst>
              </a:tr>
              <a:tr h="90679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b="1" dirty="0">
                        <a:solidFill>
                          <a:srgbClr val="D355A6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3299510"/>
                  </a:ext>
                </a:extLst>
              </a:tr>
              <a:tr h="90679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4817409"/>
                  </a:ext>
                </a:extLst>
              </a:tr>
              <a:tr h="90679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5329003"/>
                  </a:ext>
                </a:extLst>
              </a:tr>
            </a:tbl>
          </a:graphicData>
        </a:graphic>
      </p:graphicFrame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1568959"/>
              </p:ext>
            </p:extLst>
          </p:nvPr>
        </p:nvGraphicFramePr>
        <p:xfrm>
          <a:off x="694616" y="2153952"/>
          <a:ext cx="834369" cy="45444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34369">
                  <a:extLst>
                    <a:ext uri="{9D8B030D-6E8A-4147-A177-3AD203B41FA5}">
                      <a16:colId xmlns:a16="http://schemas.microsoft.com/office/drawing/2014/main" val="1479969085"/>
                    </a:ext>
                  </a:extLst>
                </a:gridCol>
              </a:tblGrid>
              <a:tr h="908889"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권형주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3745358"/>
                  </a:ext>
                </a:extLst>
              </a:tr>
              <a:tr h="908889"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김기영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8119749"/>
                  </a:ext>
                </a:extLst>
              </a:tr>
              <a:tr h="908889"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이준호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6788550"/>
                  </a:ext>
                </a:extLst>
              </a:tr>
              <a:tr h="908889"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손원용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5319854"/>
                  </a:ext>
                </a:extLst>
              </a:tr>
              <a:tr h="908889"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오상수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4107358"/>
                  </a:ext>
                </a:extLst>
              </a:tr>
            </a:tbl>
          </a:graphicData>
        </a:graphic>
      </p:graphicFrame>
      <p:cxnSp>
        <p:nvCxnSpPr>
          <p:cNvPr id="46" name="직선 연결선 45"/>
          <p:cNvCxnSpPr/>
          <p:nvPr/>
        </p:nvCxnSpPr>
        <p:spPr>
          <a:xfrm flipV="1">
            <a:off x="5083680" y="2172993"/>
            <a:ext cx="1921" cy="4534321"/>
          </a:xfrm>
          <a:prstGeom prst="line">
            <a:avLst/>
          </a:prstGeom>
          <a:ln w="28575">
            <a:solidFill>
              <a:srgbClr val="D7D7D7">
                <a:alpha val="49804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/>
          <p:cNvCxnSpPr/>
          <p:nvPr/>
        </p:nvCxnSpPr>
        <p:spPr>
          <a:xfrm flipV="1">
            <a:off x="8539175" y="2161572"/>
            <a:ext cx="1921" cy="4534321"/>
          </a:xfrm>
          <a:prstGeom prst="line">
            <a:avLst/>
          </a:prstGeom>
          <a:ln w="28575">
            <a:solidFill>
              <a:srgbClr val="D7D7D7">
                <a:alpha val="49804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타원 65"/>
          <p:cNvSpPr/>
          <p:nvPr/>
        </p:nvSpPr>
        <p:spPr>
          <a:xfrm>
            <a:off x="383469" y="3367073"/>
            <a:ext cx="290286" cy="290286"/>
          </a:xfrm>
          <a:prstGeom prst="ellipse">
            <a:avLst/>
          </a:prstGeom>
          <a:solidFill>
            <a:srgbClr val="0079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타원 67"/>
          <p:cNvSpPr/>
          <p:nvPr/>
        </p:nvSpPr>
        <p:spPr>
          <a:xfrm>
            <a:off x="389336" y="2459460"/>
            <a:ext cx="290286" cy="290286"/>
          </a:xfrm>
          <a:prstGeom prst="ellipse">
            <a:avLst/>
          </a:prstGeom>
          <a:solidFill>
            <a:srgbClr val="C377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타원 68"/>
          <p:cNvSpPr/>
          <p:nvPr/>
        </p:nvSpPr>
        <p:spPr>
          <a:xfrm>
            <a:off x="383071" y="4288198"/>
            <a:ext cx="290286" cy="290286"/>
          </a:xfrm>
          <a:prstGeom prst="ellipse">
            <a:avLst/>
          </a:prstGeom>
          <a:solidFill>
            <a:srgbClr val="61BD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타원 69"/>
          <p:cNvSpPr/>
          <p:nvPr/>
        </p:nvSpPr>
        <p:spPr>
          <a:xfrm>
            <a:off x="373944" y="6113496"/>
            <a:ext cx="290286" cy="290286"/>
          </a:xfrm>
          <a:prstGeom prst="ellipse">
            <a:avLst/>
          </a:prstGeom>
          <a:solidFill>
            <a:srgbClr val="FFAF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타원 70"/>
          <p:cNvSpPr/>
          <p:nvPr/>
        </p:nvSpPr>
        <p:spPr>
          <a:xfrm>
            <a:off x="383071" y="5205609"/>
            <a:ext cx="290286" cy="290286"/>
          </a:xfrm>
          <a:prstGeom prst="ellipse">
            <a:avLst/>
          </a:prstGeom>
          <a:solidFill>
            <a:srgbClr val="172B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2EE3E626-4309-4991-8BD0-F036C54E469D}"/>
              </a:ext>
            </a:extLst>
          </p:cNvPr>
          <p:cNvGrpSpPr/>
          <p:nvPr/>
        </p:nvGrpSpPr>
        <p:grpSpPr>
          <a:xfrm>
            <a:off x="0" y="136460"/>
            <a:ext cx="12192000" cy="531845"/>
            <a:chOff x="0" y="136460"/>
            <a:chExt cx="12192000" cy="531845"/>
          </a:xfrm>
        </p:grpSpPr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4E10BFFD-8498-468E-B09A-FFC239B0A17A}"/>
                </a:ext>
              </a:extLst>
            </p:cNvPr>
            <p:cNvSpPr/>
            <p:nvPr/>
          </p:nvSpPr>
          <p:spPr>
            <a:xfrm>
              <a:off x="0" y="136460"/>
              <a:ext cx="12192000" cy="531845"/>
            </a:xfrm>
            <a:prstGeom prst="rect">
              <a:avLst/>
            </a:prstGeom>
            <a:solidFill>
              <a:srgbClr val="F8AC96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057309E1-97F2-427E-8125-5AD768FDF41A}"/>
                </a:ext>
              </a:extLst>
            </p:cNvPr>
            <p:cNvSpPr/>
            <p:nvPr/>
          </p:nvSpPr>
          <p:spPr>
            <a:xfrm>
              <a:off x="485923" y="136460"/>
              <a:ext cx="1755089" cy="531845"/>
            </a:xfrm>
            <a:prstGeom prst="rect">
              <a:avLst/>
            </a:prstGeom>
            <a:solidFill>
              <a:srgbClr val="D973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4BC76453-8D06-499C-912E-F2DF864F1F2E}"/>
                </a:ext>
              </a:extLst>
            </p:cNvPr>
            <p:cNvSpPr txBox="1"/>
            <p:nvPr/>
          </p:nvSpPr>
          <p:spPr>
            <a:xfrm>
              <a:off x="711524" y="186940"/>
              <a:ext cx="1322549" cy="43088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대회 소개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85C58D20-BFDA-4390-9D94-9B78130769E9}"/>
                </a:ext>
              </a:extLst>
            </p:cNvPr>
            <p:cNvSpPr txBox="1"/>
            <p:nvPr/>
          </p:nvSpPr>
          <p:spPr>
            <a:xfrm>
              <a:off x="4421847" y="186940"/>
              <a:ext cx="1811085" cy="43088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200" b="1" dirty="0">
                  <a:solidFill>
                    <a:srgbClr val="7E6872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알고리즘 소개</a:t>
              </a: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6BA3A767-C941-4557-BE01-09060EAE7651}"/>
                </a:ext>
              </a:extLst>
            </p:cNvPr>
            <p:cNvSpPr txBox="1"/>
            <p:nvPr/>
          </p:nvSpPr>
          <p:spPr>
            <a:xfrm>
              <a:off x="6487256" y="186940"/>
              <a:ext cx="1307440" cy="43088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200" b="1" dirty="0">
                  <a:solidFill>
                    <a:srgbClr val="7E6872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모형 평가</a:t>
              </a: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AE204F12-7CFD-403B-A374-D5A122C23B65}"/>
                </a:ext>
              </a:extLst>
            </p:cNvPr>
            <p:cNvSpPr txBox="1"/>
            <p:nvPr/>
          </p:nvSpPr>
          <p:spPr>
            <a:xfrm>
              <a:off x="8049020" y="186940"/>
              <a:ext cx="1893911" cy="43088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200" b="1" dirty="0">
                  <a:solidFill>
                    <a:srgbClr val="7E6872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한계 및 시사점</a:t>
              </a: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4282BF10-42E0-4BE8-9FD6-C3756DACEBF3}"/>
                </a:ext>
              </a:extLst>
            </p:cNvPr>
            <p:cNvSpPr txBox="1"/>
            <p:nvPr/>
          </p:nvSpPr>
          <p:spPr>
            <a:xfrm>
              <a:off x="2391866" y="186940"/>
              <a:ext cx="1879126" cy="43088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200" b="1" dirty="0">
                  <a:solidFill>
                    <a:srgbClr val="7E6872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전처리 </a:t>
              </a:r>
              <a:r>
                <a:rPr lang="en-US" altLang="ko-KR" sz="2200" b="1" dirty="0">
                  <a:solidFill>
                    <a:srgbClr val="7E6872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&amp; EDA</a:t>
              </a:r>
              <a:endParaRPr lang="ko-KR" altLang="en-US" sz="2200" b="1" dirty="0">
                <a:solidFill>
                  <a:srgbClr val="7E687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endParaRP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05FAE3C1-A834-484A-A9D4-6CBE21AA03BC}"/>
                </a:ext>
              </a:extLst>
            </p:cNvPr>
            <p:cNvSpPr txBox="1"/>
            <p:nvPr/>
          </p:nvSpPr>
          <p:spPr>
            <a:xfrm>
              <a:off x="10197255" y="186940"/>
              <a:ext cx="1306474" cy="43088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200" b="1" dirty="0">
                  <a:solidFill>
                    <a:srgbClr val="7E6872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참고 문헌</a:t>
              </a:r>
            </a:p>
          </p:txBody>
        </p:sp>
      </p:grp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B98000E-1EC4-4037-A209-6C677BB264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7401837"/>
              </p:ext>
            </p:extLst>
          </p:nvPr>
        </p:nvGraphicFramePr>
        <p:xfrm>
          <a:off x="1605185" y="1384770"/>
          <a:ext cx="10322274" cy="738039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440758">
                  <a:extLst>
                    <a:ext uri="{9D8B030D-6E8A-4147-A177-3AD203B41FA5}">
                      <a16:colId xmlns:a16="http://schemas.microsoft.com/office/drawing/2014/main" val="1913104357"/>
                    </a:ext>
                  </a:extLst>
                </a:gridCol>
                <a:gridCol w="3440758">
                  <a:extLst>
                    <a:ext uri="{9D8B030D-6E8A-4147-A177-3AD203B41FA5}">
                      <a16:colId xmlns:a16="http://schemas.microsoft.com/office/drawing/2014/main" val="3439459808"/>
                    </a:ext>
                  </a:extLst>
                </a:gridCol>
                <a:gridCol w="3440758">
                  <a:extLst>
                    <a:ext uri="{9D8B030D-6E8A-4147-A177-3AD203B41FA5}">
                      <a16:colId xmlns:a16="http://schemas.microsoft.com/office/drawing/2014/main" val="142824638"/>
                    </a:ext>
                  </a:extLst>
                </a:gridCol>
              </a:tblGrid>
              <a:tr h="738039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dirty="0">
                          <a:solidFill>
                            <a:srgbClr val="04656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    1</a:t>
                      </a:r>
                      <a:r>
                        <a:rPr lang="ko-KR" altLang="en-US" sz="2000" dirty="0">
                          <a:solidFill>
                            <a:srgbClr val="04656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주차 </a:t>
                      </a:r>
                      <a:endParaRPr lang="en-US" altLang="ko-KR" sz="2000" dirty="0">
                        <a:solidFill>
                          <a:srgbClr val="04656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1800" dirty="0">
                          <a:solidFill>
                            <a:srgbClr val="04656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  </a:t>
                      </a:r>
                      <a:r>
                        <a:rPr lang="en-US" altLang="ko-KR" sz="1800" b="0" dirty="0">
                          <a:solidFill>
                            <a:srgbClr val="04656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21</a:t>
                      </a:r>
                      <a:r>
                        <a:rPr lang="ko-KR" altLang="en-US" sz="1800" b="0" dirty="0">
                          <a:solidFill>
                            <a:srgbClr val="04656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년 </a:t>
                      </a:r>
                      <a:r>
                        <a:rPr lang="en-US" altLang="ko-KR" sz="1800" b="0" dirty="0">
                          <a:solidFill>
                            <a:srgbClr val="04656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2/8(</a:t>
                      </a:r>
                      <a:r>
                        <a:rPr lang="ko-KR" altLang="en-US" sz="1800" b="0" dirty="0">
                          <a:solidFill>
                            <a:srgbClr val="04656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월</a:t>
                      </a:r>
                      <a:r>
                        <a:rPr lang="en-US" altLang="ko-KR" sz="1800" b="0" dirty="0">
                          <a:solidFill>
                            <a:srgbClr val="04656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</a:t>
                      </a:r>
                      <a:r>
                        <a:rPr lang="ko-KR" altLang="en-US" sz="1800" b="0" dirty="0">
                          <a:solidFill>
                            <a:srgbClr val="04656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en-US" altLang="ko-KR" sz="1800" b="0" dirty="0">
                          <a:solidFill>
                            <a:srgbClr val="04656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~ 12(</a:t>
                      </a:r>
                      <a:r>
                        <a:rPr lang="ko-KR" altLang="en-US" sz="1800" b="0" dirty="0">
                          <a:solidFill>
                            <a:srgbClr val="04656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금</a:t>
                      </a:r>
                      <a:r>
                        <a:rPr lang="en-US" altLang="ko-KR" sz="1800" b="0" dirty="0">
                          <a:solidFill>
                            <a:srgbClr val="04656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2000" dirty="0">
                          <a:solidFill>
                            <a:srgbClr val="04656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     2</a:t>
                      </a:r>
                      <a:r>
                        <a:rPr lang="ko-KR" altLang="en-US" sz="2000" dirty="0">
                          <a:solidFill>
                            <a:srgbClr val="04656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주차</a:t>
                      </a:r>
                      <a:endParaRPr lang="en-US" altLang="ko-KR" sz="2000" dirty="0">
                        <a:solidFill>
                          <a:srgbClr val="04656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  <a:p>
                      <a:pPr marL="0" algn="ctr" defTabSz="914400" rtl="0" eaLnBrk="1" latinLnBrk="1" hangingPunct="1"/>
                      <a:r>
                        <a:rPr lang="en-US" altLang="ko-KR" sz="1800" b="0" kern="1200" dirty="0">
                          <a:solidFill>
                            <a:srgbClr val="04656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   21</a:t>
                      </a:r>
                      <a:r>
                        <a:rPr lang="ko-KR" altLang="en-US" sz="1800" b="0" kern="1200" dirty="0">
                          <a:solidFill>
                            <a:srgbClr val="04656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년 </a:t>
                      </a:r>
                      <a:r>
                        <a:rPr lang="en-US" altLang="ko-KR" sz="1800" b="0" kern="1200" dirty="0">
                          <a:solidFill>
                            <a:srgbClr val="04656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2/15(</a:t>
                      </a:r>
                      <a:r>
                        <a:rPr lang="ko-KR" altLang="en-US" sz="1800" b="0" kern="1200" dirty="0">
                          <a:solidFill>
                            <a:srgbClr val="04656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월</a:t>
                      </a:r>
                      <a:r>
                        <a:rPr lang="en-US" altLang="ko-KR" sz="1800" b="0" kern="1200" dirty="0">
                          <a:solidFill>
                            <a:srgbClr val="04656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)</a:t>
                      </a:r>
                      <a:r>
                        <a:rPr lang="ko-KR" altLang="en-US" sz="1800" b="0" kern="1200" dirty="0">
                          <a:solidFill>
                            <a:srgbClr val="04656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800" b="0" kern="1200" dirty="0">
                          <a:solidFill>
                            <a:srgbClr val="04656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~ 19(</a:t>
                      </a:r>
                      <a:r>
                        <a:rPr lang="ko-KR" altLang="en-US" sz="1800" b="0" kern="1200" dirty="0">
                          <a:solidFill>
                            <a:srgbClr val="04656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금</a:t>
                      </a:r>
                      <a:r>
                        <a:rPr lang="en-US" altLang="ko-KR" sz="1800" b="0" kern="1200" dirty="0">
                          <a:solidFill>
                            <a:srgbClr val="04656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2000" dirty="0">
                          <a:solidFill>
                            <a:srgbClr val="04656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     3</a:t>
                      </a:r>
                      <a:r>
                        <a:rPr lang="ko-KR" altLang="en-US" sz="2000" dirty="0">
                          <a:solidFill>
                            <a:srgbClr val="04656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주차</a:t>
                      </a:r>
                      <a:endParaRPr lang="en-US" altLang="ko-KR" sz="2000" dirty="0">
                        <a:solidFill>
                          <a:srgbClr val="04656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  <a:p>
                      <a:pPr marL="0" algn="ctr" defTabSz="914400" rtl="0" eaLnBrk="1" latinLnBrk="1" hangingPunct="1"/>
                      <a:r>
                        <a:rPr lang="en-US" altLang="ko-KR" sz="1800" b="0" kern="1200" dirty="0">
                          <a:solidFill>
                            <a:srgbClr val="04656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   21</a:t>
                      </a:r>
                      <a:r>
                        <a:rPr lang="ko-KR" altLang="en-US" sz="1800" b="0" kern="1200" dirty="0">
                          <a:solidFill>
                            <a:srgbClr val="04656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년 </a:t>
                      </a:r>
                      <a:r>
                        <a:rPr lang="en-US" altLang="ko-KR" sz="1800" b="0" kern="1200" dirty="0">
                          <a:solidFill>
                            <a:srgbClr val="04656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2/22(</a:t>
                      </a:r>
                      <a:r>
                        <a:rPr lang="ko-KR" altLang="en-US" sz="1800" b="0" kern="1200" dirty="0">
                          <a:solidFill>
                            <a:srgbClr val="04656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월</a:t>
                      </a:r>
                      <a:r>
                        <a:rPr lang="en-US" altLang="ko-KR" sz="1800" b="0" kern="1200" dirty="0">
                          <a:solidFill>
                            <a:srgbClr val="04656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)</a:t>
                      </a:r>
                      <a:r>
                        <a:rPr lang="ko-KR" altLang="en-US" sz="1800" b="0" kern="1200" dirty="0">
                          <a:solidFill>
                            <a:srgbClr val="04656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800" b="0" kern="1200" dirty="0">
                          <a:solidFill>
                            <a:srgbClr val="04656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~ 26(</a:t>
                      </a:r>
                      <a:r>
                        <a:rPr lang="ko-KR" altLang="en-US" sz="1800" b="0" kern="1200" dirty="0">
                          <a:solidFill>
                            <a:srgbClr val="04656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금</a:t>
                      </a:r>
                      <a:r>
                        <a:rPr lang="en-US" altLang="ko-KR" sz="1800" b="0" kern="1200" dirty="0">
                          <a:solidFill>
                            <a:srgbClr val="04656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1109518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1615725" y="1375855"/>
            <a:ext cx="7084578" cy="740342"/>
            <a:chOff x="1603025" y="818398"/>
            <a:chExt cx="7084578" cy="1335554"/>
          </a:xfrm>
        </p:grpSpPr>
        <p:sp>
          <p:nvSpPr>
            <p:cNvPr id="31" name="직사각형 30"/>
            <p:cNvSpPr/>
            <p:nvPr/>
          </p:nvSpPr>
          <p:spPr>
            <a:xfrm>
              <a:off x="1603025" y="827314"/>
              <a:ext cx="173588" cy="1326638"/>
            </a:xfrm>
            <a:prstGeom prst="rect">
              <a:avLst/>
            </a:prstGeom>
            <a:solidFill>
              <a:srgbClr val="5F4E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5058520" y="818398"/>
              <a:ext cx="173588" cy="1335554"/>
            </a:xfrm>
            <a:prstGeom prst="rect">
              <a:avLst/>
            </a:prstGeom>
            <a:solidFill>
              <a:srgbClr val="5F4E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8514015" y="827314"/>
              <a:ext cx="173588" cy="1326638"/>
            </a:xfrm>
            <a:prstGeom prst="rect">
              <a:avLst/>
            </a:prstGeom>
            <a:solidFill>
              <a:srgbClr val="5F4E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282E7B13-DF84-4ADD-9184-65695F318CDC}"/>
              </a:ext>
            </a:extLst>
          </p:cNvPr>
          <p:cNvGrpSpPr/>
          <p:nvPr/>
        </p:nvGrpSpPr>
        <p:grpSpPr>
          <a:xfrm>
            <a:off x="1596891" y="2145033"/>
            <a:ext cx="1943506" cy="1126457"/>
            <a:chOff x="1596891" y="2233811"/>
            <a:chExt cx="1943506" cy="1126457"/>
          </a:xfrm>
        </p:grpSpPr>
        <p:sp>
          <p:nvSpPr>
            <p:cNvPr id="73" name="타원 72"/>
            <p:cNvSpPr/>
            <p:nvPr/>
          </p:nvSpPr>
          <p:spPr>
            <a:xfrm>
              <a:off x="2542141" y="3069982"/>
              <a:ext cx="290286" cy="290286"/>
            </a:xfrm>
            <a:prstGeom prst="ellipse">
              <a:avLst/>
            </a:prstGeom>
            <a:solidFill>
              <a:srgbClr val="C377E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타원 73"/>
            <p:cNvSpPr/>
            <p:nvPr/>
          </p:nvSpPr>
          <p:spPr>
            <a:xfrm>
              <a:off x="2864618" y="3068981"/>
              <a:ext cx="290286" cy="290286"/>
            </a:xfrm>
            <a:prstGeom prst="ellipse">
              <a:avLst/>
            </a:prstGeom>
            <a:solidFill>
              <a:srgbClr val="0079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타원 74"/>
            <p:cNvSpPr/>
            <p:nvPr/>
          </p:nvSpPr>
          <p:spPr>
            <a:xfrm>
              <a:off x="3182300" y="3069114"/>
              <a:ext cx="290286" cy="290286"/>
            </a:xfrm>
            <a:prstGeom prst="ellipse">
              <a:avLst/>
            </a:prstGeom>
            <a:solidFill>
              <a:srgbClr val="61BD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1596891" y="2233811"/>
              <a:ext cx="1941585" cy="71346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solidFill>
                    <a:srgbClr val="232323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Label</a:t>
              </a:r>
              <a:r>
                <a:rPr lang="en-US" altLang="ko-KR" b="1" dirty="0">
                  <a:solidFill>
                    <a:srgbClr val="D97372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r>
                <a:rPr lang="ko-KR" altLang="en-US" sz="1600" b="1" dirty="0">
                  <a:solidFill>
                    <a:srgbClr val="7E6872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조사</a:t>
              </a:r>
              <a:endParaRPr lang="en-US" altLang="ko-KR" sz="1600" b="1" dirty="0">
                <a:solidFill>
                  <a:srgbClr val="7E687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/>
              <a:r>
                <a:rPr lang="en-US" altLang="ko-KR" sz="20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Overview</a:t>
              </a:r>
              <a:endParaRPr lang="ko-KR" altLang="en-US" sz="2000" b="1" dirty="0">
                <a:solidFill>
                  <a:srgbClr val="D9737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36" name="왼쪽/오른쪽 화살표 35"/>
            <p:cNvSpPr/>
            <p:nvPr/>
          </p:nvSpPr>
          <p:spPr>
            <a:xfrm>
              <a:off x="1596892" y="2852712"/>
              <a:ext cx="1943505" cy="189390"/>
            </a:xfrm>
            <a:prstGeom prst="leftRightArrow">
              <a:avLst/>
            </a:prstGeom>
            <a:solidFill>
              <a:srgbClr val="705C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9755B1A-D6C5-4493-8FA9-C01A522C97C9}"/>
              </a:ext>
            </a:extLst>
          </p:cNvPr>
          <p:cNvGrpSpPr/>
          <p:nvPr/>
        </p:nvGrpSpPr>
        <p:grpSpPr>
          <a:xfrm>
            <a:off x="2831192" y="5161316"/>
            <a:ext cx="5707983" cy="1456050"/>
            <a:chOff x="2831192" y="3146081"/>
            <a:chExt cx="5707983" cy="1456050"/>
          </a:xfrm>
        </p:grpSpPr>
        <p:sp>
          <p:nvSpPr>
            <p:cNvPr id="76" name="타원 75"/>
            <p:cNvSpPr/>
            <p:nvPr/>
          </p:nvSpPr>
          <p:spPr>
            <a:xfrm>
              <a:off x="4942497" y="4310292"/>
              <a:ext cx="290286" cy="290286"/>
            </a:xfrm>
            <a:prstGeom prst="ellipse">
              <a:avLst/>
            </a:prstGeom>
            <a:solidFill>
              <a:srgbClr val="0079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타원 76"/>
            <p:cNvSpPr/>
            <p:nvPr/>
          </p:nvSpPr>
          <p:spPr>
            <a:xfrm>
              <a:off x="4621715" y="4306980"/>
              <a:ext cx="290286" cy="290286"/>
            </a:xfrm>
            <a:prstGeom prst="ellipse">
              <a:avLst/>
            </a:prstGeom>
            <a:solidFill>
              <a:srgbClr val="C377E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타원 77"/>
            <p:cNvSpPr/>
            <p:nvPr/>
          </p:nvSpPr>
          <p:spPr>
            <a:xfrm>
              <a:off x="6915881" y="4311845"/>
              <a:ext cx="290286" cy="290286"/>
            </a:xfrm>
            <a:prstGeom prst="ellipse">
              <a:avLst/>
            </a:prstGeom>
            <a:solidFill>
              <a:srgbClr val="61BD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8" name="타원 87"/>
            <p:cNvSpPr/>
            <p:nvPr/>
          </p:nvSpPr>
          <p:spPr>
            <a:xfrm>
              <a:off x="7235860" y="4311845"/>
              <a:ext cx="290286" cy="290286"/>
            </a:xfrm>
            <a:prstGeom prst="ellipse">
              <a:avLst/>
            </a:prstGeom>
            <a:solidFill>
              <a:srgbClr val="172B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왼쪽/오른쪽 화살표 33"/>
            <p:cNvSpPr/>
            <p:nvPr/>
          </p:nvSpPr>
          <p:spPr>
            <a:xfrm>
              <a:off x="2831192" y="3688915"/>
              <a:ext cx="5707983" cy="747583"/>
            </a:xfrm>
            <a:prstGeom prst="leftRightArrow">
              <a:avLst/>
            </a:prstGeom>
            <a:solidFill>
              <a:srgbClr val="705C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3554357" y="3146081"/>
              <a:ext cx="1957301" cy="79757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2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DETR, </a:t>
              </a:r>
              <a:r>
                <a:rPr lang="en-US" altLang="ko-KR" sz="2200" b="1" dirty="0" err="1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CutMix</a:t>
              </a:r>
              <a:endParaRPr lang="en-US" altLang="ko-KR" sz="22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/>
              <a:r>
                <a:rPr lang="ko-KR" altLang="en-US" sz="1600" b="1" dirty="0">
                  <a:solidFill>
                    <a:srgbClr val="7E6872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모델 탐색</a:t>
              </a:r>
              <a:endParaRPr lang="en-US" altLang="ko-KR" sz="1600" b="1" dirty="0">
                <a:solidFill>
                  <a:srgbClr val="7E687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5532386" y="3174172"/>
              <a:ext cx="2154761" cy="71346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200" b="1" dirty="0" err="1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yolov5</a:t>
              </a:r>
              <a:endParaRPr lang="en-US" altLang="ko-KR" sz="2200" b="1" dirty="0">
                <a:solidFill>
                  <a:srgbClr val="D9737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/>
              <a:r>
                <a:rPr lang="ko-KR" altLang="en-US" sz="1600" b="1" dirty="0">
                  <a:solidFill>
                    <a:srgbClr val="7E6872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코딩</a:t>
              </a:r>
              <a:r>
                <a:rPr lang="en-US" altLang="ko-KR" sz="1600" b="1" dirty="0">
                  <a:solidFill>
                    <a:srgbClr val="7E6872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, </a:t>
              </a:r>
              <a:r>
                <a:rPr lang="ko-KR" altLang="en-US" sz="1600" b="1" dirty="0">
                  <a:solidFill>
                    <a:srgbClr val="7E6872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테스트</a:t>
              </a:r>
              <a:endParaRPr lang="en-US" altLang="ko-KR" sz="1600" b="1" dirty="0">
                <a:solidFill>
                  <a:srgbClr val="7E687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4EC111D9-3196-4C00-BE23-E0357EABA833}"/>
              </a:ext>
            </a:extLst>
          </p:cNvPr>
          <p:cNvGrpSpPr/>
          <p:nvPr/>
        </p:nvGrpSpPr>
        <p:grpSpPr>
          <a:xfrm>
            <a:off x="2831192" y="3050688"/>
            <a:ext cx="2245611" cy="1272556"/>
            <a:chOff x="2831192" y="5429912"/>
            <a:chExt cx="2245611" cy="1272556"/>
          </a:xfrm>
        </p:grpSpPr>
        <p:sp>
          <p:nvSpPr>
            <p:cNvPr id="84" name="타원 83"/>
            <p:cNvSpPr/>
            <p:nvPr/>
          </p:nvSpPr>
          <p:spPr>
            <a:xfrm>
              <a:off x="4508861" y="6409938"/>
              <a:ext cx="290286" cy="290286"/>
            </a:xfrm>
            <a:prstGeom prst="ellipse">
              <a:avLst/>
            </a:prstGeom>
            <a:solidFill>
              <a:srgbClr val="FFA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1" name="타원 90"/>
            <p:cNvSpPr/>
            <p:nvPr/>
          </p:nvSpPr>
          <p:spPr>
            <a:xfrm>
              <a:off x="4188448" y="6412182"/>
              <a:ext cx="290286" cy="290286"/>
            </a:xfrm>
            <a:prstGeom prst="ellipse">
              <a:avLst/>
            </a:prstGeom>
            <a:solidFill>
              <a:srgbClr val="172B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2860992" y="5429912"/>
              <a:ext cx="2215811" cy="7850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MongoDB</a:t>
              </a:r>
              <a:r>
                <a:rPr lang="en-US" altLang="ko-KR" b="1" dirty="0">
                  <a:solidFill>
                    <a:srgbClr val="D97372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r>
                <a:rPr lang="ko-KR" altLang="en-US" sz="1600" b="1" dirty="0">
                  <a:solidFill>
                    <a:srgbClr val="7E6872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파일</a:t>
              </a:r>
              <a:endParaRPr lang="en-US" altLang="ko-KR" sz="1600" b="1" dirty="0">
                <a:solidFill>
                  <a:srgbClr val="7E687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/>
              <a:r>
                <a:rPr lang="ko-KR" altLang="en-US" sz="1600" b="1" dirty="0">
                  <a:solidFill>
                    <a:srgbClr val="7E6872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업로드</a:t>
              </a:r>
              <a:r>
                <a:rPr lang="en-US" altLang="ko-KR" sz="1600" b="1" dirty="0">
                  <a:solidFill>
                    <a:srgbClr val="7E6872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, </a:t>
              </a:r>
              <a:r>
                <a:rPr lang="ko-KR" altLang="en-US" sz="1600" b="1" dirty="0">
                  <a:solidFill>
                    <a:srgbClr val="7E6872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다운로드</a:t>
              </a:r>
              <a:endParaRPr lang="en-US" altLang="ko-KR" sz="1600" b="1" dirty="0">
                <a:solidFill>
                  <a:srgbClr val="7E687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4" name="왼쪽/오른쪽 화살표 43"/>
            <p:cNvSpPr/>
            <p:nvPr/>
          </p:nvSpPr>
          <p:spPr>
            <a:xfrm>
              <a:off x="2831192" y="6031019"/>
              <a:ext cx="2214249" cy="460272"/>
            </a:xfrm>
            <a:prstGeom prst="leftRightArrow">
              <a:avLst/>
            </a:prstGeom>
            <a:solidFill>
              <a:srgbClr val="705C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1268C195-30E2-405A-8762-99E0FABF437C}"/>
              </a:ext>
            </a:extLst>
          </p:cNvPr>
          <p:cNvGrpSpPr/>
          <p:nvPr/>
        </p:nvGrpSpPr>
        <p:grpSpPr>
          <a:xfrm>
            <a:off x="1455616" y="4028188"/>
            <a:ext cx="2356215" cy="1514422"/>
            <a:chOff x="1455616" y="4223498"/>
            <a:chExt cx="2356215" cy="1514422"/>
          </a:xfrm>
        </p:grpSpPr>
        <p:sp>
          <p:nvSpPr>
            <p:cNvPr id="79" name="타원 78"/>
            <p:cNvSpPr/>
            <p:nvPr/>
          </p:nvSpPr>
          <p:spPr>
            <a:xfrm>
              <a:off x="2525987" y="5446388"/>
              <a:ext cx="290286" cy="290286"/>
            </a:xfrm>
            <a:prstGeom prst="ellipse">
              <a:avLst/>
            </a:prstGeom>
            <a:solidFill>
              <a:srgbClr val="172B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" name="타원 84"/>
            <p:cNvSpPr/>
            <p:nvPr/>
          </p:nvSpPr>
          <p:spPr>
            <a:xfrm>
              <a:off x="2861246" y="5447634"/>
              <a:ext cx="290286" cy="290286"/>
            </a:xfrm>
            <a:prstGeom prst="ellipse">
              <a:avLst/>
            </a:prstGeom>
            <a:solidFill>
              <a:srgbClr val="FFA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왼쪽/오른쪽 화살표 44"/>
            <p:cNvSpPr/>
            <p:nvPr/>
          </p:nvSpPr>
          <p:spPr>
            <a:xfrm>
              <a:off x="1596892" y="4912357"/>
              <a:ext cx="1943505" cy="609342"/>
            </a:xfrm>
            <a:prstGeom prst="leftRightArrow">
              <a:avLst/>
            </a:prstGeom>
            <a:solidFill>
              <a:srgbClr val="705C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1455616" y="4223498"/>
              <a:ext cx="2356215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0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DICOM</a:t>
              </a:r>
              <a:r>
                <a:rPr lang="en-US" altLang="ko-KR" b="1" dirty="0">
                  <a:solidFill>
                    <a:srgbClr val="D97372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r>
                <a:rPr lang="ko-KR" altLang="en-US" b="1" dirty="0">
                  <a:solidFill>
                    <a:srgbClr val="B6AAAF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파일 조사</a:t>
              </a:r>
              <a:endParaRPr lang="en-US" altLang="ko-KR" b="1" dirty="0">
                <a:solidFill>
                  <a:srgbClr val="B6AAA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/>
              <a:r>
                <a:rPr lang="ko-KR" altLang="en-US" b="1" dirty="0">
                  <a:solidFill>
                    <a:srgbClr val="B6AAAF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파일</a:t>
              </a:r>
              <a:r>
                <a:rPr lang="ko-KR" altLang="en-US" b="1" dirty="0">
                  <a:solidFill>
                    <a:srgbClr val="D97372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r>
                <a:rPr lang="ko-KR" altLang="en-US" sz="2200" b="1" dirty="0">
                  <a:solidFill>
                    <a:srgbClr val="00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변환</a:t>
              </a:r>
              <a:r>
                <a:rPr lang="en-US" altLang="ko-KR" sz="1600" b="1" dirty="0">
                  <a:solidFill>
                    <a:srgbClr val="7E6872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(PNG, JPEG)</a:t>
              </a:r>
              <a:endParaRPr lang="ko-KR" altLang="en-US" sz="1600" dirty="0">
                <a:solidFill>
                  <a:srgbClr val="7E6872"/>
                </a:solidFill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C728C5EF-1F61-4EDD-97F9-49BC8BE77383}"/>
              </a:ext>
            </a:extLst>
          </p:cNvPr>
          <p:cNvGrpSpPr/>
          <p:nvPr/>
        </p:nvGrpSpPr>
        <p:grpSpPr>
          <a:xfrm>
            <a:off x="4523320" y="2222157"/>
            <a:ext cx="3018463" cy="1419769"/>
            <a:chOff x="4523320" y="4707912"/>
            <a:chExt cx="3018463" cy="1419769"/>
          </a:xfrm>
        </p:grpSpPr>
        <p:sp>
          <p:nvSpPr>
            <p:cNvPr id="86" name="타원 85"/>
            <p:cNvSpPr/>
            <p:nvPr/>
          </p:nvSpPr>
          <p:spPr>
            <a:xfrm>
              <a:off x="6527685" y="5837395"/>
              <a:ext cx="290286" cy="290286"/>
            </a:xfrm>
            <a:prstGeom prst="ellipse">
              <a:avLst/>
            </a:prstGeom>
            <a:solidFill>
              <a:srgbClr val="FFA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2" name="타원 91"/>
            <p:cNvSpPr/>
            <p:nvPr/>
          </p:nvSpPr>
          <p:spPr>
            <a:xfrm>
              <a:off x="6199156" y="5837395"/>
              <a:ext cx="290286" cy="290286"/>
            </a:xfrm>
            <a:prstGeom prst="ellipse">
              <a:avLst/>
            </a:prstGeom>
            <a:solidFill>
              <a:srgbClr val="172B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4523320" y="4707912"/>
              <a:ext cx="3018463" cy="80970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 err="1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DICOM</a:t>
              </a:r>
              <a:r>
                <a:rPr lang="en-US" altLang="ko-KR" b="1" dirty="0">
                  <a:solidFill>
                    <a:srgbClr val="D97372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r>
                <a:rPr lang="ko-KR" altLang="en-US" sz="1600" b="1" dirty="0">
                  <a:solidFill>
                    <a:srgbClr val="7E6872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영상처리</a:t>
              </a:r>
              <a:r>
                <a:rPr lang="en-US" altLang="ko-KR" sz="1600" b="1" dirty="0">
                  <a:solidFill>
                    <a:srgbClr val="7E6872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/>
              </a:r>
              <a:br>
                <a:rPr lang="en-US" altLang="ko-KR" sz="1600" b="1" dirty="0">
                  <a:solidFill>
                    <a:srgbClr val="7E6872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</a:br>
              <a:r>
                <a:rPr lang="en-US" altLang="ko-KR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MongoDB</a:t>
              </a:r>
              <a:r>
                <a:rPr lang="en-US" altLang="ko-KR" b="1" dirty="0">
                  <a:solidFill>
                    <a:srgbClr val="D97372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r>
                <a:rPr lang="ko-KR" altLang="en-US" sz="1600" b="1" dirty="0">
                  <a:solidFill>
                    <a:srgbClr val="7E6872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대용량 파일</a:t>
              </a:r>
              <a:r>
                <a:rPr lang="en-US" altLang="ko-KR" sz="1600" b="1" dirty="0">
                  <a:solidFill>
                    <a:srgbClr val="7E6872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r>
                <a:rPr lang="ko-KR" altLang="en-US" sz="1600" b="1" dirty="0">
                  <a:solidFill>
                    <a:srgbClr val="7E6872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제어</a:t>
              </a:r>
              <a:r>
                <a:rPr lang="ko-KR" altLang="en-US" b="1" dirty="0">
                  <a:solidFill>
                    <a:srgbClr val="D97372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</a:p>
          </p:txBody>
        </p:sp>
        <p:sp>
          <p:nvSpPr>
            <p:cNvPr id="57" name="왼쪽/오른쪽 화살표 56"/>
            <p:cNvSpPr/>
            <p:nvPr/>
          </p:nvSpPr>
          <p:spPr>
            <a:xfrm>
              <a:off x="5059431" y="5403259"/>
              <a:ext cx="1943505" cy="454357"/>
            </a:xfrm>
            <a:prstGeom prst="leftRightArrow">
              <a:avLst/>
            </a:prstGeom>
            <a:solidFill>
              <a:srgbClr val="705C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1339B95E-3EC3-4DD8-89E1-82017075CBE3}"/>
              </a:ext>
            </a:extLst>
          </p:cNvPr>
          <p:cNvGrpSpPr/>
          <p:nvPr/>
        </p:nvGrpSpPr>
        <p:grpSpPr>
          <a:xfrm>
            <a:off x="7816154" y="2509053"/>
            <a:ext cx="3082196" cy="1426652"/>
            <a:chOff x="7816154" y="4808377"/>
            <a:chExt cx="3082196" cy="1426652"/>
          </a:xfrm>
        </p:grpSpPr>
        <p:sp>
          <p:nvSpPr>
            <p:cNvPr id="83" name="타원 82"/>
            <p:cNvSpPr/>
            <p:nvPr/>
          </p:nvSpPr>
          <p:spPr>
            <a:xfrm>
              <a:off x="9584725" y="5944743"/>
              <a:ext cx="290286" cy="290286"/>
            </a:xfrm>
            <a:prstGeom prst="ellipse">
              <a:avLst/>
            </a:prstGeom>
            <a:solidFill>
              <a:srgbClr val="FFA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9" name="타원 98"/>
            <p:cNvSpPr/>
            <p:nvPr/>
          </p:nvSpPr>
          <p:spPr>
            <a:xfrm>
              <a:off x="9265204" y="5944743"/>
              <a:ext cx="290286" cy="290286"/>
            </a:xfrm>
            <a:prstGeom prst="ellipse">
              <a:avLst/>
            </a:prstGeom>
            <a:solidFill>
              <a:srgbClr val="61BD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왼쪽/오른쪽 화살표 61"/>
            <p:cNvSpPr/>
            <p:nvPr/>
          </p:nvSpPr>
          <p:spPr>
            <a:xfrm>
              <a:off x="8500661" y="5428523"/>
              <a:ext cx="1696594" cy="600585"/>
            </a:xfrm>
            <a:prstGeom prst="leftRightArrow">
              <a:avLst/>
            </a:prstGeom>
            <a:solidFill>
              <a:srgbClr val="705C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직사각형 62"/>
            <p:cNvSpPr/>
            <p:nvPr/>
          </p:nvSpPr>
          <p:spPr>
            <a:xfrm>
              <a:off x="7816154" y="4808377"/>
              <a:ext cx="3082196" cy="79757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200" b="1" dirty="0" err="1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EfficientDet</a:t>
              </a:r>
              <a:endParaRPr lang="en-US" altLang="ko-KR" sz="2200" b="1" dirty="0">
                <a:solidFill>
                  <a:srgbClr val="D9737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/>
              <a:r>
                <a:rPr lang="ko-KR" altLang="en-US" sz="1600" b="1" dirty="0">
                  <a:solidFill>
                    <a:srgbClr val="7E6872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코딩</a:t>
              </a:r>
              <a:r>
                <a:rPr lang="en-US" altLang="ko-KR" sz="1600" b="1" dirty="0">
                  <a:solidFill>
                    <a:srgbClr val="7E6872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r>
                <a:rPr lang="ko-KR" altLang="en-US" sz="1600" b="1" dirty="0">
                  <a:solidFill>
                    <a:srgbClr val="7E6872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및 결합</a:t>
              </a:r>
              <a:endParaRPr lang="en-US" altLang="ko-KR" sz="1600" b="1" dirty="0">
                <a:solidFill>
                  <a:srgbClr val="7E687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5A218605-BBA6-43D0-BE87-4E3163C801B4}"/>
              </a:ext>
            </a:extLst>
          </p:cNvPr>
          <p:cNvGrpSpPr/>
          <p:nvPr/>
        </p:nvGrpSpPr>
        <p:grpSpPr>
          <a:xfrm>
            <a:off x="9942931" y="3564382"/>
            <a:ext cx="2154761" cy="1427564"/>
            <a:chOff x="9942931" y="3395705"/>
            <a:chExt cx="2154761" cy="1427564"/>
          </a:xfrm>
        </p:grpSpPr>
        <p:sp>
          <p:nvSpPr>
            <p:cNvPr id="80" name="타원 79"/>
            <p:cNvSpPr/>
            <p:nvPr/>
          </p:nvSpPr>
          <p:spPr>
            <a:xfrm>
              <a:off x="11574360" y="4531408"/>
              <a:ext cx="290286" cy="290286"/>
            </a:xfrm>
            <a:prstGeom prst="ellipse">
              <a:avLst/>
            </a:prstGeom>
            <a:solidFill>
              <a:srgbClr val="FFA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타원 86"/>
            <p:cNvSpPr/>
            <p:nvPr/>
          </p:nvSpPr>
          <p:spPr>
            <a:xfrm>
              <a:off x="11243355" y="4531408"/>
              <a:ext cx="290286" cy="290286"/>
            </a:xfrm>
            <a:prstGeom prst="ellipse">
              <a:avLst/>
            </a:prstGeom>
            <a:solidFill>
              <a:srgbClr val="172B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" name="타원 94"/>
            <p:cNvSpPr/>
            <p:nvPr/>
          </p:nvSpPr>
          <p:spPr>
            <a:xfrm>
              <a:off x="10561411" y="4532983"/>
              <a:ext cx="290286" cy="290286"/>
            </a:xfrm>
            <a:prstGeom prst="ellipse">
              <a:avLst/>
            </a:prstGeom>
            <a:solidFill>
              <a:srgbClr val="0079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" name="타원 95"/>
            <p:cNvSpPr/>
            <p:nvPr/>
          </p:nvSpPr>
          <p:spPr>
            <a:xfrm>
              <a:off x="10903036" y="4531408"/>
              <a:ext cx="290286" cy="290286"/>
            </a:xfrm>
            <a:prstGeom prst="ellipse">
              <a:avLst/>
            </a:prstGeom>
            <a:solidFill>
              <a:srgbClr val="61BD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7" name="타원 96"/>
            <p:cNvSpPr/>
            <p:nvPr/>
          </p:nvSpPr>
          <p:spPr>
            <a:xfrm>
              <a:off x="10211077" y="4532983"/>
              <a:ext cx="290286" cy="290286"/>
            </a:xfrm>
            <a:prstGeom prst="ellipse">
              <a:avLst/>
            </a:prstGeom>
            <a:solidFill>
              <a:srgbClr val="C377E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왼쪽/오른쪽 화살표 63"/>
            <p:cNvSpPr/>
            <p:nvPr/>
          </p:nvSpPr>
          <p:spPr>
            <a:xfrm>
              <a:off x="10197256" y="3938818"/>
              <a:ext cx="1728044" cy="593468"/>
            </a:xfrm>
            <a:prstGeom prst="leftRightArrow">
              <a:avLst/>
            </a:prstGeom>
            <a:solidFill>
              <a:srgbClr val="705C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직사각형 64"/>
            <p:cNvSpPr/>
            <p:nvPr/>
          </p:nvSpPr>
          <p:spPr>
            <a:xfrm>
              <a:off x="9942931" y="3395705"/>
              <a:ext cx="2154761" cy="71346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최종 </a:t>
              </a:r>
              <a:r>
                <a:rPr lang="en-US" altLang="ko-KR" sz="20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PPT </a:t>
              </a:r>
              <a:r>
                <a:rPr lang="ko-KR" altLang="en-US" sz="20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제작</a:t>
              </a:r>
              <a:endParaRPr lang="en-US" altLang="ko-KR" sz="20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C34FFF1D-9F6B-4497-9187-B3844315D2B2}"/>
              </a:ext>
            </a:extLst>
          </p:cNvPr>
          <p:cNvGrpSpPr/>
          <p:nvPr/>
        </p:nvGrpSpPr>
        <p:grpSpPr>
          <a:xfrm>
            <a:off x="6682716" y="4142517"/>
            <a:ext cx="3822005" cy="1454884"/>
            <a:chOff x="6682716" y="2127283"/>
            <a:chExt cx="3822005" cy="1454884"/>
          </a:xfrm>
        </p:grpSpPr>
        <p:sp>
          <p:nvSpPr>
            <p:cNvPr id="93" name="타원 92"/>
            <p:cNvSpPr/>
            <p:nvPr/>
          </p:nvSpPr>
          <p:spPr>
            <a:xfrm>
              <a:off x="9173937" y="3291881"/>
              <a:ext cx="290286" cy="290286"/>
            </a:xfrm>
            <a:prstGeom prst="ellipse">
              <a:avLst/>
            </a:prstGeom>
            <a:solidFill>
              <a:srgbClr val="C377E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" name="타원 93"/>
            <p:cNvSpPr/>
            <p:nvPr/>
          </p:nvSpPr>
          <p:spPr>
            <a:xfrm>
              <a:off x="9503133" y="3291881"/>
              <a:ext cx="290286" cy="290286"/>
            </a:xfrm>
            <a:prstGeom prst="ellipse">
              <a:avLst/>
            </a:prstGeom>
            <a:solidFill>
              <a:srgbClr val="0079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왼쪽/오른쪽 화살표 55"/>
            <p:cNvSpPr/>
            <p:nvPr/>
          </p:nvSpPr>
          <p:spPr>
            <a:xfrm>
              <a:off x="6997076" y="2680462"/>
              <a:ext cx="3200180" cy="703476"/>
            </a:xfrm>
            <a:prstGeom prst="leftRightArrow">
              <a:avLst/>
            </a:prstGeom>
            <a:solidFill>
              <a:srgbClr val="705C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직사각형 60"/>
            <p:cNvSpPr/>
            <p:nvPr/>
          </p:nvSpPr>
          <p:spPr>
            <a:xfrm>
              <a:off x="6682716" y="2127283"/>
              <a:ext cx="3822005" cy="79757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 err="1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DETR</a:t>
              </a:r>
              <a:r>
                <a:rPr lang="en-US" altLang="ko-KR" sz="20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, </a:t>
              </a:r>
              <a:r>
                <a:rPr lang="en-US" altLang="ko-KR" sz="2000" b="1" dirty="0" err="1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DetectoRS_ResNet</a:t>
              </a:r>
              <a:endParaRPr lang="en-US" altLang="ko-KR" sz="20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/>
              <a:r>
                <a:rPr lang="en-US" altLang="ko-KR" b="1" dirty="0">
                  <a:solidFill>
                    <a:srgbClr val="D97372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r>
                <a:rPr lang="ko-KR" altLang="en-US" sz="1600" b="1" dirty="0">
                  <a:solidFill>
                    <a:srgbClr val="7E6872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모델 학습</a:t>
              </a:r>
              <a:endParaRPr lang="en-US" altLang="ko-KR" sz="1600" b="1" dirty="0">
                <a:solidFill>
                  <a:srgbClr val="7E687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29387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DDC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06AF0FE-16F4-41C6-832C-E0A1946FC8BA}"/>
              </a:ext>
            </a:extLst>
          </p:cNvPr>
          <p:cNvSpPr txBox="1"/>
          <p:nvPr/>
        </p:nvSpPr>
        <p:spPr>
          <a:xfrm>
            <a:off x="1" y="3120572"/>
            <a:ext cx="12191999" cy="938719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ko-KR" altLang="en-US" sz="5500" b="1" dirty="0">
                <a:solidFill>
                  <a:srgbClr val="D9737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전처리 </a:t>
            </a:r>
            <a:r>
              <a:rPr lang="en-US" altLang="ko-KR" sz="5500" b="1" dirty="0">
                <a:solidFill>
                  <a:srgbClr val="D9737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&amp; EDA</a:t>
            </a:r>
            <a:endParaRPr lang="ko-KR" altLang="en-US" sz="5500" b="1" dirty="0">
              <a:solidFill>
                <a:srgbClr val="D9737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7871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/>
          <p:cNvGrpSpPr/>
          <p:nvPr/>
        </p:nvGrpSpPr>
        <p:grpSpPr>
          <a:xfrm>
            <a:off x="164478" y="958763"/>
            <a:ext cx="1380506" cy="523220"/>
            <a:chOff x="392616" y="958763"/>
            <a:chExt cx="1380506" cy="523220"/>
          </a:xfrm>
        </p:grpSpPr>
        <p:sp>
          <p:nvSpPr>
            <p:cNvPr id="15" name="TextBox 14"/>
            <p:cNvSpPr txBox="1"/>
            <p:nvPr/>
          </p:nvSpPr>
          <p:spPr>
            <a:xfrm>
              <a:off x="392616" y="958763"/>
              <a:ext cx="138050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>
                  <a:solidFill>
                    <a:srgbClr val="5F4E56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  </a:t>
              </a:r>
              <a:r>
                <a:rPr lang="en-US" altLang="ko-KR" sz="2800" i="1" dirty="0" err="1">
                  <a:solidFill>
                    <a:srgbClr val="5F4E56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Dicom</a:t>
              </a:r>
              <a:endParaRPr lang="en-US" altLang="ko-KR" sz="2800" i="1" dirty="0">
                <a:solidFill>
                  <a:srgbClr val="5F4E56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398837" y="1009916"/>
              <a:ext cx="134101" cy="420915"/>
            </a:xfrm>
            <a:prstGeom prst="rect">
              <a:avLst/>
            </a:prstGeom>
            <a:solidFill>
              <a:srgbClr val="04656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0" y="136460"/>
            <a:ext cx="12192000" cy="531845"/>
            <a:chOff x="0" y="136460"/>
            <a:chExt cx="12192000" cy="531845"/>
          </a:xfrm>
        </p:grpSpPr>
        <p:sp>
          <p:nvSpPr>
            <p:cNvPr id="29" name="직사각형 28"/>
            <p:cNvSpPr/>
            <p:nvPr/>
          </p:nvSpPr>
          <p:spPr>
            <a:xfrm>
              <a:off x="0" y="136460"/>
              <a:ext cx="12192000" cy="531845"/>
            </a:xfrm>
            <a:prstGeom prst="rect">
              <a:avLst/>
            </a:prstGeom>
            <a:solidFill>
              <a:srgbClr val="F8AC96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2449228" y="136460"/>
              <a:ext cx="1755089" cy="531845"/>
            </a:xfrm>
            <a:prstGeom prst="rect">
              <a:avLst/>
            </a:prstGeom>
            <a:solidFill>
              <a:srgbClr val="D973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06AF0FE-16F4-41C6-832C-E0A1946FC8BA}"/>
                </a:ext>
              </a:extLst>
            </p:cNvPr>
            <p:cNvSpPr txBox="1"/>
            <p:nvPr/>
          </p:nvSpPr>
          <p:spPr>
            <a:xfrm>
              <a:off x="711524" y="186940"/>
              <a:ext cx="1322549" cy="43088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200" b="1" dirty="0">
                  <a:solidFill>
                    <a:srgbClr val="7E6872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대회 소개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F06C1F4-9C57-4230-892F-D918CC87F42C}"/>
                </a:ext>
              </a:extLst>
            </p:cNvPr>
            <p:cNvSpPr txBox="1"/>
            <p:nvPr/>
          </p:nvSpPr>
          <p:spPr>
            <a:xfrm>
              <a:off x="4421847" y="186940"/>
              <a:ext cx="1811085" cy="43088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200" b="1" dirty="0">
                  <a:solidFill>
                    <a:srgbClr val="7E6872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알고리즘 소개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FCD5200-F18F-4FF9-B023-67E4725803B6}"/>
                </a:ext>
              </a:extLst>
            </p:cNvPr>
            <p:cNvSpPr txBox="1"/>
            <p:nvPr/>
          </p:nvSpPr>
          <p:spPr>
            <a:xfrm>
              <a:off x="6487256" y="186940"/>
              <a:ext cx="1307440" cy="43088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200" b="1" dirty="0">
                  <a:solidFill>
                    <a:srgbClr val="7E6872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모형 평가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699CB18-AEC9-4F9A-B6E4-728B0360AE7C}"/>
                </a:ext>
              </a:extLst>
            </p:cNvPr>
            <p:cNvSpPr txBox="1"/>
            <p:nvPr/>
          </p:nvSpPr>
          <p:spPr>
            <a:xfrm>
              <a:off x="8049020" y="186940"/>
              <a:ext cx="1893911" cy="43088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200" b="1" dirty="0">
                  <a:solidFill>
                    <a:srgbClr val="7E6872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한계 및 시사점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F06C1F4-9C57-4230-892F-D918CC87F42C}"/>
                </a:ext>
              </a:extLst>
            </p:cNvPr>
            <p:cNvSpPr txBox="1"/>
            <p:nvPr/>
          </p:nvSpPr>
          <p:spPr>
            <a:xfrm>
              <a:off x="2391866" y="186940"/>
              <a:ext cx="1879126" cy="43088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200" b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전처리</a:t>
              </a:r>
              <a:r>
                <a:rPr lang="ko-KR" altLang="en-US" sz="2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 </a:t>
              </a:r>
              <a:r>
                <a:rPr lang="en-US" altLang="ko-KR" sz="2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&amp; EDA</a:t>
              </a:r>
              <a:endParaRPr lang="ko-KR" altLang="en-US" sz="2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699CB18-AEC9-4F9A-B6E4-728B0360AE7C}"/>
                </a:ext>
              </a:extLst>
            </p:cNvPr>
            <p:cNvSpPr txBox="1"/>
            <p:nvPr/>
          </p:nvSpPr>
          <p:spPr>
            <a:xfrm>
              <a:off x="10197255" y="186940"/>
              <a:ext cx="1306474" cy="43088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200" b="1" dirty="0">
                  <a:solidFill>
                    <a:srgbClr val="7E6872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참고 문헌</a:t>
              </a:r>
            </a:p>
          </p:txBody>
        </p:sp>
      </p:grpSp>
      <p:sp>
        <p:nvSpPr>
          <p:cNvPr id="18" name="직사각형 17"/>
          <p:cNvSpPr/>
          <p:nvPr/>
        </p:nvSpPr>
        <p:spPr>
          <a:xfrm>
            <a:off x="544197" y="1592176"/>
            <a:ext cx="11103605" cy="4977449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solidFill>
              <a:srgbClr val="5F4E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2000" b="1" dirty="0">
              <a:solidFill>
                <a:srgbClr val="5F4E56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731" y="1896158"/>
            <a:ext cx="6558947" cy="411034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326772" y="5992390"/>
            <a:ext cx="2127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rgbClr val="5F4E5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Dicom</a:t>
            </a:r>
            <a:r>
              <a:rPr lang="en-US" altLang="ko-KR" dirty="0">
                <a:solidFill>
                  <a:srgbClr val="5F4E5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Viewer </a:t>
            </a:r>
            <a:r>
              <a:rPr lang="ko-KR" altLang="en-US" dirty="0">
                <a:solidFill>
                  <a:srgbClr val="5F4E5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화면</a:t>
            </a:r>
          </a:p>
        </p:txBody>
      </p:sp>
      <p:grpSp>
        <p:nvGrpSpPr>
          <p:cNvPr id="22" name="그룹 21"/>
          <p:cNvGrpSpPr/>
          <p:nvPr/>
        </p:nvGrpSpPr>
        <p:grpSpPr>
          <a:xfrm>
            <a:off x="1571402" y="1033238"/>
            <a:ext cx="5432031" cy="400110"/>
            <a:chOff x="1482679" y="1041413"/>
            <a:chExt cx="8263513" cy="400110"/>
          </a:xfrm>
        </p:grpSpPr>
        <p:sp>
          <p:nvSpPr>
            <p:cNvPr id="23" name="TextBox 22"/>
            <p:cNvSpPr txBox="1"/>
            <p:nvPr/>
          </p:nvSpPr>
          <p:spPr>
            <a:xfrm>
              <a:off x="1482679" y="1041413"/>
              <a:ext cx="826351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solidFill>
                    <a:srgbClr val="5F4E5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의료용 디지털 영상 파일의 통합 관리 표준의 총칭</a:t>
              </a:r>
              <a:endParaRPr lang="en-US" altLang="ko-KR" sz="2000" dirty="0">
                <a:solidFill>
                  <a:srgbClr val="5F4E5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cxnSp>
          <p:nvCxnSpPr>
            <p:cNvPr id="24" name="직선 연결선 23"/>
            <p:cNvCxnSpPr/>
            <p:nvPr/>
          </p:nvCxnSpPr>
          <p:spPr>
            <a:xfrm>
              <a:off x="1509718" y="1109963"/>
              <a:ext cx="0" cy="284656"/>
            </a:xfrm>
            <a:prstGeom prst="line">
              <a:avLst/>
            </a:prstGeom>
            <a:ln w="19050">
              <a:solidFill>
                <a:srgbClr val="D973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그룹 9"/>
          <p:cNvGrpSpPr/>
          <p:nvPr/>
        </p:nvGrpSpPr>
        <p:grpSpPr>
          <a:xfrm>
            <a:off x="7818179" y="2218607"/>
            <a:ext cx="3425121" cy="3724585"/>
            <a:chOff x="7818179" y="2371725"/>
            <a:chExt cx="3425121" cy="3724585"/>
          </a:xfrm>
        </p:grpSpPr>
        <p:sp>
          <p:nvSpPr>
            <p:cNvPr id="8" name="타원 7"/>
            <p:cNvSpPr/>
            <p:nvPr/>
          </p:nvSpPr>
          <p:spPr>
            <a:xfrm>
              <a:off x="7901664" y="2371725"/>
              <a:ext cx="3209751" cy="236220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7818179" y="2803101"/>
              <a:ext cx="3425121" cy="3293209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900" dirty="0"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X</a:t>
              </a:r>
              <a:r>
                <a:rPr lang="ko-KR" altLang="en-US" sz="1900" dirty="0"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선</a:t>
              </a:r>
              <a:r>
                <a:rPr lang="en-US" altLang="ko-KR" sz="1900" dirty="0"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	CT	MRI</a:t>
              </a:r>
            </a:p>
            <a:p>
              <a:pPr algn="ctr"/>
              <a:endPara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endParaRPr>
            </a:p>
            <a:p>
              <a:pPr algn="ctr"/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다양한 의료 영상 촬영 장비</a:t>
              </a:r>
              <a:endPara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endParaRPr>
            </a:p>
            <a:p>
              <a:pPr algn="ctr"/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통일되지 않은 제조사의 </a:t>
              </a:r>
              <a:r>
                <a: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S/W</a:t>
              </a:r>
            </a:p>
            <a:p>
              <a:pPr algn="ctr"/>
              <a:endPara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endParaRPr>
            </a:p>
            <a:p>
              <a:pPr algn="ctr"/>
              <a:r>
                <a:rPr lang="ko-KR" altLang="en-US" sz="2000" dirty="0">
                  <a:solidFill>
                    <a:srgbClr val="D97372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Arial" pitchFamily="34" charset="0"/>
                </a:rPr>
                <a:t>호환성</a:t>
              </a:r>
              <a:endParaRPr lang="en-US" altLang="ko-KR" sz="2000" dirty="0">
                <a:solidFill>
                  <a:srgbClr val="D9737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itchFamily="34" charset="0"/>
              </a:endParaRPr>
            </a:p>
            <a:p>
              <a:pPr algn="ctr"/>
              <a:endPara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endParaRPr>
            </a:p>
            <a:p>
              <a:pPr algn="ctr"/>
              <a:endPara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endParaRPr>
            </a:p>
            <a:p>
              <a:pPr algn="ctr"/>
              <a:endPara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endParaRPr>
            </a:p>
            <a:p>
              <a:pPr algn="ctr"/>
              <a:endPara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endParaRPr>
            </a:p>
            <a:p>
              <a:pPr algn="ctr"/>
              <a:r>
                <a:rPr lang="en-US" altLang="ko-KR" sz="2500" dirty="0" err="1">
                  <a:solidFill>
                    <a:srgbClr val="04656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Dicom</a:t>
              </a:r>
              <a:r>
                <a:rPr lang="en-US" altLang="ko-KR" sz="2500" dirty="0">
                  <a:solidFill>
                    <a:srgbClr val="04656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 Viewer</a:t>
              </a:r>
            </a:p>
          </p:txBody>
        </p:sp>
        <p:sp>
          <p:nvSpPr>
            <p:cNvPr id="9" name="아래쪽 화살표 8"/>
            <p:cNvSpPr/>
            <p:nvPr/>
          </p:nvSpPr>
          <p:spPr>
            <a:xfrm>
              <a:off x="9373189" y="4967452"/>
              <a:ext cx="266700" cy="485775"/>
            </a:xfrm>
            <a:prstGeom prst="downArrow">
              <a:avLst/>
            </a:prstGeom>
            <a:solidFill>
              <a:srgbClr val="5F4E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294651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/>
          <p:cNvGrpSpPr/>
          <p:nvPr/>
        </p:nvGrpSpPr>
        <p:grpSpPr>
          <a:xfrm>
            <a:off x="164478" y="958763"/>
            <a:ext cx="2811988" cy="523220"/>
            <a:chOff x="392616" y="958763"/>
            <a:chExt cx="2811988" cy="523220"/>
          </a:xfrm>
        </p:grpSpPr>
        <p:sp>
          <p:nvSpPr>
            <p:cNvPr id="15" name="TextBox 14"/>
            <p:cNvSpPr txBox="1"/>
            <p:nvPr/>
          </p:nvSpPr>
          <p:spPr>
            <a:xfrm>
              <a:off x="392616" y="958763"/>
              <a:ext cx="281198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>
                  <a:solidFill>
                    <a:srgbClr val="5F4E56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  </a:t>
              </a:r>
              <a:r>
                <a:rPr lang="en-US" altLang="ko-KR" sz="2800" i="1" dirty="0">
                  <a:solidFill>
                    <a:srgbClr val="5F4E56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MongoDB Atlas</a:t>
              </a: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398837" y="1009916"/>
              <a:ext cx="134101" cy="420915"/>
            </a:xfrm>
            <a:prstGeom prst="rect">
              <a:avLst/>
            </a:prstGeom>
            <a:solidFill>
              <a:srgbClr val="04656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2954739" y="1020239"/>
            <a:ext cx="5432031" cy="707886"/>
            <a:chOff x="1496891" y="966886"/>
            <a:chExt cx="8263513" cy="707886"/>
          </a:xfrm>
        </p:grpSpPr>
        <p:sp>
          <p:nvSpPr>
            <p:cNvPr id="23" name="TextBox 22"/>
            <p:cNvSpPr txBox="1"/>
            <p:nvPr/>
          </p:nvSpPr>
          <p:spPr>
            <a:xfrm>
              <a:off x="1496891" y="966886"/>
              <a:ext cx="826351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solidFill>
                    <a:srgbClr val="5F4E5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대용량 이미지 파일을 </a:t>
              </a:r>
              <a:r>
                <a:rPr lang="en-US" altLang="ko-KR" sz="2000" dirty="0">
                  <a:solidFill>
                    <a:srgbClr val="5F4E5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Cloud</a:t>
              </a:r>
              <a:r>
                <a:rPr lang="ko-KR" altLang="en-US" sz="2000" dirty="0">
                  <a:solidFill>
                    <a:srgbClr val="5F4E5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에</a:t>
              </a:r>
              <a:r>
                <a:rPr lang="en-US" altLang="ko-KR" sz="2000" dirty="0">
                  <a:solidFill>
                    <a:srgbClr val="5F4E5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sz="2000" dirty="0">
                  <a:solidFill>
                    <a:srgbClr val="5F4E5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저장 및 배포</a:t>
              </a:r>
              <a:endParaRPr lang="en-US" altLang="ko-KR" sz="2000" dirty="0">
                <a:solidFill>
                  <a:srgbClr val="5F4E5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r>
                <a:rPr lang="en-US" altLang="ko-KR" sz="2000" dirty="0" err="1">
                  <a:solidFill>
                    <a:srgbClr val="5F4E5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GridFS</a:t>
              </a:r>
              <a:r>
                <a:rPr lang="en-US" altLang="ko-KR" sz="2000" dirty="0">
                  <a:solidFill>
                    <a:srgbClr val="5F4E5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sz="2000" dirty="0">
                  <a:solidFill>
                    <a:srgbClr val="5F4E5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파일 시스템 활용</a:t>
              </a:r>
              <a:endParaRPr lang="en-US" altLang="ko-KR" sz="2000" dirty="0">
                <a:solidFill>
                  <a:srgbClr val="5F4E5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cxnSp>
          <p:nvCxnSpPr>
            <p:cNvPr id="24" name="직선 연결선 23"/>
            <p:cNvCxnSpPr/>
            <p:nvPr/>
          </p:nvCxnSpPr>
          <p:spPr>
            <a:xfrm>
              <a:off x="1509718" y="1020671"/>
              <a:ext cx="0" cy="554715"/>
            </a:xfrm>
            <a:prstGeom prst="line">
              <a:avLst/>
            </a:prstGeom>
            <a:ln w="19050">
              <a:solidFill>
                <a:srgbClr val="D973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그룹 18"/>
          <p:cNvGrpSpPr/>
          <p:nvPr/>
        </p:nvGrpSpPr>
        <p:grpSpPr>
          <a:xfrm>
            <a:off x="5463035" y="2051330"/>
            <a:ext cx="5489057" cy="4171874"/>
            <a:chOff x="292396" y="2141606"/>
            <a:chExt cx="5489057" cy="4171874"/>
          </a:xfrm>
        </p:grpSpPr>
        <p:sp>
          <p:nvSpPr>
            <p:cNvPr id="21" name="TextBox 20"/>
            <p:cNvSpPr txBox="1"/>
            <p:nvPr/>
          </p:nvSpPr>
          <p:spPr>
            <a:xfrm>
              <a:off x="2316036" y="5944148"/>
              <a:ext cx="22012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몽고</a:t>
              </a:r>
              <a:r>
                <a:rPr lang="en-US" altLang="ko-KR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DB </a:t>
              </a:r>
              <a:r>
                <a:rPr lang="en-US" altLang="ko-KR" dirty="0" err="1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GridFS</a:t>
              </a:r>
              <a:r>
                <a:rPr lang="en-US" altLang="ko-KR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</a:t>
              </a:r>
              <a:r>
                <a:rPr lang="ko-KR" altLang="en-US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구조</a:t>
              </a:r>
            </a:p>
          </p:txBody>
        </p:sp>
        <p:grpSp>
          <p:nvGrpSpPr>
            <p:cNvPr id="25" name="그룹 24"/>
            <p:cNvGrpSpPr/>
            <p:nvPr/>
          </p:nvGrpSpPr>
          <p:grpSpPr>
            <a:xfrm>
              <a:off x="292396" y="2141606"/>
              <a:ext cx="5489057" cy="3515848"/>
              <a:chOff x="292396" y="2141606"/>
              <a:chExt cx="5489057" cy="3515848"/>
            </a:xfrm>
          </p:grpSpPr>
          <p:sp>
            <p:nvSpPr>
              <p:cNvPr id="26" name="직사각형 25"/>
              <p:cNvSpPr/>
              <p:nvPr/>
            </p:nvSpPr>
            <p:spPr>
              <a:xfrm>
                <a:off x="292396" y="3060508"/>
                <a:ext cx="630550" cy="1429839"/>
              </a:xfrm>
              <a:prstGeom prst="rect">
                <a:avLst/>
              </a:prstGeom>
              <a:solidFill>
                <a:srgbClr val="F3DDC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rPr>
                  <a:t>JPG</a:t>
                </a:r>
                <a:endPara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" panose="020B0502040504020204" pitchFamily="34"/>
                  <a:cs typeface="Noto Sans" panose="020B0502040504020204" pitchFamily="34"/>
                </a:endParaRPr>
              </a:p>
            </p:txBody>
          </p:sp>
          <p:sp>
            <p:nvSpPr>
              <p:cNvPr id="27" name="순서도: 자기 디스크 26"/>
              <p:cNvSpPr/>
              <p:nvPr/>
            </p:nvSpPr>
            <p:spPr>
              <a:xfrm>
                <a:off x="2372982" y="2996274"/>
                <a:ext cx="3408471" cy="1583543"/>
              </a:xfrm>
              <a:prstGeom prst="flowChartMagneticDisk">
                <a:avLst/>
              </a:prstGeom>
              <a:solidFill>
                <a:srgbClr val="057973">
                  <a:alpha val="85000"/>
                </a:srgb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직사각형 36"/>
              <p:cNvSpPr/>
              <p:nvPr/>
            </p:nvSpPr>
            <p:spPr>
              <a:xfrm rot="16200000">
                <a:off x="-138433" y="3616152"/>
                <a:ext cx="3515848" cy="566755"/>
              </a:xfrm>
              <a:prstGeom prst="rect">
                <a:avLst/>
              </a:prstGeom>
              <a:solidFill>
                <a:srgbClr val="D97372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rgbClr val="5F4E56"/>
                    </a:solidFill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rPr>
                  <a:t>MongoDB Java Driver</a:t>
                </a:r>
                <a:endParaRPr lang="ko-KR" altLang="en-US" dirty="0">
                  <a:solidFill>
                    <a:srgbClr val="5F4E56"/>
                  </a:solidFill>
                  <a:latin typeface="Noto Sans" panose="020B0502040504020204" pitchFamily="34"/>
                  <a:cs typeface="Noto Sans" panose="020B0502040504020204" pitchFamily="34"/>
                </a:endParaRPr>
              </a:p>
            </p:txBody>
          </p:sp>
          <p:sp>
            <p:nvSpPr>
              <p:cNvPr id="38" name="모서리가 둥근 직사각형 37"/>
              <p:cNvSpPr/>
              <p:nvPr/>
            </p:nvSpPr>
            <p:spPr>
              <a:xfrm>
                <a:off x="2496405" y="3603374"/>
                <a:ext cx="1515252" cy="770096"/>
              </a:xfrm>
              <a:prstGeom prst="round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rgbClr val="5F4E5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rPr>
                  <a:t>.files</a:t>
                </a:r>
              </a:p>
              <a:p>
                <a:pPr algn="ctr"/>
                <a:r>
                  <a:rPr lang="en-US" altLang="ko-KR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rPr>
                  <a:t>(Meta Data)</a:t>
                </a:r>
                <a:endPara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sp>
            <p:nvSpPr>
              <p:cNvPr id="39" name="직사각형 38"/>
              <p:cNvSpPr/>
              <p:nvPr/>
            </p:nvSpPr>
            <p:spPr>
              <a:xfrm>
                <a:off x="4370287" y="2239810"/>
                <a:ext cx="1218069" cy="559204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rPr>
                  <a:t>.chunks</a:t>
                </a:r>
                <a:endPara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" panose="020B0502040504020204" pitchFamily="34"/>
                  <a:cs typeface="Noto Sans" panose="020B0502040504020204" pitchFamily="34"/>
                </a:endParaRPr>
              </a:p>
            </p:txBody>
          </p:sp>
          <p:sp>
            <p:nvSpPr>
              <p:cNvPr id="40" name="직사각형 39"/>
              <p:cNvSpPr/>
              <p:nvPr/>
            </p:nvSpPr>
            <p:spPr>
              <a:xfrm>
                <a:off x="4370287" y="3183907"/>
                <a:ext cx="1218069" cy="559204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rPr>
                  <a:t>.chunks</a:t>
                </a:r>
                <a:endPara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" panose="020B0502040504020204" pitchFamily="34"/>
                  <a:cs typeface="Noto Sans" panose="020B0502040504020204" pitchFamily="34"/>
                </a:endParaRPr>
              </a:p>
            </p:txBody>
          </p:sp>
          <p:sp>
            <p:nvSpPr>
              <p:cNvPr id="41" name="직사각형 40"/>
              <p:cNvSpPr/>
              <p:nvPr/>
            </p:nvSpPr>
            <p:spPr>
              <a:xfrm>
                <a:off x="4370287" y="4128004"/>
                <a:ext cx="1218069" cy="559204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rPr>
                  <a:t>.chunks</a:t>
                </a:r>
                <a:endPara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" panose="020B0502040504020204" pitchFamily="34"/>
                  <a:cs typeface="Noto Sans" panose="020B0502040504020204" pitchFamily="34"/>
                </a:endParaRPr>
              </a:p>
            </p:txBody>
          </p:sp>
          <p:sp>
            <p:nvSpPr>
              <p:cNvPr id="42" name="직사각형 41"/>
              <p:cNvSpPr/>
              <p:nvPr/>
            </p:nvSpPr>
            <p:spPr>
              <a:xfrm>
                <a:off x="4370287" y="5072101"/>
                <a:ext cx="1218069" cy="559204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rPr>
                  <a:t>.chunks</a:t>
                </a:r>
                <a:endPara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" panose="020B0502040504020204" pitchFamily="34"/>
                  <a:cs typeface="Noto Sans" panose="020B0502040504020204" pitchFamily="34"/>
                </a:endParaRPr>
              </a:p>
            </p:txBody>
          </p:sp>
          <p:cxnSp>
            <p:nvCxnSpPr>
              <p:cNvPr id="43" name="직선 화살표 연결선 42"/>
              <p:cNvCxnSpPr>
                <a:stCxn id="38" idx="3"/>
              </p:cNvCxnSpPr>
              <p:nvPr/>
            </p:nvCxnSpPr>
            <p:spPr>
              <a:xfrm flipV="1">
                <a:off x="4011657" y="2609288"/>
                <a:ext cx="259335" cy="1379134"/>
              </a:xfrm>
              <a:prstGeom prst="straightConnector1">
                <a:avLst/>
              </a:prstGeom>
              <a:ln w="19050">
                <a:solidFill>
                  <a:srgbClr val="EDCDAD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직선 화살표 연결선 43"/>
              <p:cNvCxnSpPr>
                <a:stCxn id="38" idx="3"/>
              </p:cNvCxnSpPr>
              <p:nvPr/>
            </p:nvCxnSpPr>
            <p:spPr>
              <a:xfrm flipV="1">
                <a:off x="4011657" y="3569238"/>
                <a:ext cx="320883" cy="419184"/>
              </a:xfrm>
              <a:prstGeom prst="straightConnector1">
                <a:avLst/>
              </a:prstGeom>
              <a:ln w="19050">
                <a:solidFill>
                  <a:srgbClr val="EDCDAD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직선 화살표 연결선 44"/>
              <p:cNvCxnSpPr/>
              <p:nvPr/>
            </p:nvCxnSpPr>
            <p:spPr>
              <a:xfrm>
                <a:off x="4011657" y="3988422"/>
                <a:ext cx="324195" cy="419184"/>
              </a:xfrm>
              <a:prstGeom prst="straightConnector1">
                <a:avLst/>
              </a:prstGeom>
              <a:ln w="19050">
                <a:solidFill>
                  <a:srgbClr val="EDCDAD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화살표 연결선 45"/>
              <p:cNvCxnSpPr>
                <a:stCxn id="38" idx="3"/>
              </p:cNvCxnSpPr>
              <p:nvPr/>
            </p:nvCxnSpPr>
            <p:spPr>
              <a:xfrm>
                <a:off x="4011657" y="3988422"/>
                <a:ext cx="297821" cy="1363281"/>
              </a:xfrm>
              <a:prstGeom prst="straightConnector1">
                <a:avLst/>
              </a:prstGeom>
              <a:ln w="19050">
                <a:solidFill>
                  <a:srgbClr val="EDCDAD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오른쪽 화살표 46"/>
              <p:cNvSpPr/>
              <p:nvPr/>
            </p:nvSpPr>
            <p:spPr>
              <a:xfrm>
                <a:off x="946089" y="3429921"/>
                <a:ext cx="383673" cy="670118"/>
              </a:xfrm>
              <a:prstGeom prst="rightArrow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" name="오른쪽 화살표 47"/>
              <p:cNvSpPr/>
              <p:nvPr/>
            </p:nvSpPr>
            <p:spPr>
              <a:xfrm>
                <a:off x="1940837" y="3439446"/>
                <a:ext cx="383673" cy="670118"/>
              </a:xfrm>
              <a:prstGeom prst="rightArrow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50" name="TextBox 49"/>
          <p:cNvSpPr txBox="1"/>
          <p:nvPr/>
        </p:nvSpPr>
        <p:spPr>
          <a:xfrm>
            <a:off x="155401" y="3132390"/>
            <a:ext cx="5203701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GridFS</a:t>
            </a:r>
            <a:endParaRPr lang="en-US" altLang="ko-KR" sz="25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MongoDB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에서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JSON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문서 크기 제한인 </a:t>
            </a:r>
            <a:r>
              <a:rPr lang="en-US" altLang="ko-KR" sz="2800" dirty="0">
                <a:solidFill>
                  <a:srgbClr val="D9737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itchFamily="34" charset="0"/>
              </a:rPr>
              <a:t>16MB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초과하는 파일을 저장하고 검색하기 위한 기능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F7B6C6BF-76A2-4524-A8F6-D2BD02BB85DE}"/>
              </a:ext>
            </a:extLst>
          </p:cNvPr>
          <p:cNvGrpSpPr/>
          <p:nvPr/>
        </p:nvGrpSpPr>
        <p:grpSpPr>
          <a:xfrm>
            <a:off x="0" y="136460"/>
            <a:ext cx="12192000" cy="531845"/>
            <a:chOff x="0" y="136460"/>
            <a:chExt cx="12192000" cy="531845"/>
          </a:xfrm>
        </p:grpSpPr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4D72D0E6-3DFF-49D7-AB17-D17CDDCE86B2}"/>
                </a:ext>
              </a:extLst>
            </p:cNvPr>
            <p:cNvSpPr/>
            <p:nvPr/>
          </p:nvSpPr>
          <p:spPr>
            <a:xfrm>
              <a:off x="0" y="136460"/>
              <a:ext cx="12192000" cy="531845"/>
            </a:xfrm>
            <a:prstGeom prst="rect">
              <a:avLst/>
            </a:prstGeom>
            <a:solidFill>
              <a:srgbClr val="F8AC96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2FE04BB4-4E2F-494D-B06E-68C89828E165}"/>
                </a:ext>
              </a:extLst>
            </p:cNvPr>
            <p:cNvSpPr/>
            <p:nvPr/>
          </p:nvSpPr>
          <p:spPr>
            <a:xfrm>
              <a:off x="2449228" y="136460"/>
              <a:ext cx="1755089" cy="531845"/>
            </a:xfrm>
            <a:prstGeom prst="rect">
              <a:avLst/>
            </a:prstGeom>
            <a:solidFill>
              <a:srgbClr val="D973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A18AC0AC-3D50-4A4F-A04E-CD3F22C87915}"/>
                </a:ext>
              </a:extLst>
            </p:cNvPr>
            <p:cNvSpPr txBox="1"/>
            <p:nvPr/>
          </p:nvSpPr>
          <p:spPr>
            <a:xfrm>
              <a:off x="711524" y="186940"/>
              <a:ext cx="1322549" cy="43088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200" b="1" dirty="0">
                  <a:solidFill>
                    <a:srgbClr val="7E6872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대회 소개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A09FF810-0FC6-4F3E-BE3D-2A6AD276F751}"/>
                </a:ext>
              </a:extLst>
            </p:cNvPr>
            <p:cNvSpPr txBox="1"/>
            <p:nvPr/>
          </p:nvSpPr>
          <p:spPr>
            <a:xfrm>
              <a:off x="4421847" y="186940"/>
              <a:ext cx="1811085" cy="43088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200" b="1" dirty="0">
                  <a:solidFill>
                    <a:srgbClr val="7E6872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알고리즘 소개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7399226C-112F-473F-A3D2-C85C6C0176BD}"/>
                </a:ext>
              </a:extLst>
            </p:cNvPr>
            <p:cNvSpPr txBox="1"/>
            <p:nvPr/>
          </p:nvSpPr>
          <p:spPr>
            <a:xfrm>
              <a:off x="6487256" y="186940"/>
              <a:ext cx="1307440" cy="43088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200" b="1" dirty="0">
                  <a:solidFill>
                    <a:srgbClr val="7E6872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모형 평가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DEF98F71-4965-4941-BA50-E12C502A9B27}"/>
                </a:ext>
              </a:extLst>
            </p:cNvPr>
            <p:cNvSpPr txBox="1"/>
            <p:nvPr/>
          </p:nvSpPr>
          <p:spPr>
            <a:xfrm>
              <a:off x="8049020" y="186940"/>
              <a:ext cx="1893911" cy="43088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200" b="1" dirty="0">
                  <a:solidFill>
                    <a:srgbClr val="7E6872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한계 및 시사점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E1B7A496-855D-4B4B-B00A-D06EEB50320C}"/>
                </a:ext>
              </a:extLst>
            </p:cNvPr>
            <p:cNvSpPr txBox="1"/>
            <p:nvPr/>
          </p:nvSpPr>
          <p:spPr>
            <a:xfrm>
              <a:off x="2391866" y="186940"/>
              <a:ext cx="1879126" cy="43088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200" b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전처리</a:t>
              </a:r>
              <a:r>
                <a:rPr lang="ko-KR" altLang="en-US" sz="2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 </a:t>
              </a:r>
              <a:r>
                <a:rPr lang="en-US" altLang="ko-KR" sz="2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&amp; EDA</a:t>
              </a:r>
              <a:endParaRPr lang="ko-KR" altLang="en-US" sz="2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C689E167-9658-4A97-9C75-231E53A04D58}"/>
                </a:ext>
              </a:extLst>
            </p:cNvPr>
            <p:cNvSpPr txBox="1"/>
            <p:nvPr/>
          </p:nvSpPr>
          <p:spPr>
            <a:xfrm>
              <a:off x="10197255" y="186940"/>
              <a:ext cx="1306474" cy="43088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200" b="1" dirty="0">
                  <a:solidFill>
                    <a:srgbClr val="7E6872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참고 문헌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075426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직사각형 54"/>
          <p:cNvSpPr/>
          <p:nvPr/>
        </p:nvSpPr>
        <p:spPr>
          <a:xfrm>
            <a:off x="711524" y="1820920"/>
            <a:ext cx="10428602" cy="4674864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solidFill>
              <a:srgbClr val="5F4E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2000" b="1" dirty="0">
              <a:solidFill>
                <a:srgbClr val="5F4E56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164478" y="958763"/>
            <a:ext cx="1393330" cy="861774"/>
            <a:chOff x="392616" y="958763"/>
            <a:chExt cx="1393330" cy="861774"/>
          </a:xfrm>
        </p:grpSpPr>
        <p:sp>
          <p:nvSpPr>
            <p:cNvPr id="15" name="TextBox 14"/>
            <p:cNvSpPr txBox="1"/>
            <p:nvPr/>
          </p:nvSpPr>
          <p:spPr>
            <a:xfrm>
              <a:off x="392616" y="958763"/>
              <a:ext cx="1393330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>
                  <a:solidFill>
                    <a:srgbClr val="5F4E56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  </a:t>
              </a:r>
              <a:r>
                <a:rPr lang="en-US" altLang="ko-KR" sz="2800" i="1" dirty="0">
                  <a:solidFill>
                    <a:srgbClr val="5F4E56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Image</a:t>
              </a:r>
            </a:p>
            <a:p>
              <a:pPr algn="r"/>
              <a:r>
                <a:rPr lang="en-US" altLang="ko-KR" sz="2200" dirty="0">
                  <a:solidFill>
                    <a:srgbClr val="5F4E5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Noto Sans" panose="020B0502040504020204" pitchFamily="34"/>
                </a:rPr>
                <a:t>convert</a:t>
              </a: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398837" y="1009916"/>
              <a:ext cx="134101" cy="420915"/>
            </a:xfrm>
            <a:prstGeom prst="rect">
              <a:avLst/>
            </a:prstGeom>
            <a:solidFill>
              <a:srgbClr val="04656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1589090" y="1033238"/>
            <a:ext cx="8031159" cy="400110"/>
            <a:chOff x="1482679" y="1041413"/>
            <a:chExt cx="8263513" cy="400110"/>
          </a:xfrm>
        </p:grpSpPr>
        <p:sp>
          <p:nvSpPr>
            <p:cNvPr id="23" name="TextBox 22"/>
            <p:cNvSpPr txBox="1"/>
            <p:nvPr/>
          </p:nvSpPr>
          <p:spPr>
            <a:xfrm>
              <a:off x="1482679" y="1041413"/>
              <a:ext cx="826351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solidFill>
                    <a:srgbClr val="5F4E5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DICOM</a:t>
              </a:r>
              <a:r>
                <a:rPr lang="ko-KR" altLang="en-US" sz="2000" dirty="0">
                  <a:solidFill>
                    <a:srgbClr val="5F4E5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은 의료용 디지털 </a:t>
              </a:r>
              <a:r>
                <a:rPr lang="ko-KR" altLang="en-US" sz="2000" dirty="0" err="1">
                  <a:solidFill>
                    <a:srgbClr val="5F4E5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영상파일이므로</a:t>
              </a:r>
              <a:r>
                <a:rPr lang="ko-KR" altLang="en-US" sz="2000" dirty="0">
                  <a:solidFill>
                    <a:srgbClr val="5F4E5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학습 가능한 이미지가 실제로 필요</a:t>
              </a:r>
              <a:endParaRPr lang="en-US" altLang="ko-KR" sz="2000" dirty="0">
                <a:solidFill>
                  <a:srgbClr val="5F4E5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cxnSp>
          <p:nvCxnSpPr>
            <p:cNvPr id="24" name="직선 연결선 23"/>
            <p:cNvCxnSpPr/>
            <p:nvPr/>
          </p:nvCxnSpPr>
          <p:spPr>
            <a:xfrm>
              <a:off x="1509718" y="1099494"/>
              <a:ext cx="0" cy="284656"/>
            </a:xfrm>
            <a:prstGeom prst="line">
              <a:avLst/>
            </a:prstGeom>
            <a:ln w="19050">
              <a:solidFill>
                <a:srgbClr val="D973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9" name="그림 4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27" y="2185231"/>
            <a:ext cx="6068454" cy="4004300"/>
          </a:xfrm>
          <a:prstGeom prst="rect">
            <a:avLst/>
          </a:prstGeom>
        </p:spPr>
      </p:pic>
      <p:grpSp>
        <p:nvGrpSpPr>
          <p:cNvPr id="50" name="그룹 49"/>
          <p:cNvGrpSpPr/>
          <p:nvPr/>
        </p:nvGrpSpPr>
        <p:grpSpPr>
          <a:xfrm>
            <a:off x="7426884" y="1947557"/>
            <a:ext cx="3437324" cy="4479647"/>
            <a:chOff x="7783613" y="1668372"/>
            <a:chExt cx="3740172" cy="4874330"/>
          </a:xfrm>
        </p:grpSpPr>
        <p:grpSp>
          <p:nvGrpSpPr>
            <p:cNvPr id="51" name="그룹 50"/>
            <p:cNvGrpSpPr/>
            <p:nvPr/>
          </p:nvGrpSpPr>
          <p:grpSpPr>
            <a:xfrm>
              <a:off x="7783613" y="1668372"/>
              <a:ext cx="3740172" cy="4874330"/>
              <a:chOff x="7626954" y="0"/>
              <a:chExt cx="5262282" cy="6858000"/>
            </a:xfrm>
          </p:grpSpPr>
          <p:pic>
            <p:nvPicPr>
              <p:cNvPr id="53" name="그림 52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26954" y="0"/>
                <a:ext cx="5262282" cy="6858000"/>
              </a:xfrm>
              <a:prstGeom prst="rect">
                <a:avLst/>
              </a:prstGeom>
            </p:spPr>
          </p:pic>
          <p:sp>
            <p:nvSpPr>
              <p:cNvPr id="54" name="직사각형 53"/>
              <p:cNvSpPr/>
              <p:nvPr/>
            </p:nvSpPr>
            <p:spPr>
              <a:xfrm>
                <a:off x="10310646" y="1371600"/>
                <a:ext cx="2433236" cy="4114800"/>
              </a:xfrm>
              <a:prstGeom prst="rect">
                <a:avLst/>
              </a:prstGeom>
              <a:solidFill>
                <a:srgbClr val="99CDFD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이미지 </a:t>
                </a:r>
                <a:endParaRPr lang="en-US" altLang="ko-KR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 algn="ctr"/>
                <a:r>
                  <a:rPr lang="ko-KR" altLang="en-US" sz="2200" dirty="0">
                    <a:solidFill>
                      <a:srgbClr val="04656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픽셀</a:t>
                </a:r>
                <a:r>
                  <a:rPr lang="ko-KR" altLang="en-US" dirty="0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데이터</a:t>
                </a:r>
                <a:endParaRPr lang="en-US" altLang="ko-KR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 algn="ctr"/>
                <a:endParaRPr lang="en-US" altLang="ko-KR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 algn="ctr"/>
                <a:endParaRPr lang="en-US" altLang="ko-KR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 algn="ctr"/>
                <a:endParaRPr lang="en-US" altLang="ko-KR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 algn="ctr"/>
                <a:r>
                  <a:rPr lang="ko-KR" altLang="en-US" dirty="0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이미지 </a:t>
                </a:r>
                <a:r>
                  <a:rPr lang="ko-KR" altLang="en-US" sz="2200" dirty="0">
                    <a:solidFill>
                      <a:schemeClr val="tx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파일</a:t>
                </a:r>
                <a:endParaRPr lang="en-US" altLang="ko-KR" sz="2200" dirty="0">
                  <a:solidFill>
                    <a:schemeClr val="tx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  <a:p>
                <a:pPr algn="ctr"/>
                <a:r>
                  <a:rPr lang="ko-KR" altLang="en-US" dirty="0">
                    <a:solidFill>
                      <a:schemeClr val="tx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변환</a:t>
                </a:r>
              </a:p>
            </p:txBody>
          </p:sp>
        </p:grpSp>
        <p:sp>
          <p:nvSpPr>
            <p:cNvPr id="52" name="아래쪽 화살표 51"/>
            <p:cNvSpPr/>
            <p:nvPr/>
          </p:nvSpPr>
          <p:spPr>
            <a:xfrm>
              <a:off x="10474799" y="3857887"/>
              <a:ext cx="161925" cy="495300"/>
            </a:xfrm>
            <a:prstGeom prst="downArrow">
              <a:avLst/>
            </a:prstGeom>
            <a:solidFill>
              <a:srgbClr val="5F4E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68719152-1AA9-432D-9985-DC00B975D4C2}"/>
              </a:ext>
            </a:extLst>
          </p:cNvPr>
          <p:cNvGrpSpPr/>
          <p:nvPr/>
        </p:nvGrpSpPr>
        <p:grpSpPr>
          <a:xfrm>
            <a:off x="0" y="136460"/>
            <a:ext cx="12192000" cy="531845"/>
            <a:chOff x="0" y="136460"/>
            <a:chExt cx="12192000" cy="531845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62F3C608-6E9F-492F-B788-0799491F3195}"/>
                </a:ext>
              </a:extLst>
            </p:cNvPr>
            <p:cNvSpPr/>
            <p:nvPr/>
          </p:nvSpPr>
          <p:spPr>
            <a:xfrm>
              <a:off x="0" y="136460"/>
              <a:ext cx="12192000" cy="531845"/>
            </a:xfrm>
            <a:prstGeom prst="rect">
              <a:avLst/>
            </a:prstGeom>
            <a:solidFill>
              <a:srgbClr val="F8AC96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81A9263-6A98-4052-8902-343422607E73}"/>
                </a:ext>
              </a:extLst>
            </p:cNvPr>
            <p:cNvSpPr/>
            <p:nvPr/>
          </p:nvSpPr>
          <p:spPr>
            <a:xfrm>
              <a:off x="2449228" y="136460"/>
              <a:ext cx="1755089" cy="531845"/>
            </a:xfrm>
            <a:prstGeom prst="rect">
              <a:avLst/>
            </a:prstGeom>
            <a:solidFill>
              <a:srgbClr val="D973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16791DA-55DB-4A22-B6E7-3F82890F8263}"/>
                </a:ext>
              </a:extLst>
            </p:cNvPr>
            <p:cNvSpPr txBox="1"/>
            <p:nvPr/>
          </p:nvSpPr>
          <p:spPr>
            <a:xfrm>
              <a:off x="711524" y="186940"/>
              <a:ext cx="1322549" cy="43088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200" b="1" dirty="0">
                  <a:solidFill>
                    <a:srgbClr val="7E6872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대회 소개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7EEE472-2FB5-4C16-8932-6FBFB8FE9200}"/>
                </a:ext>
              </a:extLst>
            </p:cNvPr>
            <p:cNvSpPr txBox="1"/>
            <p:nvPr/>
          </p:nvSpPr>
          <p:spPr>
            <a:xfrm>
              <a:off x="4421847" y="186940"/>
              <a:ext cx="1811085" cy="43088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200" b="1" dirty="0">
                  <a:solidFill>
                    <a:srgbClr val="7E6872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알고리즘 소개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9BE8CDC-3999-46B5-82CF-B5DA8AD22551}"/>
                </a:ext>
              </a:extLst>
            </p:cNvPr>
            <p:cNvSpPr txBox="1"/>
            <p:nvPr/>
          </p:nvSpPr>
          <p:spPr>
            <a:xfrm>
              <a:off x="6487256" y="186940"/>
              <a:ext cx="1307440" cy="43088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200" b="1" dirty="0">
                  <a:solidFill>
                    <a:srgbClr val="7E6872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모형 평가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A7A810EF-1127-41CE-8406-58EFA3E2D057}"/>
                </a:ext>
              </a:extLst>
            </p:cNvPr>
            <p:cNvSpPr txBox="1"/>
            <p:nvPr/>
          </p:nvSpPr>
          <p:spPr>
            <a:xfrm>
              <a:off x="8049020" y="186940"/>
              <a:ext cx="1893911" cy="43088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200" b="1" dirty="0">
                  <a:solidFill>
                    <a:srgbClr val="7E6872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한계 및 시사점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7CDEC3A1-2DB7-4993-A8C3-2FCD3AC97C7C}"/>
                </a:ext>
              </a:extLst>
            </p:cNvPr>
            <p:cNvSpPr txBox="1"/>
            <p:nvPr/>
          </p:nvSpPr>
          <p:spPr>
            <a:xfrm>
              <a:off x="2391866" y="186940"/>
              <a:ext cx="1879126" cy="43088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200" b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전처리</a:t>
              </a:r>
              <a:r>
                <a:rPr lang="ko-KR" altLang="en-US" sz="2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 </a:t>
              </a:r>
              <a:r>
                <a:rPr lang="en-US" altLang="ko-KR" sz="2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&amp; EDA</a:t>
              </a:r>
              <a:endParaRPr lang="ko-KR" altLang="en-US" sz="2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5081C4F-1BC5-4210-AD17-645ED5AC15E2}"/>
                </a:ext>
              </a:extLst>
            </p:cNvPr>
            <p:cNvSpPr txBox="1"/>
            <p:nvPr/>
          </p:nvSpPr>
          <p:spPr>
            <a:xfrm>
              <a:off x="10197255" y="186940"/>
              <a:ext cx="1306474" cy="43088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200" b="1" dirty="0">
                  <a:solidFill>
                    <a:srgbClr val="7E6872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참고 문헌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016160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/>
          <p:cNvGrpSpPr/>
          <p:nvPr/>
        </p:nvGrpSpPr>
        <p:grpSpPr>
          <a:xfrm>
            <a:off x="164478" y="958763"/>
            <a:ext cx="1962397" cy="523220"/>
            <a:chOff x="392616" y="958763"/>
            <a:chExt cx="1962397" cy="523220"/>
          </a:xfrm>
        </p:grpSpPr>
        <p:sp>
          <p:nvSpPr>
            <p:cNvPr id="15" name="TextBox 14"/>
            <p:cNvSpPr txBox="1"/>
            <p:nvPr/>
          </p:nvSpPr>
          <p:spPr>
            <a:xfrm>
              <a:off x="392616" y="958763"/>
              <a:ext cx="19623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rgbClr val="5F4E5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Noto Sans" panose="020B0502040504020204" pitchFamily="34"/>
                </a:rPr>
                <a:t>  </a:t>
              </a:r>
              <a:r>
                <a:rPr lang="ko-KR" altLang="en-US" sz="2600" b="1" dirty="0">
                  <a:solidFill>
                    <a:srgbClr val="5F4E5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데이터 전송</a:t>
              </a:r>
              <a:endParaRPr lang="en-US" altLang="ko-KR" sz="2600" b="1" dirty="0">
                <a:solidFill>
                  <a:srgbClr val="5F4E5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398837" y="1009916"/>
              <a:ext cx="134101" cy="420915"/>
            </a:xfrm>
            <a:prstGeom prst="rect">
              <a:avLst/>
            </a:prstGeom>
            <a:solidFill>
              <a:srgbClr val="04656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10227818" y="2441464"/>
            <a:ext cx="1508943" cy="3928582"/>
            <a:chOff x="953818" y="2024682"/>
            <a:chExt cx="1508943" cy="3928582"/>
          </a:xfrm>
        </p:grpSpPr>
        <p:sp>
          <p:nvSpPr>
            <p:cNvPr id="46" name="직사각형 45"/>
            <p:cNvSpPr/>
            <p:nvPr/>
          </p:nvSpPr>
          <p:spPr>
            <a:xfrm>
              <a:off x="982759" y="5364747"/>
              <a:ext cx="380871" cy="78286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953818" y="5019169"/>
              <a:ext cx="523306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2200">
                  <a:solidFill>
                    <a:srgbClr val="00B050"/>
                  </a:solidFill>
                  <a:latin typeface="Agency FB" panose="020B0503020202020204" pitchFamily="34" charset="0"/>
                </a:defRPr>
              </a:lvl1pPr>
            </a:lstStyle>
            <a:p>
              <a:r>
                <a:rPr lang="en-US" altLang="ko-KR" sz="1900" dirty="0">
                  <a:solidFill>
                    <a:schemeClr val="tx1"/>
                  </a:solidFill>
                </a:rPr>
                <a:t>2.6</a:t>
              </a:r>
              <a:endParaRPr lang="ko-KR" altLang="en-US" sz="1900" dirty="0">
                <a:solidFill>
                  <a:schemeClr val="tx1"/>
                </a:solidFill>
              </a:endParaRPr>
            </a:p>
          </p:txBody>
        </p:sp>
        <p:sp>
          <p:nvSpPr>
            <p:cNvPr id="53" name="직사각형 52"/>
            <p:cNvSpPr/>
            <p:nvPr/>
          </p:nvSpPr>
          <p:spPr>
            <a:xfrm>
              <a:off x="1407953" y="3848100"/>
              <a:ext cx="380871" cy="1594933"/>
            </a:xfrm>
            <a:prstGeom prst="rect">
              <a:avLst/>
            </a:prstGeom>
            <a:solidFill>
              <a:srgbClr val="D973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1859717" y="2447261"/>
              <a:ext cx="571225" cy="2995772"/>
            </a:xfrm>
            <a:prstGeom prst="rect">
              <a:avLst/>
            </a:prstGeom>
            <a:solidFill>
              <a:srgbClr val="0465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1338230" y="3525086"/>
              <a:ext cx="662752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2200">
                  <a:solidFill>
                    <a:srgbClr val="00B050"/>
                  </a:solidFill>
                  <a:latin typeface="Agency FB" panose="020B0503020202020204" pitchFamily="34" charset="0"/>
                </a:defRPr>
              </a:lvl1pPr>
            </a:lstStyle>
            <a:p>
              <a:r>
                <a:rPr lang="en-US" altLang="ko-KR" sz="1900" dirty="0">
                  <a:solidFill>
                    <a:schemeClr val="tx1"/>
                  </a:solidFill>
                </a:rPr>
                <a:t>38.8</a:t>
              </a:r>
              <a:endParaRPr lang="ko-KR" altLang="en-US" sz="1900" dirty="0">
                <a:solidFill>
                  <a:schemeClr val="tx1"/>
                </a:solidFill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1793988" y="2024682"/>
              <a:ext cx="66877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>
                  <a:solidFill>
                    <a:srgbClr val="009644"/>
                  </a:solidFill>
                  <a:latin typeface="Agency FB" panose="020B0503020202020204" pitchFamily="34" charset="0"/>
                </a:rPr>
                <a:t>80.5</a:t>
              </a:r>
              <a:endParaRPr lang="ko-KR" altLang="en-US" sz="2400" b="1" dirty="0">
                <a:solidFill>
                  <a:srgbClr val="009644"/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1265742" y="5583932"/>
              <a:ext cx="10246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다운로드</a:t>
              </a: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6445179" y="1987038"/>
            <a:ext cx="1590985" cy="4384584"/>
            <a:chOff x="5325906" y="1558873"/>
            <a:chExt cx="1590985" cy="4384584"/>
          </a:xfrm>
        </p:grpSpPr>
        <p:sp>
          <p:nvSpPr>
            <p:cNvPr id="59" name="직사각형 58"/>
            <p:cNvSpPr/>
            <p:nvPr/>
          </p:nvSpPr>
          <p:spPr>
            <a:xfrm>
              <a:off x="5355974" y="5145346"/>
              <a:ext cx="380871" cy="293858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5325906" y="4760625"/>
              <a:ext cx="523306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2200">
                  <a:solidFill>
                    <a:srgbClr val="00B050"/>
                  </a:solidFill>
                  <a:latin typeface="Agency FB" panose="020B0503020202020204" pitchFamily="34" charset="0"/>
                </a:defRPr>
              </a:lvl1pPr>
            </a:lstStyle>
            <a:p>
              <a:r>
                <a:rPr lang="en-US" altLang="ko-KR" sz="1900" dirty="0">
                  <a:solidFill>
                    <a:schemeClr val="tx1"/>
                  </a:solidFill>
                </a:rPr>
                <a:t>13.9</a:t>
              </a:r>
              <a:endParaRPr lang="ko-KR" altLang="en-US" sz="1900" dirty="0">
                <a:solidFill>
                  <a:schemeClr val="tx1"/>
                </a:solidFill>
              </a:endParaRPr>
            </a:p>
          </p:txBody>
        </p:sp>
        <p:sp>
          <p:nvSpPr>
            <p:cNvPr id="61" name="직사각형 60"/>
            <p:cNvSpPr/>
            <p:nvPr/>
          </p:nvSpPr>
          <p:spPr>
            <a:xfrm>
              <a:off x="5781168" y="4152177"/>
              <a:ext cx="380871" cy="1287027"/>
            </a:xfrm>
            <a:prstGeom prst="rect">
              <a:avLst/>
            </a:prstGeom>
            <a:solidFill>
              <a:srgbClr val="D973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직사각형 61"/>
            <p:cNvSpPr/>
            <p:nvPr/>
          </p:nvSpPr>
          <p:spPr>
            <a:xfrm>
              <a:off x="6232932" y="1991378"/>
              <a:ext cx="571225" cy="3447826"/>
            </a:xfrm>
            <a:prstGeom prst="rect">
              <a:avLst/>
            </a:prstGeom>
            <a:solidFill>
              <a:srgbClr val="0465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5728419" y="3799495"/>
              <a:ext cx="662752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2200">
                  <a:solidFill>
                    <a:srgbClr val="00B050"/>
                  </a:solidFill>
                  <a:latin typeface="Agency FB" panose="020B0503020202020204" pitchFamily="34" charset="0"/>
                </a:defRPr>
              </a:lvl1pPr>
            </a:lstStyle>
            <a:p>
              <a:r>
                <a:rPr lang="en-US" altLang="ko-KR" sz="1900" dirty="0">
                  <a:solidFill>
                    <a:schemeClr val="tx1"/>
                  </a:solidFill>
                </a:rPr>
                <a:t>79.6</a:t>
              </a:r>
              <a:endParaRPr lang="ko-KR" altLang="en-US" sz="1900" dirty="0">
                <a:solidFill>
                  <a:schemeClr val="tx1"/>
                </a:solidFill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6108656" y="1558873"/>
              <a:ext cx="80823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600">
                  <a:solidFill>
                    <a:srgbClr val="00B050"/>
                  </a:solidFill>
                  <a:latin typeface="Agency FB" panose="020B0503020202020204" pitchFamily="34" charset="0"/>
                </a:defRPr>
              </a:lvl1pPr>
            </a:lstStyle>
            <a:p>
              <a:r>
                <a:rPr lang="en-US" altLang="ko-KR" sz="2400" b="1" dirty="0">
                  <a:solidFill>
                    <a:srgbClr val="009644"/>
                  </a:solidFill>
                </a:rPr>
                <a:t>333.0</a:t>
              </a:r>
              <a:endParaRPr lang="ko-KR" altLang="en-US" sz="2400" b="1" dirty="0">
                <a:solidFill>
                  <a:srgbClr val="009644"/>
                </a:solidFill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5736845" y="5574125"/>
              <a:ext cx="10823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파일 크기</a:t>
              </a: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8378937" y="2429367"/>
            <a:ext cx="1589507" cy="3942255"/>
            <a:chOff x="9229210" y="2013672"/>
            <a:chExt cx="1589507" cy="3942255"/>
          </a:xfrm>
        </p:grpSpPr>
        <p:sp>
          <p:nvSpPr>
            <p:cNvPr id="47" name="직사각형 46"/>
            <p:cNvSpPr/>
            <p:nvPr/>
          </p:nvSpPr>
          <p:spPr>
            <a:xfrm>
              <a:off x="9745491" y="4422440"/>
              <a:ext cx="380871" cy="1016764"/>
            </a:xfrm>
            <a:prstGeom prst="rect">
              <a:avLst/>
            </a:prstGeom>
            <a:solidFill>
              <a:srgbClr val="D973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10197255" y="2443432"/>
              <a:ext cx="571225" cy="2995772"/>
            </a:xfrm>
            <a:prstGeom prst="rect">
              <a:avLst/>
            </a:prstGeom>
            <a:solidFill>
              <a:srgbClr val="0465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10145135" y="2013672"/>
              <a:ext cx="67358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600">
                  <a:solidFill>
                    <a:srgbClr val="00B050"/>
                  </a:solidFill>
                  <a:latin typeface="Agency FB" panose="020B0503020202020204" pitchFamily="34" charset="0"/>
                </a:defRPr>
              </a:lvl1pPr>
            </a:lstStyle>
            <a:p>
              <a:r>
                <a:rPr lang="en-US" altLang="ko-KR" sz="2400" b="1" dirty="0">
                  <a:solidFill>
                    <a:srgbClr val="009644"/>
                  </a:solidFill>
                </a:rPr>
                <a:t>110.0</a:t>
              </a:r>
              <a:endParaRPr lang="ko-KR" altLang="en-US" sz="2400" b="1" dirty="0">
                <a:solidFill>
                  <a:srgbClr val="009644"/>
                </a:solidFill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9700130" y="4037719"/>
              <a:ext cx="468398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1900">
                  <a:latin typeface="Agency FB" panose="020B0503020202020204" pitchFamily="34" charset="0"/>
                </a:defRPr>
              </a:lvl1pPr>
            </a:lstStyle>
            <a:p>
              <a:r>
                <a:rPr lang="en-US" altLang="ko-KR" dirty="0"/>
                <a:t>41.7</a:t>
              </a:r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9274453" y="5211530"/>
              <a:ext cx="380871" cy="227083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9229210" y="4858257"/>
              <a:ext cx="523306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2200">
                  <a:solidFill>
                    <a:srgbClr val="00B050"/>
                  </a:solidFill>
                  <a:latin typeface="Agency FB" panose="020B0503020202020204" pitchFamily="34" charset="0"/>
                </a:defRPr>
              </a:lvl1pPr>
            </a:lstStyle>
            <a:p>
              <a:r>
                <a:rPr lang="en-US" altLang="ko-KR" sz="1900" dirty="0">
                  <a:solidFill>
                    <a:schemeClr val="tx1"/>
                  </a:solidFill>
                </a:rPr>
                <a:t>10.7</a:t>
              </a:r>
              <a:endParaRPr lang="ko-KR" altLang="en-US" sz="1900" dirty="0">
                <a:solidFill>
                  <a:schemeClr val="tx1"/>
                </a:solidFill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9631647" y="5586595"/>
              <a:ext cx="8146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업로드</a:t>
              </a:r>
              <a:endPara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68" name="직사각형 67"/>
          <p:cNvSpPr/>
          <p:nvPr/>
        </p:nvSpPr>
        <p:spPr>
          <a:xfrm>
            <a:off x="7833638" y="1351377"/>
            <a:ext cx="1253715" cy="392965"/>
          </a:xfrm>
          <a:prstGeom prst="rect">
            <a:avLst/>
          </a:prstGeom>
          <a:solidFill>
            <a:srgbClr val="EDCD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600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JPG</a:t>
            </a:r>
            <a:endParaRPr lang="ko-KR" altLang="en-US" sz="1600" dirty="0">
              <a:latin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9159589" y="1351377"/>
            <a:ext cx="1253715" cy="392966"/>
          </a:xfrm>
          <a:prstGeom prst="rect">
            <a:avLst/>
          </a:prstGeom>
          <a:solidFill>
            <a:srgbClr val="D973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600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PNG</a:t>
            </a:r>
            <a:endParaRPr lang="ko-KR" altLang="en-US" sz="1600" dirty="0">
              <a:latin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70" name="직사각형 69"/>
          <p:cNvSpPr/>
          <p:nvPr/>
        </p:nvSpPr>
        <p:spPr>
          <a:xfrm>
            <a:off x="10473737" y="1351376"/>
            <a:ext cx="1253715" cy="392965"/>
          </a:xfrm>
          <a:prstGeom prst="rect">
            <a:avLst/>
          </a:prstGeom>
          <a:solidFill>
            <a:srgbClr val="0465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600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DICOM</a:t>
            </a:r>
            <a:endParaRPr lang="ko-KR" altLang="en-US" sz="1600" dirty="0">
              <a:latin typeface="Noto Sans" panose="020B0502040504020204" pitchFamily="34"/>
              <a:cs typeface="Noto Sans" panose="020B0502040504020204" pitchFamily="34"/>
            </a:endParaRPr>
          </a:p>
        </p:txBody>
      </p:sp>
      <p:grpSp>
        <p:nvGrpSpPr>
          <p:cNvPr id="64" name="그룹 63"/>
          <p:cNvGrpSpPr/>
          <p:nvPr/>
        </p:nvGrpSpPr>
        <p:grpSpPr>
          <a:xfrm>
            <a:off x="2209577" y="1080863"/>
            <a:ext cx="5432031" cy="400110"/>
            <a:chOff x="1482679" y="1079513"/>
            <a:chExt cx="8263513" cy="400110"/>
          </a:xfrm>
        </p:grpSpPr>
        <p:sp>
          <p:nvSpPr>
            <p:cNvPr id="71" name="TextBox 70"/>
            <p:cNvSpPr txBox="1"/>
            <p:nvPr/>
          </p:nvSpPr>
          <p:spPr>
            <a:xfrm>
              <a:off x="1482679" y="1079513"/>
              <a:ext cx="826351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solidFill>
                    <a:srgbClr val="5F4E5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성능 측정 </a:t>
              </a:r>
              <a:r>
                <a:rPr lang="en-US" altLang="ko-KR" sz="2000" dirty="0">
                  <a:solidFill>
                    <a:srgbClr val="5F4E5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- </a:t>
              </a:r>
              <a:r>
                <a:rPr lang="ko-KR" altLang="en-US" sz="2000" dirty="0">
                  <a:solidFill>
                    <a:srgbClr val="5F4E5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최적의 포맷 방식 선정</a:t>
              </a:r>
              <a:endParaRPr lang="en-US" altLang="ko-KR" sz="2000" dirty="0">
                <a:solidFill>
                  <a:srgbClr val="5F4E5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cxnSp>
          <p:nvCxnSpPr>
            <p:cNvPr id="72" name="직선 연결선 71"/>
            <p:cNvCxnSpPr/>
            <p:nvPr/>
          </p:nvCxnSpPr>
          <p:spPr>
            <a:xfrm>
              <a:off x="1509718" y="1146175"/>
              <a:ext cx="0" cy="284656"/>
            </a:xfrm>
            <a:prstGeom prst="line">
              <a:avLst/>
            </a:prstGeom>
            <a:ln w="19050">
              <a:solidFill>
                <a:srgbClr val="D973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4" name="모서리가 둥근 직사각형 73"/>
          <p:cNvSpPr/>
          <p:nvPr/>
        </p:nvSpPr>
        <p:spPr>
          <a:xfrm>
            <a:off x="3007514" y="1902203"/>
            <a:ext cx="1279192" cy="4309486"/>
          </a:xfrm>
          <a:prstGeom prst="roundRect">
            <a:avLst/>
          </a:prstGeom>
          <a:solidFill>
            <a:srgbClr val="F5BCA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7346735"/>
              </p:ext>
            </p:extLst>
          </p:nvPr>
        </p:nvGraphicFramePr>
        <p:xfrm>
          <a:off x="552004" y="2157063"/>
          <a:ext cx="4972624" cy="409272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43156">
                  <a:extLst>
                    <a:ext uri="{9D8B030D-6E8A-4147-A177-3AD203B41FA5}">
                      <a16:colId xmlns:a16="http://schemas.microsoft.com/office/drawing/2014/main" val="1355584820"/>
                    </a:ext>
                  </a:extLst>
                </a:gridCol>
                <a:gridCol w="1243156">
                  <a:extLst>
                    <a:ext uri="{9D8B030D-6E8A-4147-A177-3AD203B41FA5}">
                      <a16:colId xmlns:a16="http://schemas.microsoft.com/office/drawing/2014/main" val="207587903"/>
                    </a:ext>
                  </a:extLst>
                </a:gridCol>
                <a:gridCol w="1243156">
                  <a:extLst>
                    <a:ext uri="{9D8B030D-6E8A-4147-A177-3AD203B41FA5}">
                      <a16:colId xmlns:a16="http://schemas.microsoft.com/office/drawing/2014/main" val="1069072834"/>
                    </a:ext>
                  </a:extLst>
                </a:gridCol>
                <a:gridCol w="1243156">
                  <a:extLst>
                    <a:ext uri="{9D8B030D-6E8A-4147-A177-3AD203B41FA5}">
                      <a16:colId xmlns:a16="http://schemas.microsoft.com/office/drawing/2014/main" val="2167076296"/>
                    </a:ext>
                  </a:extLst>
                </a:gridCol>
              </a:tblGrid>
              <a:tr h="682121">
                <a:tc>
                  <a:txBody>
                    <a:bodyPr/>
                    <a:lstStyle/>
                    <a:p>
                      <a:pPr algn="ctr" latinLnBrk="1"/>
                      <a:endParaRPr lang="ko-KR" altLang="en-US" sz="17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marL="83871" marR="83871" marT="41936" marB="41936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latin typeface="Noto Sans" panose="020B0502040504020204" pitchFamily="34"/>
                          <a:ea typeface="Noto Sans" panose="020B0502040504020204" pitchFamily="34"/>
                          <a:cs typeface="Noto Sans" panose="020B0502040504020204" pitchFamily="34"/>
                        </a:rPr>
                        <a:t>JPG</a:t>
                      </a:r>
                      <a:endParaRPr lang="ko-KR" altLang="en-US" sz="1800" b="1" dirty="0">
                        <a:latin typeface="Noto Sans" panose="020B0502040504020204" pitchFamily="34"/>
                        <a:ea typeface="나눔스퀘어_ac ExtraBold" panose="020B0600000101010101" pitchFamily="50" charset="-127"/>
                        <a:cs typeface="Noto Sans" panose="020B0502040504020204" pitchFamily="34"/>
                      </a:endParaRPr>
                    </a:p>
                  </a:txBody>
                  <a:tcPr marL="83871" marR="83871" marT="41936" marB="41936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latin typeface="Noto Sans" panose="020B0502040504020204" pitchFamily="34"/>
                          <a:ea typeface="Noto Sans" panose="020B0502040504020204" pitchFamily="34"/>
                          <a:cs typeface="Noto Sans" panose="020B0502040504020204" pitchFamily="34"/>
                        </a:rPr>
                        <a:t>PNG</a:t>
                      </a:r>
                      <a:endParaRPr lang="ko-KR" altLang="en-US" sz="1800" b="1" dirty="0">
                        <a:latin typeface="Noto Sans" panose="020B0502040504020204" pitchFamily="34"/>
                        <a:ea typeface="나눔스퀘어_ac ExtraBold" panose="020B0600000101010101" pitchFamily="50" charset="-127"/>
                        <a:cs typeface="Noto Sans" panose="020B0502040504020204" pitchFamily="34"/>
                      </a:endParaRPr>
                    </a:p>
                  </a:txBody>
                  <a:tcPr marL="83871" marR="83871" marT="41936" marB="41936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latin typeface="Noto Sans" panose="020B0502040504020204" pitchFamily="34"/>
                          <a:ea typeface="Noto Sans" panose="020B0502040504020204" pitchFamily="34"/>
                          <a:cs typeface="Noto Sans" panose="020B0502040504020204" pitchFamily="34"/>
                        </a:rPr>
                        <a:t>DICOM</a:t>
                      </a:r>
                      <a:endParaRPr lang="ko-KR" altLang="en-US" sz="1800" b="1" dirty="0">
                        <a:latin typeface="Noto Sans" panose="020B0502040504020204" pitchFamily="34"/>
                        <a:ea typeface="나눔스퀘어_ac ExtraBold" panose="020B0600000101010101" pitchFamily="50" charset="-127"/>
                        <a:cs typeface="Noto Sans" panose="020B0502040504020204" pitchFamily="34"/>
                      </a:endParaRPr>
                    </a:p>
                  </a:txBody>
                  <a:tcPr marL="83871" marR="83871" marT="41936" marB="41936"/>
                </a:tc>
                <a:extLst>
                  <a:ext uri="{0D108BD9-81ED-4DB2-BD59-A6C34878D82A}">
                    <a16:rowId xmlns:a16="http://schemas.microsoft.com/office/drawing/2014/main" val="3845034604"/>
                  </a:ext>
                </a:extLst>
              </a:tr>
              <a:tr h="6821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압축 방식</a:t>
                      </a:r>
                    </a:p>
                  </a:txBody>
                  <a:tcPr marL="83871" marR="83871" marT="41936" marB="41936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손실</a:t>
                      </a:r>
                    </a:p>
                  </a:txBody>
                  <a:tcPr marL="83871" marR="83871" marT="41936" marB="41936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비손실</a:t>
                      </a:r>
                      <a:endParaRPr lang="ko-KR" altLang="en-US" sz="17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83871" marR="83871" marT="41936" marB="41936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의료데이터</a:t>
                      </a:r>
                      <a:endParaRPr lang="ko-KR" altLang="en-US" sz="17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83871" marR="83871" marT="41936" marB="41936"/>
                </a:tc>
                <a:extLst>
                  <a:ext uri="{0D108BD9-81ED-4DB2-BD59-A6C34878D82A}">
                    <a16:rowId xmlns:a16="http://schemas.microsoft.com/office/drawing/2014/main" val="4283079166"/>
                  </a:ext>
                </a:extLst>
              </a:tr>
              <a:tr h="6821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다운로드</a:t>
                      </a:r>
                    </a:p>
                  </a:txBody>
                  <a:tcPr marL="83871" marR="83871" marT="41936" marB="41936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상</a:t>
                      </a:r>
                    </a:p>
                  </a:txBody>
                  <a:tcPr marL="83871" marR="83871" marT="41936" marB="41936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중</a:t>
                      </a:r>
                    </a:p>
                  </a:txBody>
                  <a:tcPr marL="83871" marR="83871" marT="41936" marB="41936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하</a:t>
                      </a:r>
                    </a:p>
                  </a:txBody>
                  <a:tcPr marL="83871" marR="83871" marT="41936" marB="41936"/>
                </a:tc>
                <a:extLst>
                  <a:ext uri="{0D108BD9-81ED-4DB2-BD59-A6C34878D82A}">
                    <a16:rowId xmlns:a16="http://schemas.microsoft.com/office/drawing/2014/main" val="3677319294"/>
                  </a:ext>
                </a:extLst>
              </a:tr>
              <a:tr h="6821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업로드</a:t>
                      </a:r>
                    </a:p>
                  </a:txBody>
                  <a:tcPr marL="83871" marR="83871" marT="41936" marB="41936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상</a:t>
                      </a:r>
                    </a:p>
                  </a:txBody>
                  <a:tcPr marL="83871" marR="83871" marT="41936" marB="41936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중</a:t>
                      </a:r>
                    </a:p>
                  </a:txBody>
                  <a:tcPr marL="83871" marR="83871" marT="41936" marB="41936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하</a:t>
                      </a:r>
                    </a:p>
                  </a:txBody>
                  <a:tcPr marL="83871" marR="83871" marT="41936" marB="41936"/>
                </a:tc>
                <a:extLst>
                  <a:ext uri="{0D108BD9-81ED-4DB2-BD59-A6C34878D82A}">
                    <a16:rowId xmlns:a16="http://schemas.microsoft.com/office/drawing/2014/main" val="516204608"/>
                  </a:ext>
                </a:extLst>
              </a:tr>
              <a:tr h="6821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파일 크기</a:t>
                      </a:r>
                    </a:p>
                  </a:txBody>
                  <a:tcPr marL="83871" marR="83871" marT="41936" marB="41936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소</a:t>
                      </a:r>
                    </a:p>
                  </a:txBody>
                  <a:tcPr marL="83871" marR="83871" marT="41936" marB="41936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중</a:t>
                      </a:r>
                    </a:p>
                  </a:txBody>
                  <a:tcPr marL="83871" marR="83871" marT="41936" marB="41936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대</a:t>
                      </a:r>
                    </a:p>
                  </a:txBody>
                  <a:tcPr marL="83871" marR="83871" marT="41936" marB="41936"/>
                </a:tc>
                <a:extLst>
                  <a:ext uri="{0D108BD9-81ED-4DB2-BD59-A6C34878D82A}">
                    <a16:rowId xmlns:a16="http://schemas.microsoft.com/office/drawing/2014/main" val="2245028798"/>
                  </a:ext>
                </a:extLst>
              </a:tr>
              <a:tr h="6821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학습 가능</a:t>
                      </a:r>
                    </a:p>
                  </a:txBody>
                  <a:tcPr marL="83871" marR="83871" marT="41936" marB="41936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O</a:t>
                      </a:r>
                      <a:endParaRPr lang="ko-KR" altLang="en-US" sz="17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83871" marR="83871" marT="41936" marB="41936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O</a:t>
                      </a:r>
                      <a:endParaRPr lang="ko-KR" altLang="en-US" sz="17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83871" marR="83871" marT="41936" marB="41936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X</a:t>
                      </a:r>
                      <a:endParaRPr lang="ko-KR" altLang="en-US" sz="17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83871" marR="83871" marT="41936" marB="41936"/>
                </a:tc>
                <a:extLst>
                  <a:ext uri="{0D108BD9-81ED-4DB2-BD59-A6C34878D82A}">
                    <a16:rowId xmlns:a16="http://schemas.microsoft.com/office/drawing/2014/main" val="3487298926"/>
                  </a:ext>
                </a:extLst>
              </a:tr>
            </a:tbl>
          </a:graphicData>
        </a:graphic>
      </p:graphicFrame>
      <p:grpSp>
        <p:nvGrpSpPr>
          <p:cNvPr id="49" name="그룹 48">
            <a:extLst>
              <a:ext uri="{FF2B5EF4-FFF2-40B4-BE49-F238E27FC236}">
                <a16:creationId xmlns:a16="http://schemas.microsoft.com/office/drawing/2014/main" id="{D2DD7023-4B5D-4725-8608-60698C846410}"/>
              </a:ext>
            </a:extLst>
          </p:cNvPr>
          <p:cNvGrpSpPr/>
          <p:nvPr/>
        </p:nvGrpSpPr>
        <p:grpSpPr>
          <a:xfrm>
            <a:off x="0" y="136460"/>
            <a:ext cx="12192000" cy="531845"/>
            <a:chOff x="0" y="136460"/>
            <a:chExt cx="12192000" cy="531845"/>
          </a:xfrm>
        </p:grpSpPr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4B9946C6-1DCF-433D-822D-9AD76B386E90}"/>
                </a:ext>
              </a:extLst>
            </p:cNvPr>
            <p:cNvSpPr/>
            <p:nvPr/>
          </p:nvSpPr>
          <p:spPr>
            <a:xfrm>
              <a:off x="0" y="136460"/>
              <a:ext cx="12192000" cy="531845"/>
            </a:xfrm>
            <a:prstGeom prst="rect">
              <a:avLst/>
            </a:prstGeom>
            <a:solidFill>
              <a:srgbClr val="F8AC96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E28D7B25-ABBC-4B89-8C00-705FEB9D7537}"/>
                </a:ext>
              </a:extLst>
            </p:cNvPr>
            <p:cNvSpPr/>
            <p:nvPr/>
          </p:nvSpPr>
          <p:spPr>
            <a:xfrm>
              <a:off x="2449228" y="136460"/>
              <a:ext cx="1755089" cy="531845"/>
            </a:xfrm>
            <a:prstGeom prst="rect">
              <a:avLst/>
            </a:prstGeom>
            <a:solidFill>
              <a:srgbClr val="D973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34D257D2-D9A9-4221-96F4-34B9D90BB8CF}"/>
                </a:ext>
              </a:extLst>
            </p:cNvPr>
            <p:cNvSpPr txBox="1"/>
            <p:nvPr/>
          </p:nvSpPr>
          <p:spPr>
            <a:xfrm>
              <a:off x="711524" y="186940"/>
              <a:ext cx="1322549" cy="43088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200" b="1" dirty="0">
                  <a:solidFill>
                    <a:srgbClr val="7E6872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대회 소개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3DEE3014-5E8F-4E37-8398-DDB1B8BE7E92}"/>
                </a:ext>
              </a:extLst>
            </p:cNvPr>
            <p:cNvSpPr txBox="1"/>
            <p:nvPr/>
          </p:nvSpPr>
          <p:spPr>
            <a:xfrm>
              <a:off x="4421847" y="186940"/>
              <a:ext cx="1811085" cy="43088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200" b="1" dirty="0">
                  <a:solidFill>
                    <a:srgbClr val="7E6872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알고리즘 소개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7E3EBAFA-1FA7-4598-BA39-BF2A863859B9}"/>
                </a:ext>
              </a:extLst>
            </p:cNvPr>
            <p:cNvSpPr txBox="1"/>
            <p:nvPr/>
          </p:nvSpPr>
          <p:spPr>
            <a:xfrm>
              <a:off x="6487256" y="186940"/>
              <a:ext cx="1307440" cy="43088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200" b="1" dirty="0">
                  <a:solidFill>
                    <a:srgbClr val="7E6872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모형 평가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3963DD09-D64C-47A1-ADD2-2F645D2C5F85}"/>
                </a:ext>
              </a:extLst>
            </p:cNvPr>
            <p:cNvSpPr txBox="1"/>
            <p:nvPr/>
          </p:nvSpPr>
          <p:spPr>
            <a:xfrm>
              <a:off x="8049020" y="186940"/>
              <a:ext cx="1893911" cy="43088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200" b="1" dirty="0">
                  <a:solidFill>
                    <a:srgbClr val="7E6872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한계 및 시사점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131B2B55-1C7C-4D49-B0CC-983F0F8A4D6F}"/>
                </a:ext>
              </a:extLst>
            </p:cNvPr>
            <p:cNvSpPr txBox="1"/>
            <p:nvPr/>
          </p:nvSpPr>
          <p:spPr>
            <a:xfrm>
              <a:off x="2391866" y="186940"/>
              <a:ext cx="1879126" cy="43088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200" b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전처리</a:t>
              </a:r>
              <a:r>
                <a:rPr lang="ko-KR" altLang="en-US" sz="2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 </a:t>
              </a:r>
              <a:r>
                <a:rPr lang="en-US" altLang="ko-KR" sz="2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&amp; EDA</a:t>
              </a:r>
              <a:endParaRPr lang="ko-KR" altLang="en-US" sz="2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endParaRP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24B4C7B9-D962-4B97-874E-D0A70ADC5557}"/>
                </a:ext>
              </a:extLst>
            </p:cNvPr>
            <p:cNvSpPr txBox="1"/>
            <p:nvPr/>
          </p:nvSpPr>
          <p:spPr>
            <a:xfrm>
              <a:off x="10197255" y="186940"/>
              <a:ext cx="1306474" cy="43088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200" b="1" dirty="0">
                  <a:solidFill>
                    <a:srgbClr val="7E6872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참고 문헌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859537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5"/>
          <p:cNvGrpSpPr/>
          <p:nvPr/>
        </p:nvGrpSpPr>
        <p:grpSpPr>
          <a:xfrm>
            <a:off x="164465" y="958850"/>
            <a:ext cx="998478" cy="523220"/>
            <a:chOff x="164465" y="958850"/>
            <a:chExt cx="998478" cy="523220"/>
          </a:xfrm>
        </p:grpSpPr>
        <p:sp>
          <p:nvSpPr>
            <p:cNvPr id="15" name="Rect 0"/>
            <p:cNvSpPr txBox="1">
              <a:spLocks/>
            </p:cNvSpPr>
            <p:nvPr/>
          </p:nvSpPr>
          <p:spPr>
            <a:xfrm>
              <a:off x="164465" y="958850"/>
              <a:ext cx="998478" cy="523220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en-US" altLang="ko-KR" sz="2800" b="1" dirty="0">
                  <a:solidFill>
                    <a:srgbClr val="5F4E56"/>
                  </a:solidFill>
                  <a:latin typeface="나눔스퀘어" charset="0"/>
                  <a:ea typeface="나눔스퀘어" charset="0"/>
                </a:rPr>
                <a:t>  </a:t>
              </a:r>
              <a:r>
                <a:rPr lang="en-US" altLang="ko-KR" sz="2600" b="1" dirty="0">
                  <a:solidFill>
                    <a:srgbClr val="5F4E5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EDA</a:t>
              </a:r>
              <a:endParaRPr lang="ko-KR" altLang="en-US" sz="2600" b="1" dirty="0">
                <a:solidFill>
                  <a:srgbClr val="5F4E5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6" name="Rect 0"/>
            <p:cNvSpPr>
              <a:spLocks/>
            </p:cNvSpPr>
            <p:nvPr/>
          </p:nvSpPr>
          <p:spPr>
            <a:xfrm>
              <a:off x="170815" y="1009650"/>
              <a:ext cx="134620" cy="421640"/>
            </a:xfrm>
            <a:prstGeom prst="rect">
              <a:avLst/>
            </a:prstGeom>
            <a:solidFill>
              <a:srgbClr val="04656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</p:grpSp>
      <p:grpSp>
        <p:nvGrpSpPr>
          <p:cNvPr id="60" name="Group 5"/>
          <p:cNvGrpSpPr/>
          <p:nvPr/>
        </p:nvGrpSpPr>
        <p:grpSpPr>
          <a:xfrm>
            <a:off x="1285874" y="1042670"/>
            <a:ext cx="6002165" cy="707886"/>
            <a:chOff x="1285875" y="1042670"/>
            <a:chExt cx="5558545" cy="707886"/>
          </a:xfrm>
        </p:grpSpPr>
        <p:sp>
          <p:nvSpPr>
            <p:cNvPr id="61" name="Rect 0"/>
            <p:cNvSpPr txBox="1">
              <a:spLocks/>
            </p:cNvSpPr>
            <p:nvPr/>
          </p:nvSpPr>
          <p:spPr>
            <a:xfrm>
              <a:off x="1285875" y="1042670"/>
              <a:ext cx="5558545" cy="707886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indent="0">
                <a:buFontTx/>
                <a:buNone/>
              </a:pPr>
              <a:r>
                <a:rPr lang="ko-KR" altLang="en-US" sz="2000" dirty="0">
                  <a:solidFill>
                    <a:srgbClr val="5F4E5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데이터 중에 정상 데이터가 다수 분포 </a:t>
              </a:r>
              <a:r>
                <a:rPr lang="en-US" altLang="ko-KR" sz="2000" dirty="0">
                  <a:solidFill>
                    <a:srgbClr val="5F4E5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(</a:t>
              </a:r>
              <a:r>
                <a:rPr lang="ko-KR" altLang="en-US" sz="2000" dirty="0">
                  <a:solidFill>
                    <a:srgbClr val="5F4E5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약 </a:t>
              </a:r>
              <a:r>
                <a:rPr lang="en-US" altLang="ko-KR" sz="2000" dirty="0">
                  <a:solidFill>
                    <a:srgbClr val="5F4E5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70.7 </a:t>
              </a:r>
              <a:r>
                <a:rPr lang="ko-KR" altLang="en-US" sz="2000" dirty="0">
                  <a:solidFill>
                    <a:srgbClr val="5F4E5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퍼센트</a:t>
              </a:r>
              <a:r>
                <a:rPr lang="en-US" altLang="ko-KR" sz="2000" dirty="0">
                  <a:solidFill>
                    <a:srgbClr val="5F4E5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)</a:t>
              </a:r>
              <a:endParaRPr lang="ko-KR" altLang="en-US" sz="2000" dirty="0">
                <a:solidFill>
                  <a:srgbClr val="5F4E5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cxnSp>
          <p:nvCxnSpPr>
            <p:cNvPr id="62" name="Rect 0"/>
            <p:cNvCxnSpPr/>
            <p:nvPr/>
          </p:nvCxnSpPr>
          <p:spPr>
            <a:xfrm>
              <a:off x="1303655" y="1111233"/>
              <a:ext cx="635" cy="285115"/>
            </a:xfrm>
            <a:prstGeom prst="line">
              <a:avLst/>
            </a:prstGeom>
            <a:ln w="19050" cap="flat" cmpd="sng">
              <a:solidFill>
                <a:srgbClr val="D97372">
                  <a:alpha val="100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03" name="표 5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0186692"/>
              </p:ext>
            </p:extLst>
          </p:nvPr>
        </p:nvGraphicFramePr>
        <p:xfrm>
          <a:off x="1031875" y="1772284"/>
          <a:ext cx="9893300" cy="4587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46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6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84650">
                <a:tc>
                  <a:txBody>
                    <a:bodyPr/>
                    <a:lstStyle/>
                    <a:p>
                      <a:pPr marL="0" indent="0" hangingPunct="1"/>
                      <a:endParaRPr lang="ko-KR" altLang="en-US" sz="1800" b="1" i="0" kern="1200" dirty="0">
                        <a:solidFill>
                          <a:schemeClr val="lt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>
                    <a:blipFill rotWithShape="1">
                      <a:blip r:embed="rId2" cstate="print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indent="0" hangingPunct="1"/>
                      <a:endParaRPr lang="ko-KR" altLang="en-US" sz="1800" b="1" i="0" kern="1200" dirty="0">
                        <a:solidFill>
                          <a:schemeClr val="lt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>
                    <a:blipFill rotWithShape="1">
                      <a:blip r:embed="rId3" cstate="print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2590">
                <a:tc>
                  <a:txBody>
                    <a:bodyPr/>
                    <a:lstStyle/>
                    <a:p>
                      <a:pPr marL="0" indent="0" algn="ctr" defTabSz="914400" rtl="0" eaLnBrk="1" latinLnBrk="1" hangingPunct="1"/>
                      <a:r>
                        <a:rPr lang="ko-KR" altLang="en-US" sz="2000" kern="1200" dirty="0">
                          <a:solidFill>
                            <a:srgbClr val="5F4E56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 pitchFamily="34" charset="0"/>
                        </a:rPr>
                        <a:t>전체 분포</a:t>
                      </a: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/>
                      <a:r>
                        <a:rPr lang="ko-KR" altLang="en-US" sz="2000" kern="1200" dirty="0">
                          <a:solidFill>
                            <a:srgbClr val="5F4E56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 pitchFamily="34" charset="0"/>
                        </a:rPr>
                        <a:t>정상을 제외한 분포</a:t>
                      </a: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8" name="그룹 17">
            <a:extLst>
              <a:ext uri="{FF2B5EF4-FFF2-40B4-BE49-F238E27FC236}">
                <a16:creationId xmlns:a16="http://schemas.microsoft.com/office/drawing/2014/main" id="{9DBCF6A0-A160-4E94-A2C1-BA772100DEFC}"/>
              </a:ext>
            </a:extLst>
          </p:cNvPr>
          <p:cNvGrpSpPr/>
          <p:nvPr/>
        </p:nvGrpSpPr>
        <p:grpSpPr>
          <a:xfrm>
            <a:off x="0" y="136460"/>
            <a:ext cx="12192000" cy="531845"/>
            <a:chOff x="0" y="136460"/>
            <a:chExt cx="12192000" cy="531845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4C90BFF4-068E-4E5C-AF81-F82BE54C5656}"/>
                </a:ext>
              </a:extLst>
            </p:cNvPr>
            <p:cNvSpPr/>
            <p:nvPr/>
          </p:nvSpPr>
          <p:spPr>
            <a:xfrm>
              <a:off x="0" y="136460"/>
              <a:ext cx="12192000" cy="531845"/>
            </a:xfrm>
            <a:prstGeom prst="rect">
              <a:avLst/>
            </a:prstGeom>
            <a:solidFill>
              <a:srgbClr val="F8AC96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D9470F6A-5F56-48A2-9CE7-B0788F45FA98}"/>
                </a:ext>
              </a:extLst>
            </p:cNvPr>
            <p:cNvSpPr/>
            <p:nvPr/>
          </p:nvSpPr>
          <p:spPr>
            <a:xfrm>
              <a:off x="2449228" y="136460"/>
              <a:ext cx="1755089" cy="531845"/>
            </a:xfrm>
            <a:prstGeom prst="rect">
              <a:avLst/>
            </a:prstGeom>
            <a:solidFill>
              <a:srgbClr val="D973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DADF427-1F49-4855-ADCF-9C19EEB64827}"/>
                </a:ext>
              </a:extLst>
            </p:cNvPr>
            <p:cNvSpPr txBox="1"/>
            <p:nvPr/>
          </p:nvSpPr>
          <p:spPr>
            <a:xfrm>
              <a:off x="711524" y="186940"/>
              <a:ext cx="1322549" cy="43088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200" b="1" dirty="0">
                  <a:solidFill>
                    <a:srgbClr val="7E6872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대회 소개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9069F7D-E9DC-427A-8143-37D761A9488E}"/>
                </a:ext>
              </a:extLst>
            </p:cNvPr>
            <p:cNvSpPr txBox="1"/>
            <p:nvPr/>
          </p:nvSpPr>
          <p:spPr>
            <a:xfrm>
              <a:off x="4421847" y="186940"/>
              <a:ext cx="1811085" cy="43088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200" b="1" dirty="0">
                  <a:solidFill>
                    <a:srgbClr val="7E6872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알고리즘 소개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4D71AFB-C135-4079-A827-7E95C49D4CC8}"/>
                </a:ext>
              </a:extLst>
            </p:cNvPr>
            <p:cNvSpPr txBox="1"/>
            <p:nvPr/>
          </p:nvSpPr>
          <p:spPr>
            <a:xfrm>
              <a:off x="6487256" y="186940"/>
              <a:ext cx="1307440" cy="43088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200" b="1" dirty="0">
                  <a:solidFill>
                    <a:srgbClr val="7E6872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모형 평가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B654CA4-E022-49A9-80E9-5EDF75C2120D}"/>
                </a:ext>
              </a:extLst>
            </p:cNvPr>
            <p:cNvSpPr txBox="1"/>
            <p:nvPr/>
          </p:nvSpPr>
          <p:spPr>
            <a:xfrm>
              <a:off x="8049020" y="186940"/>
              <a:ext cx="1893911" cy="43088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200" b="1" dirty="0">
                  <a:solidFill>
                    <a:srgbClr val="7E6872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한계 및 시사점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151CE11-35EF-42A3-AE1F-934D88B5B901}"/>
                </a:ext>
              </a:extLst>
            </p:cNvPr>
            <p:cNvSpPr txBox="1"/>
            <p:nvPr/>
          </p:nvSpPr>
          <p:spPr>
            <a:xfrm>
              <a:off x="2391866" y="186940"/>
              <a:ext cx="1879126" cy="43088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200" b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전처리</a:t>
              </a:r>
              <a:r>
                <a:rPr lang="ko-KR" altLang="en-US" sz="2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 </a:t>
              </a:r>
              <a:r>
                <a:rPr lang="en-US" altLang="ko-KR" sz="2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&amp; EDA</a:t>
              </a:r>
              <a:endParaRPr lang="ko-KR" altLang="en-US" sz="2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FA4A693-D003-487B-8EC5-C9E8C3066B10}"/>
                </a:ext>
              </a:extLst>
            </p:cNvPr>
            <p:cNvSpPr txBox="1"/>
            <p:nvPr/>
          </p:nvSpPr>
          <p:spPr>
            <a:xfrm>
              <a:off x="10197255" y="186940"/>
              <a:ext cx="1306474" cy="43088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200" b="1" dirty="0">
                  <a:solidFill>
                    <a:srgbClr val="7E6872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참고 문헌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85431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5"/>
          <p:cNvGrpSpPr/>
          <p:nvPr/>
        </p:nvGrpSpPr>
        <p:grpSpPr>
          <a:xfrm>
            <a:off x="164465" y="958850"/>
            <a:ext cx="1646605" cy="492443"/>
            <a:chOff x="164465" y="958850"/>
            <a:chExt cx="1646605" cy="492443"/>
          </a:xfrm>
        </p:grpSpPr>
        <p:sp>
          <p:nvSpPr>
            <p:cNvPr id="15" name="Rect 0"/>
            <p:cNvSpPr txBox="1">
              <a:spLocks/>
            </p:cNvSpPr>
            <p:nvPr/>
          </p:nvSpPr>
          <p:spPr>
            <a:xfrm>
              <a:off x="164465" y="958850"/>
              <a:ext cx="1646605" cy="492443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en-US" altLang="ko-KR" sz="2600" b="1" dirty="0">
                  <a:solidFill>
                    <a:srgbClr val="5F4E5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 </a:t>
              </a:r>
              <a:r>
                <a:rPr lang="ko-KR" altLang="en-US" sz="2600" b="1" dirty="0">
                  <a:solidFill>
                    <a:srgbClr val="5F4E5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라벨 분석</a:t>
              </a:r>
            </a:p>
          </p:txBody>
        </p:sp>
        <p:sp>
          <p:nvSpPr>
            <p:cNvPr id="16" name="Rect 0"/>
            <p:cNvSpPr>
              <a:spLocks/>
            </p:cNvSpPr>
            <p:nvPr/>
          </p:nvSpPr>
          <p:spPr>
            <a:xfrm>
              <a:off x="170815" y="1009650"/>
              <a:ext cx="134620" cy="421640"/>
            </a:xfrm>
            <a:prstGeom prst="rect">
              <a:avLst/>
            </a:prstGeom>
            <a:solidFill>
              <a:srgbClr val="04656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</p:grpSp>
      <p:grpSp>
        <p:nvGrpSpPr>
          <p:cNvPr id="60" name="Group 5"/>
          <p:cNvGrpSpPr/>
          <p:nvPr/>
        </p:nvGrpSpPr>
        <p:grpSpPr>
          <a:xfrm>
            <a:off x="1933575" y="1061720"/>
            <a:ext cx="5095875" cy="400110"/>
            <a:chOff x="1285875" y="1090295"/>
            <a:chExt cx="5095875" cy="400110"/>
          </a:xfrm>
        </p:grpSpPr>
        <p:sp>
          <p:nvSpPr>
            <p:cNvPr id="61" name="Rect 0"/>
            <p:cNvSpPr txBox="1">
              <a:spLocks/>
            </p:cNvSpPr>
            <p:nvPr/>
          </p:nvSpPr>
          <p:spPr>
            <a:xfrm>
              <a:off x="1285875" y="1090295"/>
              <a:ext cx="5095875" cy="40011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indent="0">
                <a:buFontTx/>
                <a:buNone/>
              </a:pPr>
              <a:r>
                <a:rPr lang="ko-KR" altLang="en-US" sz="2000" dirty="0">
                  <a:solidFill>
                    <a:srgbClr val="5F4E5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총 </a:t>
              </a:r>
              <a:r>
                <a:rPr lang="en-US" altLang="ko-KR" sz="2000" dirty="0">
                  <a:solidFill>
                    <a:srgbClr val="5F4E5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14</a:t>
              </a:r>
              <a:r>
                <a:rPr lang="ko-KR" altLang="en-US" sz="2000" dirty="0">
                  <a:solidFill>
                    <a:srgbClr val="5F4E5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개의 질병</a:t>
              </a:r>
              <a:r>
                <a:rPr lang="en-US" altLang="ko-KR" sz="2000" dirty="0">
                  <a:solidFill>
                    <a:srgbClr val="5F4E5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(</a:t>
              </a:r>
              <a:r>
                <a:rPr lang="ko-KR" altLang="en-US" sz="2000" dirty="0" err="1">
                  <a:solidFill>
                    <a:srgbClr val="5F4E5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병변</a:t>
              </a:r>
              <a:r>
                <a:rPr lang="en-US" altLang="ko-KR" sz="2000" dirty="0">
                  <a:solidFill>
                    <a:srgbClr val="5F4E5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)</a:t>
              </a:r>
              <a:r>
                <a:rPr lang="ko-KR" altLang="en-US" sz="2000" dirty="0">
                  <a:solidFill>
                    <a:srgbClr val="5F4E5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에 대한 </a:t>
              </a:r>
              <a:r>
                <a:rPr lang="en-US" altLang="ko-KR" sz="2000" dirty="0">
                  <a:solidFill>
                    <a:srgbClr val="5F4E5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X-ray </a:t>
              </a:r>
              <a:r>
                <a:rPr lang="ko-KR" altLang="en-US" sz="2000" dirty="0">
                  <a:solidFill>
                    <a:srgbClr val="5F4E5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특징 조사</a:t>
              </a:r>
            </a:p>
          </p:txBody>
        </p:sp>
        <p:cxnSp>
          <p:nvCxnSpPr>
            <p:cNvPr id="62" name="Rect 0"/>
            <p:cNvCxnSpPr/>
            <p:nvPr/>
          </p:nvCxnSpPr>
          <p:spPr>
            <a:xfrm>
              <a:off x="1303655" y="1147445"/>
              <a:ext cx="635" cy="285115"/>
            </a:xfrm>
            <a:prstGeom prst="line">
              <a:avLst/>
            </a:prstGeom>
            <a:ln w="19050" cap="flat" cmpd="sng">
              <a:solidFill>
                <a:srgbClr val="D97372">
                  <a:alpha val="100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그룹 31"/>
          <p:cNvGrpSpPr/>
          <p:nvPr/>
        </p:nvGrpSpPr>
        <p:grpSpPr>
          <a:xfrm>
            <a:off x="2874508" y="1628755"/>
            <a:ext cx="6443617" cy="4896887"/>
            <a:chOff x="695365" y="568235"/>
            <a:chExt cx="7551652" cy="5738948"/>
          </a:xfrm>
          <a:solidFill>
            <a:schemeClr val="bg2">
              <a:lumMod val="75000"/>
            </a:schemeClr>
          </a:solidFill>
        </p:grpSpPr>
        <p:sp>
          <p:nvSpPr>
            <p:cNvPr id="33" name="Rectangle: Rounded Corners 21">
              <a:extLst>
                <a:ext uri="{FF2B5EF4-FFF2-40B4-BE49-F238E27FC236}">
                  <a16:creationId xmlns:a16="http://schemas.microsoft.com/office/drawing/2014/main" id="{E6C50404-56C6-4204-9D07-C4FD44A14E01}"/>
                </a:ext>
              </a:extLst>
            </p:cNvPr>
            <p:cNvSpPr/>
            <p:nvPr/>
          </p:nvSpPr>
          <p:spPr>
            <a:xfrm>
              <a:off x="695365" y="568235"/>
              <a:ext cx="7551652" cy="5738948"/>
            </a:xfrm>
            <a:prstGeom prst="roundRect">
              <a:avLst>
                <a:gd name="adj" fmla="val 4528"/>
              </a:avLst>
            </a:prstGeom>
            <a:grpFill/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1057354" y="964321"/>
              <a:ext cx="5776825" cy="2380628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en-US" altLang="ko-KR" dirty="0">
                  <a:solidFill>
                    <a:srgbClr val="FFC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Cardiomegaly </a:t>
              </a:r>
              <a:r>
                <a:rPr lang="ko-KR" altLang="en-US" dirty="0" err="1">
                  <a:solidFill>
                    <a:srgbClr val="FFC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심비대</a:t>
              </a:r>
              <a:r>
                <a:rPr lang="en-US" altLang="ko-KR" dirty="0">
                  <a:solidFill>
                    <a:srgbClr val="FFC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/>
              </a:r>
              <a:br>
                <a:rPr lang="en-US" altLang="ko-KR" dirty="0">
                  <a:solidFill>
                    <a:srgbClr val="FFC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</a:br>
              <a:r>
                <a:rPr lang="en-US" altLang="ko-KR" dirty="0">
                  <a:solidFill>
                    <a:srgbClr val="FFC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Aortic enlargement </a:t>
              </a:r>
              <a:r>
                <a:rPr lang="ko-KR" altLang="en-US" dirty="0">
                  <a:solidFill>
                    <a:srgbClr val="FFC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대동맥 확장</a:t>
              </a:r>
              <a:r>
                <a:rPr lang="en-US" altLang="ko-KR" dirty="0">
                  <a:solidFill>
                    <a:srgbClr val="FFC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/>
              </a:r>
              <a:br>
                <a:rPr lang="en-US" altLang="ko-KR" dirty="0">
                  <a:solidFill>
                    <a:srgbClr val="FFC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</a:br>
              <a:r>
                <a:rPr lang="en-US" altLang="ko-KR" dirty="0">
                  <a:solidFill>
                    <a:schemeClr val="tx2">
                      <a:lumMod val="7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Consolidation </a:t>
              </a:r>
              <a:r>
                <a:rPr lang="ko-KR" altLang="en-US" dirty="0">
                  <a:solidFill>
                    <a:schemeClr val="tx2">
                      <a:lumMod val="7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간경화</a:t>
              </a:r>
              <a:r>
                <a:rPr lang="en-US" altLang="ko-KR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/>
              </a:r>
              <a:br>
                <a:rPr lang="en-US" altLang="ko-KR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</a:br>
              <a:r>
                <a:rPr lang="en-US" altLang="ko-KR" dirty="0">
                  <a:solidFill>
                    <a:schemeClr val="tx2">
                      <a:lumMod val="7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ILD </a:t>
              </a:r>
              <a:r>
                <a:rPr lang="ko-KR" altLang="en-US" dirty="0" err="1">
                  <a:solidFill>
                    <a:schemeClr val="tx2">
                      <a:lumMod val="7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간질성</a:t>
              </a:r>
              <a:r>
                <a:rPr lang="ko-KR" altLang="en-US" dirty="0">
                  <a:solidFill>
                    <a:schemeClr val="tx2">
                      <a:lumMod val="7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폐질환</a:t>
              </a:r>
              <a:endParaRPr lang="en-US" altLang="ko-KR" dirty="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r>
                <a:rPr lang="en-US" altLang="ko-KR" dirty="0">
                  <a:solidFill>
                    <a:schemeClr val="tx2">
                      <a:lumMod val="7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Lung Opacity </a:t>
              </a:r>
              <a:r>
                <a:rPr lang="ko-KR" altLang="en-US" dirty="0">
                  <a:solidFill>
                    <a:schemeClr val="tx2">
                      <a:lumMod val="7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폐 불투명도</a:t>
              </a:r>
              <a:endParaRPr lang="en-US" altLang="ko-KR" dirty="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r>
                <a:rPr lang="en-US" altLang="ko-KR" dirty="0">
                  <a:solidFill>
                    <a:srgbClr val="D355A6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Other lesion </a:t>
              </a:r>
              <a:r>
                <a:rPr lang="ko-KR" altLang="en-US" dirty="0">
                  <a:solidFill>
                    <a:srgbClr val="D355A6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기타 </a:t>
              </a:r>
              <a:r>
                <a:rPr lang="ko-KR" altLang="en-US" dirty="0" err="1">
                  <a:solidFill>
                    <a:srgbClr val="D355A6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병변</a:t>
              </a:r>
              <a:r>
                <a:rPr lang="en-US" altLang="ko-KR" dirty="0">
                  <a:solidFill>
                    <a:srgbClr val="D355A6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/>
              </a:r>
              <a:br>
                <a:rPr lang="en-US" altLang="ko-KR" dirty="0">
                  <a:solidFill>
                    <a:srgbClr val="D355A6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</a:br>
              <a:r>
                <a:rPr lang="en-US" altLang="ko-KR" dirty="0">
                  <a:solidFill>
                    <a:srgbClr val="D355A6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Infiltration </a:t>
              </a:r>
              <a:r>
                <a:rPr lang="ko-KR" altLang="en-US" dirty="0">
                  <a:solidFill>
                    <a:srgbClr val="D355A6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침투</a:t>
              </a:r>
              <a:endParaRPr lang="ko-KR" altLang="en-US" dirty="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2039689" y="3646915"/>
              <a:ext cx="5776825" cy="2380628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r>
                <a:rPr lang="ko-KR" altLang="en-US" dirty="0" err="1">
                  <a:solidFill>
                    <a:schemeClr val="accent1">
                      <a:lumMod val="7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무기폐</a:t>
              </a:r>
              <a:r>
                <a:rPr lang="ko-KR" altLang="en-US" dirty="0">
                  <a:solidFill>
                    <a:schemeClr val="accent1">
                      <a:lumMod val="7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r>
                <a:rPr lang="en-US" altLang="ko-KR" dirty="0" err="1">
                  <a:solidFill>
                    <a:schemeClr val="accent1">
                      <a:lumMod val="7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Ateletasis</a:t>
              </a:r>
              <a:r>
                <a:rPr lang="en-US" altLang="ko-KR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/>
              </a:r>
              <a:br>
                <a:rPr lang="en-US" altLang="ko-KR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</a:br>
              <a:r>
                <a:rPr lang="ko-KR" altLang="en-US" dirty="0">
                  <a:solidFill>
                    <a:schemeClr val="accent1">
                      <a:lumMod val="7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흉막 삼출 </a:t>
              </a:r>
              <a:r>
                <a:rPr lang="en-US" altLang="ko-KR" dirty="0">
                  <a:solidFill>
                    <a:schemeClr val="accent1">
                      <a:lumMod val="7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Pleural effusion</a:t>
              </a:r>
            </a:p>
            <a:p>
              <a:pPr algn="r"/>
              <a:r>
                <a:rPr lang="ko-KR" altLang="en-US" dirty="0">
                  <a:solidFill>
                    <a:schemeClr val="accent1">
                      <a:lumMod val="7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늑막 비후 </a:t>
              </a:r>
              <a:r>
                <a:rPr lang="en-US" altLang="ko-KR" dirty="0">
                  <a:solidFill>
                    <a:schemeClr val="accent1">
                      <a:lumMod val="7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Pleural thickening</a:t>
              </a:r>
            </a:p>
            <a:p>
              <a:pPr algn="r"/>
              <a:r>
                <a:rPr lang="ko-KR" altLang="en-US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종양 </a:t>
              </a:r>
              <a:r>
                <a:rPr lang="en-US" altLang="ko-KR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Nodule/Mass</a:t>
              </a:r>
              <a:br>
                <a:rPr lang="en-US" altLang="ko-KR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</a:br>
              <a:r>
                <a:rPr lang="ko-KR" altLang="en-US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폐 섬유화 </a:t>
              </a:r>
              <a:r>
                <a:rPr lang="en-US" altLang="ko-KR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Pulmonary fibrosis </a:t>
              </a:r>
            </a:p>
            <a:p>
              <a:pPr algn="r"/>
              <a:r>
                <a:rPr lang="ko-KR" altLang="en-US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석회화 </a:t>
              </a:r>
              <a:r>
                <a:rPr lang="en-US" altLang="ko-KR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Calcification</a:t>
              </a:r>
              <a:br>
                <a:rPr lang="en-US" altLang="ko-KR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</a:br>
              <a:r>
                <a:rPr lang="ko-KR" altLang="en-US" dirty="0" err="1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기흉</a:t>
              </a:r>
              <a:r>
                <a:rPr lang="ko-KR" altLang="en-US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r>
                <a:rPr lang="en-US" altLang="ko-KR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Pneumothorax</a:t>
              </a:r>
              <a:endPara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57E61C18-BB33-46D0-9A30-B607869F16CF}"/>
              </a:ext>
            </a:extLst>
          </p:cNvPr>
          <p:cNvGrpSpPr/>
          <p:nvPr/>
        </p:nvGrpSpPr>
        <p:grpSpPr>
          <a:xfrm>
            <a:off x="0" y="136460"/>
            <a:ext cx="12192000" cy="531845"/>
            <a:chOff x="0" y="136460"/>
            <a:chExt cx="12192000" cy="531845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01AC90F2-E5A6-4C73-99C6-94A5FEDFEEE8}"/>
                </a:ext>
              </a:extLst>
            </p:cNvPr>
            <p:cNvSpPr/>
            <p:nvPr/>
          </p:nvSpPr>
          <p:spPr>
            <a:xfrm>
              <a:off x="0" y="136460"/>
              <a:ext cx="12192000" cy="531845"/>
            </a:xfrm>
            <a:prstGeom prst="rect">
              <a:avLst/>
            </a:prstGeom>
            <a:solidFill>
              <a:srgbClr val="F8AC96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946C6D3B-8630-4044-86B1-4711A3806C4E}"/>
                </a:ext>
              </a:extLst>
            </p:cNvPr>
            <p:cNvSpPr/>
            <p:nvPr/>
          </p:nvSpPr>
          <p:spPr>
            <a:xfrm>
              <a:off x="2449228" y="136460"/>
              <a:ext cx="1755089" cy="531845"/>
            </a:xfrm>
            <a:prstGeom prst="rect">
              <a:avLst/>
            </a:prstGeom>
            <a:solidFill>
              <a:srgbClr val="D973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DA5374C-FB0F-48EA-88B2-E19DF14371EA}"/>
                </a:ext>
              </a:extLst>
            </p:cNvPr>
            <p:cNvSpPr txBox="1"/>
            <p:nvPr/>
          </p:nvSpPr>
          <p:spPr>
            <a:xfrm>
              <a:off x="711524" y="186940"/>
              <a:ext cx="1322549" cy="43088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200" b="1" dirty="0">
                  <a:solidFill>
                    <a:srgbClr val="7E6872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대회 소개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B4CFF02-2E67-472A-BB40-0EB21051E5A7}"/>
                </a:ext>
              </a:extLst>
            </p:cNvPr>
            <p:cNvSpPr txBox="1"/>
            <p:nvPr/>
          </p:nvSpPr>
          <p:spPr>
            <a:xfrm>
              <a:off x="4421847" y="186940"/>
              <a:ext cx="1811085" cy="43088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200" b="1" dirty="0">
                  <a:solidFill>
                    <a:srgbClr val="7E6872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알고리즘 소개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244FC91-334E-4F0F-8F93-F74F8842FA3B}"/>
                </a:ext>
              </a:extLst>
            </p:cNvPr>
            <p:cNvSpPr txBox="1"/>
            <p:nvPr/>
          </p:nvSpPr>
          <p:spPr>
            <a:xfrm>
              <a:off x="6487256" y="186940"/>
              <a:ext cx="1307440" cy="43088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200" b="1" dirty="0">
                  <a:solidFill>
                    <a:srgbClr val="7E6872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모형 평가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6867AD1-39E5-4F4E-BC29-B2768F503BB4}"/>
                </a:ext>
              </a:extLst>
            </p:cNvPr>
            <p:cNvSpPr txBox="1"/>
            <p:nvPr/>
          </p:nvSpPr>
          <p:spPr>
            <a:xfrm>
              <a:off x="8049020" y="186940"/>
              <a:ext cx="1893911" cy="43088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200" b="1" dirty="0">
                  <a:solidFill>
                    <a:srgbClr val="7E6872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한계 및 시사점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7805F4A-85E9-4F7F-A7A5-FFFDD1599727}"/>
                </a:ext>
              </a:extLst>
            </p:cNvPr>
            <p:cNvSpPr txBox="1"/>
            <p:nvPr/>
          </p:nvSpPr>
          <p:spPr>
            <a:xfrm>
              <a:off x="2391866" y="186940"/>
              <a:ext cx="1879126" cy="43088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200" b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전처리</a:t>
              </a:r>
              <a:r>
                <a:rPr lang="ko-KR" altLang="en-US" sz="2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 </a:t>
              </a:r>
              <a:r>
                <a:rPr lang="en-US" altLang="ko-KR" sz="2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&amp; EDA</a:t>
              </a:r>
              <a:endParaRPr lang="ko-KR" altLang="en-US" sz="2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1922550-4C41-420F-A9A1-B8B4BFEBA670}"/>
                </a:ext>
              </a:extLst>
            </p:cNvPr>
            <p:cNvSpPr txBox="1"/>
            <p:nvPr/>
          </p:nvSpPr>
          <p:spPr>
            <a:xfrm>
              <a:off x="10197255" y="186940"/>
              <a:ext cx="1306474" cy="43088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200" b="1" dirty="0">
                  <a:solidFill>
                    <a:srgbClr val="7E6872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참고 문헌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078002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5"/>
          <p:cNvGrpSpPr/>
          <p:nvPr/>
        </p:nvGrpSpPr>
        <p:grpSpPr>
          <a:xfrm>
            <a:off x="164465" y="958850"/>
            <a:ext cx="1646605" cy="492443"/>
            <a:chOff x="164465" y="958850"/>
            <a:chExt cx="1646605" cy="492443"/>
          </a:xfrm>
        </p:grpSpPr>
        <p:sp>
          <p:nvSpPr>
            <p:cNvPr id="15" name="Rect 0"/>
            <p:cNvSpPr txBox="1">
              <a:spLocks/>
            </p:cNvSpPr>
            <p:nvPr/>
          </p:nvSpPr>
          <p:spPr>
            <a:xfrm>
              <a:off x="164465" y="958850"/>
              <a:ext cx="1646605" cy="492443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en-US" altLang="ko-KR" sz="2600" b="1" dirty="0">
                  <a:solidFill>
                    <a:srgbClr val="5F4E5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 </a:t>
              </a:r>
              <a:r>
                <a:rPr lang="ko-KR" altLang="en-US" sz="2600" b="1" dirty="0">
                  <a:solidFill>
                    <a:srgbClr val="5F4E5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라벨 분석</a:t>
              </a:r>
            </a:p>
          </p:txBody>
        </p:sp>
        <p:sp>
          <p:nvSpPr>
            <p:cNvPr id="16" name="Rect 0"/>
            <p:cNvSpPr>
              <a:spLocks/>
            </p:cNvSpPr>
            <p:nvPr/>
          </p:nvSpPr>
          <p:spPr>
            <a:xfrm>
              <a:off x="170815" y="1009650"/>
              <a:ext cx="134620" cy="421640"/>
            </a:xfrm>
            <a:prstGeom prst="rect">
              <a:avLst/>
            </a:prstGeom>
            <a:solidFill>
              <a:srgbClr val="04656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</p:grpSp>
      <p:pic>
        <p:nvPicPr>
          <p:cNvPr id="18" name="Picture 2" descr="https://blog.kakaocdn.net/dn/b9twfa/btqWn2gMP9u/W7gJgPrX1f7W0NHcqQKw91/im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5175" y="2736084"/>
            <a:ext cx="4181994" cy="2958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6" descr="https://blog.kakaocdn.net/dn/bkeJwu/btqV2at4ix6/EaGqD7dbYtrMCfSzO2N7L1/img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5849" y="2736084"/>
            <a:ext cx="2962491" cy="2958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직사각형 21"/>
          <p:cNvSpPr/>
          <p:nvPr/>
        </p:nvSpPr>
        <p:spPr>
          <a:xfrm>
            <a:off x="3674688" y="5694846"/>
            <a:ext cx="1060563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심비대</a:t>
            </a:r>
            <a:endParaRPr lang="ko-KR" altLang="en-US" sz="2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7279334" y="5706811"/>
            <a:ext cx="159552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대동맥 확장</a:t>
            </a:r>
          </a:p>
        </p:txBody>
      </p:sp>
      <p:sp>
        <p:nvSpPr>
          <p:cNvPr id="31" name="직사각형 30"/>
          <p:cNvSpPr/>
          <p:nvPr/>
        </p:nvSpPr>
        <p:spPr>
          <a:xfrm>
            <a:off x="0" y="1727655"/>
            <a:ext cx="1219200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 분포 상에서 </a:t>
            </a:r>
            <a:r>
              <a:rPr lang="ko-KR" altLang="en-US" sz="3000" dirty="0">
                <a:solidFill>
                  <a:srgbClr val="04656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가장 다수</a:t>
            </a:r>
            <a:r>
              <a:rPr lang="ko-KR" altLang="en-US" sz="2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진단</a:t>
            </a:r>
            <a:r>
              <a:rPr lang="ko-KR" altLang="en-US" sz="2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</a:p>
        </p:txBody>
      </p:sp>
      <p:grpSp>
        <p:nvGrpSpPr>
          <p:cNvPr id="27" name="Group 5"/>
          <p:cNvGrpSpPr/>
          <p:nvPr/>
        </p:nvGrpSpPr>
        <p:grpSpPr>
          <a:xfrm>
            <a:off x="1933575" y="1061720"/>
            <a:ext cx="5095875" cy="400110"/>
            <a:chOff x="1285875" y="1090295"/>
            <a:chExt cx="5095875" cy="400110"/>
          </a:xfrm>
        </p:grpSpPr>
        <p:sp>
          <p:nvSpPr>
            <p:cNvPr id="28" name="Rect 0"/>
            <p:cNvSpPr txBox="1">
              <a:spLocks/>
            </p:cNvSpPr>
            <p:nvPr/>
          </p:nvSpPr>
          <p:spPr>
            <a:xfrm>
              <a:off x="1285875" y="1090295"/>
              <a:ext cx="5095875" cy="40011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indent="0">
                <a:buFontTx/>
                <a:buNone/>
              </a:pPr>
              <a:r>
                <a:rPr lang="ko-KR" altLang="en-US" sz="2000" dirty="0">
                  <a:solidFill>
                    <a:srgbClr val="5F4E5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특징 </a:t>
              </a:r>
              <a:r>
                <a:rPr lang="en-US" altLang="ko-KR" sz="2000" dirty="0">
                  <a:solidFill>
                    <a:srgbClr val="5F4E5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1</a:t>
              </a:r>
              <a:endParaRPr lang="ko-KR" altLang="en-US" sz="2000" dirty="0">
                <a:solidFill>
                  <a:srgbClr val="5F4E5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cxnSp>
          <p:nvCxnSpPr>
            <p:cNvPr id="29" name="Rect 0"/>
            <p:cNvCxnSpPr/>
            <p:nvPr/>
          </p:nvCxnSpPr>
          <p:spPr>
            <a:xfrm>
              <a:off x="1303655" y="1147445"/>
              <a:ext cx="635" cy="285115"/>
            </a:xfrm>
            <a:prstGeom prst="line">
              <a:avLst/>
            </a:prstGeom>
            <a:ln w="19050" cap="flat" cmpd="sng">
              <a:solidFill>
                <a:srgbClr val="D97372">
                  <a:alpha val="100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D5707172-8235-48C9-B3A9-BD29D6FB945F}"/>
              </a:ext>
            </a:extLst>
          </p:cNvPr>
          <p:cNvGrpSpPr/>
          <p:nvPr/>
        </p:nvGrpSpPr>
        <p:grpSpPr>
          <a:xfrm>
            <a:off x="0" y="136460"/>
            <a:ext cx="12192000" cy="531845"/>
            <a:chOff x="0" y="136460"/>
            <a:chExt cx="12192000" cy="531845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E7C34106-8165-466B-B404-D22146E36620}"/>
                </a:ext>
              </a:extLst>
            </p:cNvPr>
            <p:cNvSpPr/>
            <p:nvPr/>
          </p:nvSpPr>
          <p:spPr>
            <a:xfrm>
              <a:off x="0" y="136460"/>
              <a:ext cx="12192000" cy="531845"/>
            </a:xfrm>
            <a:prstGeom prst="rect">
              <a:avLst/>
            </a:prstGeom>
            <a:solidFill>
              <a:srgbClr val="F8AC96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15F062A7-EDF1-43BD-A524-56B33AA3C310}"/>
                </a:ext>
              </a:extLst>
            </p:cNvPr>
            <p:cNvSpPr/>
            <p:nvPr/>
          </p:nvSpPr>
          <p:spPr>
            <a:xfrm>
              <a:off x="2449228" y="136460"/>
              <a:ext cx="1755089" cy="531845"/>
            </a:xfrm>
            <a:prstGeom prst="rect">
              <a:avLst/>
            </a:prstGeom>
            <a:solidFill>
              <a:srgbClr val="D973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FBE8875-AC47-4679-A2BB-1591E73A980B}"/>
                </a:ext>
              </a:extLst>
            </p:cNvPr>
            <p:cNvSpPr txBox="1"/>
            <p:nvPr/>
          </p:nvSpPr>
          <p:spPr>
            <a:xfrm>
              <a:off x="711524" y="186940"/>
              <a:ext cx="1322549" cy="43088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200" b="1" dirty="0">
                  <a:solidFill>
                    <a:srgbClr val="7E6872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대회 소개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82490BB-8B7D-467C-A5CE-8AE19650366F}"/>
                </a:ext>
              </a:extLst>
            </p:cNvPr>
            <p:cNvSpPr txBox="1"/>
            <p:nvPr/>
          </p:nvSpPr>
          <p:spPr>
            <a:xfrm>
              <a:off x="4421847" y="186940"/>
              <a:ext cx="1811085" cy="43088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200" b="1" dirty="0">
                  <a:solidFill>
                    <a:srgbClr val="7E6872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알고리즘 소개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A8FF487-6D10-4A65-A876-F4FF5FED157C}"/>
                </a:ext>
              </a:extLst>
            </p:cNvPr>
            <p:cNvSpPr txBox="1"/>
            <p:nvPr/>
          </p:nvSpPr>
          <p:spPr>
            <a:xfrm>
              <a:off x="6487256" y="186940"/>
              <a:ext cx="1307440" cy="43088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200" b="1" dirty="0">
                  <a:solidFill>
                    <a:srgbClr val="7E6872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모형 평가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B70A520-779E-4F04-B2A0-E8F663AFF3F9}"/>
                </a:ext>
              </a:extLst>
            </p:cNvPr>
            <p:cNvSpPr txBox="1"/>
            <p:nvPr/>
          </p:nvSpPr>
          <p:spPr>
            <a:xfrm>
              <a:off x="8049020" y="186940"/>
              <a:ext cx="1893911" cy="43088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200" b="1" dirty="0">
                  <a:solidFill>
                    <a:srgbClr val="7E6872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한계 및 시사점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74CA053-2B91-4C59-8C9B-FAD53E796836}"/>
                </a:ext>
              </a:extLst>
            </p:cNvPr>
            <p:cNvSpPr txBox="1"/>
            <p:nvPr/>
          </p:nvSpPr>
          <p:spPr>
            <a:xfrm>
              <a:off x="2391866" y="186940"/>
              <a:ext cx="1879126" cy="43088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200" b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전처리</a:t>
              </a:r>
              <a:r>
                <a:rPr lang="ko-KR" altLang="en-US" sz="2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 </a:t>
              </a:r>
              <a:r>
                <a:rPr lang="en-US" altLang="ko-KR" sz="2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&amp; EDA</a:t>
              </a:r>
              <a:endParaRPr lang="ko-KR" altLang="en-US" sz="2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DC1E890-B027-4BA4-B746-CCA722AB3F3F}"/>
                </a:ext>
              </a:extLst>
            </p:cNvPr>
            <p:cNvSpPr txBox="1"/>
            <p:nvPr/>
          </p:nvSpPr>
          <p:spPr>
            <a:xfrm>
              <a:off x="10197255" y="186940"/>
              <a:ext cx="1306474" cy="43088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200" b="1" dirty="0">
                  <a:solidFill>
                    <a:srgbClr val="7E6872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참고 문헌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995905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DDC8">
            <a:alpha val="8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4979471" y="2936977"/>
            <a:ext cx="2233304" cy="9387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5500" dirty="0">
                <a:solidFill>
                  <a:srgbClr val="D9737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 pitchFamily="34" charset="0"/>
              </a:rPr>
              <a:t>INDEX</a:t>
            </a:r>
            <a:endParaRPr lang="ko-KR" altLang="en-US" sz="5500" dirty="0">
              <a:solidFill>
                <a:srgbClr val="D97372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Arial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6AF0FE-16F4-41C6-832C-E0A1946FC8BA}"/>
              </a:ext>
            </a:extLst>
          </p:cNvPr>
          <p:cNvSpPr txBox="1"/>
          <p:nvPr/>
        </p:nvSpPr>
        <p:spPr>
          <a:xfrm>
            <a:off x="4979471" y="465436"/>
            <a:ext cx="3483905" cy="630942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ko-KR" altLang="en-US" sz="3500" b="1" dirty="0">
                <a:solidFill>
                  <a:srgbClr val="5F4E5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대회 소개 및 일정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DFB2C3E-73C2-49F7-B502-F75C517B6E28}"/>
              </a:ext>
            </a:extLst>
          </p:cNvPr>
          <p:cNvSpPr txBox="1"/>
          <p:nvPr/>
        </p:nvSpPr>
        <p:spPr>
          <a:xfrm>
            <a:off x="3678797" y="343449"/>
            <a:ext cx="1239867" cy="830997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4800" b="1" dirty="0">
                <a:solidFill>
                  <a:srgbClr val="5F4E5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01</a:t>
            </a:r>
            <a:endParaRPr lang="ko-KR" altLang="en-US" sz="4800" b="1" dirty="0">
              <a:solidFill>
                <a:srgbClr val="5F4E56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Arial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F06C1F4-9C57-4230-892F-D918CC87F42C}"/>
              </a:ext>
            </a:extLst>
          </p:cNvPr>
          <p:cNvSpPr txBox="1"/>
          <p:nvPr/>
        </p:nvSpPr>
        <p:spPr>
          <a:xfrm>
            <a:off x="5226457" y="2120652"/>
            <a:ext cx="2864290" cy="630942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ko-KR" altLang="en-US" sz="3500" b="1" dirty="0">
                <a:solidFill>
                  <a:srgbClr val="5F4E5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알고리즘 소개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9D807B-CA0B-4496-A0F0-A7076B13471F}"/>
              </a:ext>
            </a:extLst>
          </p:cNvPr>
          <p:cNvSpPr txBox="1"/>
          <p:nvPr/>
        </p:nvSpPr>
        <p:spPr>
          <a:xfrm>
            <a:off x="3925784" y="2020625"/>
            <a:ext cx="1239867" cy="830997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4800" b="1" dirty="0">
                <a:solidFill>
                  <a:srgbClr val="5F4E5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03</a:t>
            </a:r>
            <a:endParaRPr lang="ko-KR" altLang="en-US" sz="4800" b="1" dirty="0">
              <a:solidFill>
                <a:srgbClr val="5F4E56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Arial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FCD5200-F18F-4FF9-B023-67E4725803B6}"/>
              </a:ext>
            </a:extLst>
          </p:cNvPr>
          <p:cNvSpPr txBox="1"/>
          <p:nvPr/>
        </p:nvSpPr>
        <p:spPr>
          <a:xfrm>
            <a:off x="5599405" y="4089573"/>
            <a:ext cx="1997896" cy="630942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ko-KR" altLang="en-US" sz="3500" b="1">
                <a:solidFill>
                  <a:srgbClr val="5F4E5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모형 평가</a:t>
            </a:r>
            <a:endParaRPr lang="ko-KR" altLang="en-US" sz="3500" b="1" dirty="0">
              <a:solidFill>
                <a:srgbClr val="5F4E56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Arial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00F09CE-CA73-4B08-8E0C-269A9A0EFA03}"/>
              </a:ext>
            </a:extLst>
          </p:cNvPr>
          <p:cNvSpPr txBox="1"/>
          <p:nvPr/>
        </p:nvSpPr>
        <p:spPr>
          <a:xfrm>
            <a:off x="4416632" y="3963376"/>
            <a:ext cx="1239867" cy="830997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4800" b="1" dirty="0">
                <a:solidFill>
                  <a:srgbClr val="5F4E5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04</a:t>
            </a:r>
            <a:endParaRPr lang="ko-KR" altLang="en-US" sz="4800" b="1" dirty="0">
              <a:solidFill>
                <a:srgbClr val="5F4E56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Arial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699CB18-AEC9-4F9A-B6E4-728B0360AE7C}"/>
              </a:ext>
            </a:extLst>
          </p:cNvPr>
          <p:cNvSpPr txBox="1"/>
          <p:nvPr/>
        </p:nvSpPr>
        <p:spPr>
          <a:xfrm>
            <a:off x="5169362" y="4920570"/>
            <a:ext cx="2921385" cy="630942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ko-KR" altLang="en-US" sz="3500" b="1">
                <a:solidFill>
                  <a:srgbClr val="5F4E5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한계 및 시사점</a:t>
            </a:r>
            <a:endParaRPr lang="ko-KR" altLang="en-US" sz="3500" b="1" dirty="0">
              <a:solidFill>
                <a:srgbClr val="5F4E56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Arial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3381258-6269-4DE3-9E88-CDA7A70297F4}"/>
              </a:ext>
            </a:extLst>
          </p:cNvPr>
          <p:cNvSpPr txBox="1"/>
          <p:nvPr/>
        </p:nvSpPr>
        <p:spPr>
          <a:xfrm>
            <a:off x="3868690" y="4837518"/>
            <a:ext cx="1239867" cy="830997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4800" b="1" dirty="0">
                <a:solidFill>
                  <a:srgbClr val="5F4E5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05</a:t>
            </a:r>
            <a:endParaRPr lang="ko-KR" altLang="en-US" sz="4800" b="1" dirty="0">
              <a:solidFill>
                <a:srgbClr val="5F4E56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F06C1F4-9C57-4230-892F-D918CC87F42C}"/>
              </a:ext>
            </a:extLst>
          </p:cNvPr>
          <p:cNvSpPr txBox="1"/>
          <p:nvPr/>
        </p:nvSpPr>
        <p:spPr>
          <a:xfrm>
            <a:off x="5217491" y="1275251"/>
            <a:ext cx="2945993" cy="630942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ko-KR" altLang="en-US" sz="3500" b="1" dirty="0">
                <a:solidFill>
                  <a:srgbClr val="5F4E5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전처리 </a:t>
            </a:r>
            <a:r>
              <a:rPr lang="en-US" altLang="ko-KR" sz="3500" b="1" dirty="0">
                <a:solidFill>
                  <a:srgbClr val="5F4E5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&amp; EDA</a:t>
            </a:r>
            <a:endParaRPr lang="ko-KR" altLang="en-US" sz="3500" b="1" dirty="0">
              <a:solidFill>
                <a:srgbClr val="5F4E56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Arial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79D807B-CA0B-4496-A0F0-A7076B13471F}"/>
              </a:ext>
            </a:extLst>
          </p:cNvPr>
          <p:cNvSpPr txBox="1"/>
          <p:nvPr/>
        </p:nvSpPr>
        <p:spPr>
          <a:xfrm>
            <a:off x="3916819" y="1175224"/>
            <a:ext cx="1239867" cy="830997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4800" b="1" dirty="0">
                <a:solidFill>
                  <a:srgbClr val="5F4E5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02</a:t>
            </a:r>
            <a:endParaRPr lang="ko-KR" altLang="en-US" sz="4800" b="1" dirty="0">
              <a:solidFill>
                <a:srgbClr val="5F4E56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Arial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699CB18-AEC9-4F9A-B6E4-728B0360AE7C}"/>
              </a:ext>
            </a:extLst>
          </p:cNvPr>
          <p:cNvSpPr txBox="1"/>
          <p:nvPr/>
        </p:nvSpPr>
        <p:spPr>
          <a:xfrm>
            <a:off x="5660210" y="5751567"/>
            <a:ext cx="2045753" cy="630942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ko-KR" altLang="en-US" sz="3500" b="1">
                <a:solidFill>
                  <a:srgbClr val="5F4E5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참고 문헌</a:t>
            </a:r>
            <a:endParaRPr lang="ko-KR" altLang="en-US" sz="3500" b="1" dirty="0">
              <a:solidFill>
                <a:srgbClr val="5F4E56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Arial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3381258-6269-4DE3-9E88-CDA7A70297F4}"/>
              </a:ext>
            </a:extLst>
          </p:cNvPr>
          <p:cNvSpPr txBox="1"/>
          <p:nvPr/>
        </p:nvSpPr>
        <p:spPr>
          <a:xfrm>
            <a:off x="4359538" y="5668515"/>
            <a:ext cx="1239867" cy="830997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4800" b="1" dirty="0">
                <a:solidFill>
                  <a:srgbClr val="5F4E5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06</a:t>
            </a:r>
            <a:endParaRPr lang="ko-KR" altLang="en-US" sz="4800" b="1" dirty="0">
              <a:solidFill>
                <a:srgbClr val="5F4E56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9789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5"/>
          <p:cNvGrpSpPr/>
          <p:nvPr/>
        </p:nvGrpSpPr>
        <p:grpSpPr>
          <a:xfrm>
            <a:off x="164465" y="958850"/>
            <a:ext cx="1646605" cy="492443"/>
            <a:chOff x="164465" y="958850"/>
            <a:chExt cx="1646605" cy="492443"/>
          </a:xfrm>
        </p:grpSpPr>
        <p:sp>
          <p:nvSpPr>
            <p:cNvPr id="15" name="Rect 0"/>
            <p:cNvSpPr txBox="1">
              <a:spLocks/>
            </p:cNvSpPr>
            <p:nvPr/>
          </p:nvSpPr>
          <p:spPr>
            <a:xfrm>
              <a:off x="164465" y="958850"/>
              <a:ext cx="1646605" cy="492443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en-US" altLang="ko-KR" sz="2600" b="1" dirty="0">
                  <a:solidFill>
                    <a:srgbClr val="5F4E5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 </a:t>
              </a:r>
              <a:r>
                <a:rPr lang="ko-KR" altLang="en-US" sz="2600" b="1" dirty="0">
                  <a:solidFill>
                    <a:srgbClr val="5F4E5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라벨 분석</a:t>
              </a:r>
            </a:p>
          </p:txBody>
        </p:sp>
        <p:sp>
          <p:nvSpPr>
            <p:cNvPr id="16" name="Rect 0"/>
            <p:cNvSpPr>
              <a:spLocks/>
            </p:cNvSpPr>
            <p:nvPr/>
          </p:nvSpPr>
          <p:spPr>
            <a:xfrm>
              <a:off x="170815" y="1009650"/>
              <a:ext cx="134620" cy="421640"/>
            </a:xfrm>
            <a:prstGeom prst="rect">
              <a:avLst/>
            </a:prstGeom>
            <a:solidFill>
              <a:srgbClr val="04656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1247411" y="2452496"/>
            <a:ext cx="9697809" cy="3817139"/>
            <a:chOff x="1478358" y="2255884"/>
            <a:chExt cx="9697809" cy="3817139"/>
          </a:xfrm>
        </p:grpSpPr>
        <p:pic>
          <p:nvPicPr>
            <p:cNvPr id="26" name="Picture 10" descr="https://blog.kakaocdn.net/dn/cF1cl7/btqV8GeG4tX/k9cTqCJJvIyW0tbKaJthJK/img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58381" y="3383866"/>
              <a:ext cx="2317786" cy="25345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직사각형 26"/>
            <p:cNvSpPr/>
            <p:nvPr/>
          </p:nvSpPr>
          <p:spPr>
            <a:xfrm>
              <a:off x="9122614" y="2902179"/>
              <a:ext cx="1789319" cy="4308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2200" dirty="0" err="1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간질성</a:t>
              </a:r>
              <a:r>
                <a:rPr lang="ko-KR" altLang="en-US" sz="22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폐질환</a:t>
              </a:r>
            </a:p>
          </p:txBody>
        </p:sp>
        <p:pic>
          <p:nvPicPr>
            <p:cNvPr id="28" name="Picture 6" descr="https://blog.kakaocdn.net/dn/bA64HE/btqWsHXQH6I/5XkoY6vdE2gTIqvHW3x3w0/img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8358" y="2255884"/>
              <a:ext cx="4666007" cy="33467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직사각형 28"/>
            <p:cNvSpPr/>
            <p:nvPr/>
          </p:nvSpPr>
          <p:spPr>
            <a:xfrm>
              <a:off x="3277584" y="5642136"/>
              <a:ext cx="1706338" cy="4308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22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폐 불투명도</a:t>
              </a:r>
            </a:p>
          </p:txBody>
        </p:sp>
        <p:pic>
          <p:nvPicPr>
            <p:cNvPr id="30" name="Picture 6" descr="https://blog.kakaocdn.net/dn/mipxM/btqV36EXrF0/1EAPqv3Ky8nw78t3onpa91/img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80140" y="2257889"/>
              <a:ext cx="2242466" cy="27064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직사각형 31"/>
            <p:cNvSpPr/>
            <p:nvPr/>
          </p:nvSpPr>
          <p:spPr>
            <a:xfrm>
              <a:off x="7002994" y="5059564"/>
              <a:ext cx="996757" cy="4308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22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간경화</a:t>
              </a:r>
            </a:p>
          </p:txBody>
        </p:sp>
      </p:grpSp>
      <p:sp>
        <p:nvSpPr>
          <p:cNvPr id="2" name="직사각형 1"/>
          <p:cNvSpPr/>
          <p:nvPr/>
        </p:nvSpPr>
        <p:spPr>
          <a:xfrm>
            <a:off x="0" y="1712086"/>
            <a:ext cx="12191999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3000" dirty="0">
                <a:solidFill>
                  <a:srgbClr val="04656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침투</a:t>
            </a:r>
            <a:r>
              <a:rPr lang="en-US" altLang="ko-KR" sz="2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(Infiltration)</a:t>
            </a:r>
            <a:r>
              <a:rPr lang="en-US" altLang="ko-KR" sz="3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5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하위 개념</a:t>
            </a:r>
            <a:endParaRPr lang="en-US" altLang="ko-KR" sz="25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35" name="Group 5"/>
          <p:cNvGrpSpPr/>
          <p:nvPr/>
        </p:nvGrpSpPr>
        <p:grpSpPr>
          <a:xfrm>
            <a:off x="1933575" y="1061720"/>
            <a:ext cx="5095875" cy="400110"/>
            <a:chOff x="1285875" y="1090295"/>
            <a:chExt cx="5095875" cy="400110"/>
          </a:xfrm>
        </p:grpSpPr>
        <p:sp>
          <p:nvSpPr>
            <p:cNvPr id="36" name="Rect 0"/>
            <p:cNvSpPr txBox="1">
              <a:spLocks/>
            </p:cNvSpPr>
            <p:nvPr/>
          </p:nvSpPr>
          <p:spPr>
            <a:xfrm>
              <a:off x="1285875" y="1090295"/>
              <a:ext cx="5095875" cy="40011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indent="0">
                <a:buFontTx/>
                <a:buNone/>
              </a:pPr>
              <a:r>
                <a:rPr lang="ko-KR" altLang="en-US" sz="2000" dirty="0">
                  <a:solidFill>
                    <a:srgbClr val="5F4E5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특징 </a:t>
              </a:r>
              <a:r>
                <a:rPr lang="en-US" altLang="ko-KR" sz="2000" dirty="0">
                  <a:solidFill>
                    <a:srgbClr val="5F4E5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2</a:t>
              </a:r>
              <a:endParaRPr lang="ko-KR" altLang="en-US" sz="2000" dirty="0">
                <a:solidFill>
                  <a:srgbClr val="5F4E5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cxnSp>
          <p:nvCxnSpPr>
            <p:cNvPr id="37" name="Rect 0"/>
            <p:cNvCxnSpPr/>
            <p:nvPr/>
          </p:nvCxnSpPr>
          <p:spPr>
            <a:xfrm>
              <a:off x="1303655" y="1147445"/>
              <a:ext cx="635" cy="285115"/>
            </a:xfrm>
            <a:prstGeom prst="line">
              <a:avLst/>
            </a:prstGeom>
            <a:ln w="19050" cap="flat" cmpd="sng">
              <a:solidFill>
                <a:srgbClr val="D97372">
                  <a:alpha val="100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D3763750-573E-47C1-952F-C267BC0A8F18}"/>
              </a:ext>
            </a:extLst>
          </p:cNvPr>
          <p:cNvGrpSpPr/>
          <p:nvPr/>
        </p:nvGrpSpPr>
        <p:grpSpPr>
          <a:xfrm>
            <a:off x="0" y="136460"/>
            <a:ext cx="12192000" cy="531845"/>
            <a:chOff x="0" y="136460"/>
            <a:chExt cx="12192000" cy="531845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A731B17E-FF10-4956-92D4-A2A12B8015EA}"/>
                </a:ext>
              </a:extLst>
            </p:cNvPr>
            <p:cNvSpPr/>
            <p:nvPr/>
          </p:nvSpPr>
          <p:spPr>
            <a:xfrm>
              <a:off x="0" y="136460"/>
              <a:ext cx="12192000" cy="531845"/>
            </a:xfrm>
            <a:prstGeom prst="rect">
              <a:avLst/>
            </a:prstGeom>
            <a:solidFill>
              <a:srgbClr val="F8AC96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048DA44E-BF97-4AEF-B10F-FC34E7052B3C}"/>
                </a:ext>
              </a:extLst>
            </p:cNvPr>
            <p:cNvSpPr/>
            <p:nvPr/>
          </p:nvSpPr>
          <p:spPr>
            <a:xfrm>
              <a:off x="2449228" y="136460"/>
              <a:ext cx="1755089" cy="531845"/>
            </a:xfrm>
            <a:prstGeom prst="rect">
              <a:avLst/>
            </a:prstGeom>
            <a:solidFill>
              <a:srgbClr val="D973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1564C5A-7274-4598-9BA3-FB3DD355A4FD}"/>
                </a:ext>
              </a:extLst>
            </p:cNvPr>
            <p:cNvSpPr txBox="1"/>
            <p:nvPr/>
          </p:nvSpPr>
          <p:spPr>
            <a:xfrm>
              <a:off x="711524" y="186940"/>
              <a:ext cx="1322549" cy="43088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200" b="1" dirty="0">
                  <a:solidFill>
                    <a:srgbClr val="7E6872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대회 소개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9C167FA-6C9F-49BB-B3E6-7EB40819F0C8}"/>
                </a:ext>
              </a:extLst>
            </p:cNvPr>
            <p:cNvSpPr txBox="1"/>
            <p:nvPr/>
          </p:nvSpPr>
          <p:spPr>
            <a:xfrm>
              <a:off x="4421847" y="186940"/>
              <a:ext cx="1811085" cy="43088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200" b="1" dirty="0">
                  <a:solidFill>
                    <a:srgbClr val="7E6872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알고리즘 소개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58CB205-E97A-494C-8FBF-9F08FC9017E4}"/>
                </a:ext>
              </a:extLst>
            </p:cNvPr>
            <p:cNvSpPr txBox="1"/>
            <p:nvPr/>
          </p:nvSpPr>
          <p:spPr>
            <a:xfrm>
              <a:off x="6487256" y="186940"/>
              <a:ext cx="1307440" cy="43088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200" b="1" dirty="0">
                  <a:solidFill>
                    <a:srgbClr val="7E6872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모형 평가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A1D6C44A-0F85-4820-8C7C-ECAEDF415C4B}"/>
                </a:ext>
              </a:extLst>
            </p:cNvPr>
            <p:cNvSpPr txBox="1"/>
            <p:nvPr/>
          </p:nvSpPr>
          <p:spPr>
            <a:xfrm>
              <a:off x="8049020" y="186940"/>
              <a:ext cx="1893911" cy="43088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200" b="1" dirty="0">
                  <a:solidFill>
                    <a:srgbClr val="7E6872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한계 및 시사점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2DE132FF-ACE1-41E1-A310-4B8CBF06908C}"/>
                </a:ext>
              </a:extLst>
            </p:cNvPr>
            <p:cNvSpPr txBox="1"/>
            <p:nvPr/>
          </p:nvSpPr>
          <p:spPr>
            <a:xfrm>
              <a:off x="2391866" y="186940"/>
              <a:ext cx="1879126" cy="43088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200" b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전처리</a:t>
              </a:r>
              <a:r>
                <a:rPr lang="ko-KR" altLang="en-US" sz="2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 </a:t>
              </a:r>
              <a:r>
                <a:rPr lang="en-US" altLang="ko-KR" sz="2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&amp; EDA</a:t>
              </a:r>
              <a:endParaRPr lang="ko-KR" altLang="en-US" sz="2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3448C918-ABE4-4848-AD56-E57772FDB238}"/>
                </a:ext>
              </a:extLst>
            </p:cNvPr>
            <p:cNvSpPr txBox="1"/>
            <p:nvPr/>
          </p:nvSpPr>
          <p:spPr>
            <a:xfrm>
              <a:off x="10197255" y="186940"/>
              <a:ext cx="1306474" cy="43088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200" b="1" dirty="0">
                  <a:solidFill>
                    <a:srgbClr val="7E6872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참고 문헌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907741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5"/>
          <p:cNvGrpSpPr/>
          <p:nvPr/>
        </p:nvGrpSpPr>
        <p:grpSpPr>
          <a:xfrm>
            <a:off x="164465" y="958850"/>
            <a:ext cx="1646605" cy="492443"/>
            <a:chOff x="164465" y="958850"/>
            <a:chExt cx="1646605" cy="492443"/>
          </a:xfrm>
        </p:grpSpPr>
        <p:sp>
          <p:nvSpPr>
            <p:cNvPr id="15" name="Rect 0"/>
            <p:cNvSpPr txBox="1">
              <a:spLocks/>
            </p:cNvSpPr>
            <p:nvPr/>
          </p:nvSpPr>
          <p:spPr>
            <a:xfrm>
              <a:off x="164465" y="958850"/>
              <a:ext cx="1646605" cy="492443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en-US" altLang="ko-KR" sz="2600" b="1" dirty="0">
                  <a:solidFill>
                    <a:srgbClr val="5F4E5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 </a:t>
              </a:r>
              <a:r>
                <a:rPr lang="ko-KR" altLang="en-US" sz="2600" b="1" dirty="0">
                  <a:solidFill>
                    <a:srgbClr val="5F4E5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라벨 분석</a:t>
              </a:r>
            </a:p>
          </p:txBody>
        </p:sp>
        <p:sp>
          <p:nvSpPr>
            <p:cNvPr id="16" name="Rect 0"/>
            <p:cNvSpPr>
              <a:spLocks/>
            </p:cNvSpPr>
            <p:nvPr/>
          </p:nvSpPr>
          <p:spPr>
            <a:xfrm>
              <a:off x="170815" y="1009650"/>
              <a:ext cx="134620" cy="421640"/>
            </a:xfrm>
            <a:prstGeom prst="rect">
              <a:avLst/>
            </a:prstGeom>
            <a:solidFill>
              <a:srgbClr val="04656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</p:grpSp>
      <p:sp>
        <p:nvSpPr>
          <p:cNvPr id="31" name="직사각형 30"/>
          <p:cNvSpPr/>
          <p:nvPr/>
        </p:nvSpPr>
        <p:spPr>
          <a:xfrm>
            <a:off x="1569112" y="5568501"/>
            <a:ext cx="130055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늑막 비후</a:t>
            </a:r>
          </a:p>
        </p:txBody>
      </p:sp>
      <p:pic>
        <p:nvPicPr>
          <p:cNvPr id="33" name="Picture 8" descr="https://blog.kakaocdn.net/dn/BXfrD/btqWn1CkEqr/iMtU6hkTBkgbaQr9MaNgT1/im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2604" y="2627910"/>
            <a:ext cx="3709035" cy="2922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직사각형 33"/>
          <p:cNvSpPr/>
          <p:nvPr/>
        </p:nvSpPr>
        <p:spPr>
          <a:xfrm>
            <a:off x="9228014" y="5550029"/>
            <a:ext cx="958214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무기폐</a:t>
            </a:r>
            <a:endParaRPr lang="ko-KR" altLang="en-US" sz="2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35" name="Picture 2" descr="https://blog.kakaocdn.net/dn/bFyq76/btqWxffJopH/lFKklEDVt0OegV7eXo0KJK/img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40" r="6230"/>
          <a:stretch/>
        </p:blipFill>
        <p:spPr bwMode="auto">
          <a:xfrm>
            <a:off x="4294909" y="2627910"/>
            <a:ext cx="3112656" cy="2907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직사각형 35"/>
          <p:cNvSpPr/>
          <p:nvPr/>
        </p:nvSpPr>
        <p:spPr>
          <a:xfrm>
            <a:off x="5160373" y="5550029"/>
            <a:ext cx="1274723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흉막 삼출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573742" y="2617809"/>
            <a:ext cx="3296462" cy="2922118"/>
            <a:chOff x="1556385" y="2629119"/>
            <a:chExt cx="2668905" cy="2365826"/>
          </a:xfrm>
        </p:grpSpPr>
        <p:pic>
          <p:nvPicPr>
            <p:cNvPr id="25" name="Picture 8" descr="https://blog.kakaocdn.net/dn/yRS9c/btqWsII5S91/C3Ij6hYsEGn2TUP8B130zK/img.png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3735"/>
            <a:stretch/>
          </p:blipFill>
          <p:spPr bwMode="auto">
            <a:xfrm>
              <a:off x="1556385" y="4070350"/>
              <a:ext cx="2664723" cy="9245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8" descr="https://blog.kakaocdn.net/dn/yRS9c/btqWsII5S91/C3Ij6hYsEGn2TUP8B130zK/img.png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2973"/>
            <a:stretch/>
          </p:blipFill>
          <p:spPr bwMode="auto">
            <a:xfrm>
              <a:off x="1560567" y="2629119"/>
              <a:ext cx="2664723" cy="14539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9" name="직사각형 38"/>
          <p:cNvSpPr/>
          <p:nvPr/>
        </p:nvSpPr>
        <p:spPr>
          <a:xfrm>
            <a:off x="0" y="1727655"/>
            <a:ext cx="12192635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X-ray </a:t>
            </a:r>
            <a:r>
              <a:rPr lang="ko-KR" altLang="en-US" sz="2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에서 보이는 </a:t>
            </a:r>
            <a:r>
              <a:rPr lang="ko-KR" altLang="en-US" sz="3000" dirty="0">
                <a:solidFill>
                  <a:srgbClr val="04656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모양 흡사</a:t>
            </a:r>
            <a:endParaRPr lang="ko-KR" altLang="en-US" sz="2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41" name="Group 5"/>
          <p:cNvGrpSpPr/>
          <p:nvPr/>
        </p:nvGrpSpPr>
        <p:grpSpPr>
          <a:xfrm>
            <a:off x="1933575" y="1061720"/>
            <a:ext cx="5095875" cy="400110"/>
            <a:chOff x="1285875" y="1090295"/>
            <a:chExt cx="5095875" cy="400110"/>
          </a:xfrm>
        </p:grpSpPr>
        <p:sp>
          <p:nvSpPr>
            <p:cNvPr id="42" name="Rect 0"/>
            <p:cNvSpPr txBox="1">
              <a:spLocks/>
            </p:cNvSpPr>
            <p:nvPr/>
          </p:nvSpPr>
          <p:spPr>
            <a:xfrm>
              <a:off x="1285875" y="1090295"/>
              <a:ext cx="5095875" cy="40011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indent="0">
                <a:buFontTx/>
                <a:buNone/>
              </a:pPr>
              <a:r>
                <a:rPr lang="ko-KR" altLang="en-US" sz="2000" dirty="0">
                  <a:solidFill>
                    <a:srgbClr val="5F4E5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특징 </a:t>
              </a:r>
              <a:r>
                <a:rPr lang="en-US" altLang="ko-KR" sz="2000" dirty="0">
                  <a:solidFill>
                    <a:srgbClr val="5F4E5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3</a:t>
              </a:r>
              <a:endParaRPr lang="ko-KR" altLang="en-US" sz="2000" dirty="0">
                <a:solidFill>
                  <a:srgbClr val="5F4E5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cxnSp>
          <p:nvCxnSpPr>
            <p:cNvPr id="43" name="Rect 0"/>
            <p:cNvCxnSpPr/>
            <p:nvPr/>
          </p:nvCxnSpPr>
          <p:spPr>
            <a:xfrm>
              <a:off x="1303655" y="1147445"/>
              <a:ext cx="635" cy="285115"/>
            </a:xfrm>
            <a:prstGeom prst="line">
              <a:avLst/>
            </a:prstGeom>
            <a:ln w="19050" cap="flat" cmpd="sng">
              <a:solidFill>
                <a:srgbClr val="D97372">
                  <a:alpha val="100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2DCB0BAC-88E8-43B6-9F96-6EC9E9B51F03}"/>
              </a:ext>
            </a:extLst>
          </p:cNvPr>
          <p:cNvGrpSpPr/>
          <p:nvPr/>
        </p:nvGrpSpPr>
        <p:grpSpPr>
          <a:xfrm>
            <a:off x="0" y="136460"/>
            <a:ext cx="12192000" cy="531845"/>
            <a:chOff x="0" y="136460"/>
            <a:chExt cx="12192000" cy="531845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0E204A67-205C-48E8-9E11-6A58A5B483A1}"/>
                </a:ext>
              </a:extLst>
            </p:cNvPr>
            <p:cNvSpPr/>
            <p:nvPr/>
          </p:nvSpPr>
          <p:spPr>
            <a:xfrm>
              <a:off x="0" y="136460"/>
              <a:ext cx="12192000" cy="531845"/>
            </a:xfrm>
            <a:prstGeom prst="rect">
              <a:avLst/>
            </a:prstGeom>
            <a:solidFill>
              <a:srgbClr val="F8AC96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4B0E81E8-0A01-43A8-831C-2F02D7C6D710}"/>
                </a:ext>
              </a:extLst>
            </p:cNvPr>
            <p:cNvSpPr/>
            <p:nvPr/>
          </p:nvSpPr>
          <p:spPr>
            <a:xfrm>
              <a:off x="2449228" y="136460"/>
              <a:ext cx="1755089" cy="531845"/>
            </a:xfrm>
            <a:prstGeom prst="rect">
              <a:avLst/>
            </a:prstGeom>
            <a:solidFill>
              <a:srgbClr val="D973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8D3277B-936F-401C-8FD0-BD94A238389A}"/>
                </a:ext>
              </a:extLst>
            </p:cNvPr>
            <p:cNvSpPr txBox="1"/>
            <p:nvPr/>
          </p:nvSpPr>
          <p:spPr>
            <a:xfrm>
              <a:off x="711524" y="186940"/>
              <a:ext cx="1322549" cy="43088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200" b="1" dirty="0">
                  <a:solidFill>
                    <a:srgbClr val="7E6872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대회 소개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2605745-448C-433B-B095-9D284C913F95}"/>
                </a:ext>
              </a:extLst>
            </p:cNvPr>
            <p:cNvSpPr txBox="1"/>
            <p:nvPr/>
          </p:nvSpPr>
          <p:spPr>
            <a:xfrm>
              <a:off x="4421847" y="186940"/>
              <a:ext cx="1811085" cy="43088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200" b="1" dirty="0">
                  <a:solidFill>
                    <a:srgbClr val="7E6872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알고리즘 소개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7B9BE1F-089F-4A11-9899-2ADCCD63650F}"/>
                </a:ext>
              </a:extLst>
            </p:cNvPr>
            <p:cNvSpPr txBox="1"/>
            <p:nvPr/>
          </p:nvSpPr>
          <p:spPr>
            <a:xfrm>
              <a:off x="6487256" y="186940"/>
              <a:ext cx="1307440" cy="43088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200" b="1" dirty="0">
                  <a:solidFill>
                    <a:srgbClr val="7E6872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모형 평가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973A1AE2-AC6D-4DC4-B86C-6480CA3AC980}"/>
                </a:ext>
              </a:extLst>
            </p:cNvPr>
            <p:cNvSpPr txBox="1"/>
            <p:nvPr/>
          </p:nvSpPr>
          <p:spPr>
            <a:xfrm>
              <a:off x="8049020" y="186940"/>
              <a:ext cx="1893911" cy="43088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200" b="1" dirty="0">
                  <a:solidFill>
                    <a:srgbClr val="7E6872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한계 및 시사점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C31DF428-90D2-489C-BA9D-13E6C9E77635}"/>
                </a:ext>
              </a:extLst>
            </p:cNvPr>
            <p:cNvSpPr txBox="1"/>
            <p:nvPr/>
          </p:nvSpPr>
          <p:spPr>
            <a:xfrm>
              <a:off x="2391866" y="186940"/>
              <a:ext cx="1879126" cy="43088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200" b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전처리</a:t>
              </a:r>
              <a:r>
                <a:rPr lang="ko-KR" altLang="en-US" sz="2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 </a:t>
              </a:r>
              <a:r>
                <a:rPr lang="en-US" altLang="ko-KR" sz="2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&amp; EDA</a:t>
              </a:r>
              <a:endParaRPr lang="ko-KR" altLang="en-US" sz="2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4C642ABD-6D99-47E2-BE29-563539C1C9B1}"/>
                </a:ext>
              </a:extLst>
            </p:cNvPr>
            <p:cNvSpPr txBox="1"/>
            <p:nvPr/>
          </p:nvSpPr>
          <p:spPr>
            <a:xfrm>
              <a:off x="10197255" y="186940"/>
              <a:ext cx="1306474" cy="43088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200" b="1" dirty="0">
                  <a:solidFill>
                    <a:srgbClr val="7E6872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참고 문헌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193421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5"/>
          <p:cNvGrpSpPr/>
          <p:nvPr/>
        </p:nvGrpSpPr>
        <p:grpSpPr>
          <a:xfrm>
            <a:off x="164465" y="958850"/>
            <a:ext cx="1646605" cy="492443"/>
            <a:chOff x="164465" y="958850"/>
            <a:chExt cx="1646605" cy="492443"/>
          </a:xfrm>
        </p:grpSpPr>
        <p:sp>
          <p:nvSpPr>
            <p:cNvPr id="15" name="Rect 0"/>
            <p:cNvSpPr txBox="1">
              <a:spLocks/>
            </p:cNvSpPr>
            <p:nvPr/>
          </p:nvSpPr>
          <p:spPr>
            <a:xfrm>
              <a:off x="164465" y="958850"/>
              <a:ext cx="1646605" cy="492443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en-US" altLang="ko-KR" sz="2600" b="1" dirty="0">
                  <a:solidFill>
                    <a:srgbClr val="5F4E5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 </a:t>
              </a:r>
              <a:r>
                <a:rPr lang="ko-KR" altLang="en-US" sz="2600" b="1" dirty="0">
                  <a:solidFill>
                    <a:srgbClr val="5F4E5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라벨 분석</a:t>
              </a:r>
            </a:p>
          </p:txBody>
        </p:sp>
        <p:sp>
          <p:nvSpPr>
            <p:cNvPr id="16" name="Rect 0"/>
            <p:cNvSpPr>
              <a:spLocks/>
            </p:cNvSpPr>
            <p:nvPr/>
          </p:nvSpPr>
          <p:spPr>
            <a:xfrm>
              <a:off x="170815" y="1009650"/>
              <a:ext cx="134620" cy="421640"/>
            </a:xfrm>
            <a:prstGeom prst="rect">
              <a:avLst/>
            </a:prstGeom>
            <a:solidFill>
              <a:srgbClr val="04656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</p:grpSp>
      <p:sp>
        <p:nvSpPr>
          <p:cNvPr id="45" name="TextBox 44"/>
          <p:cNvSpPr txBox="1"/>
          <p:nvPr/>
        </p:nvSpPr>
        <p:spPr>
          <a:xfrm>
            <a:off x="83925" y="3163568"/>
            <a:ext cx="5349472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rgbClr val="04656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Other lesion</a:t>
            </a:r>
            <a:r>
              <a:rPr lang="en-US" altLang="ko-KR" sz="2400" dirty="0">
                <a:solidFill>
                  <a:srgbClr val="04656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기타 </a:t>
            </a: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병변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앞서 이야기한 질병과 다른 상이한 이물질이 보일 경우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방사선사가 판단하기에 모호한 질병인 경우 등을 포함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5763491" y="958850"/>
            <a:ext cx="5346007" cy="5719786"/>
            <a:chOff x="5689600" y="747153"/>
            <a:chExt cx="5346007" cy="5719786"/>
          </a:xfrm>
        </p:grpSpPr>
        <p:grpSp>
          <p:nvGrpSpPr>
            <p:cNvPr id="5" name="그룹 4"/>
            <p:cNvGrpSpPr/>
            <p:nvPr/>
          </p:nvGrpSpPr>
          <p:grpSpPr>
            <a:xfrm>
              <a:off x="5689600" y="1361997"/>
              <a:ext cx="5346007" cy="5104942"/>
              <a:chOff x="912659" y="1754645"/>
              <a:chExt cx="5294996" cy="5056231"/>
            </a:xfrm>
          </p:grpSpPr>
          <p:pic>
            <p:nvPicPr>
              <p:cNvPr id="26" name="Picture 2" descr="https://blog.kakaocdn.net/dn/bNTdtZ/btqV35FSPSh/r6Ci193WoVEpSxAxOQEfKk/img.png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12659" y="1754645"/>
                <a:ext cx="2852345" cy="20149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7" name="Picture 4" descr="https://blog.kakaocdn.net/dn/lm6EI/btqWxfmoUwL/jHO56LbENKdinHlE0VQ3J1/img.png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55530" y="4138936"/>
                <a:ext cx="2566601" cy="230260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0" name="직사각형 29"/>
              <p:cNvSpPr/>
              <p:nvPr/>
            </p:nvSpPr>
            <p:spPr>
              <a:xfrm>
                <a:off x="2062057" y="3769604"/>
                <a:ext cx="659975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ko-KR" altLang="en-US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종양</a:t>
                </a:r>
              </a:p>
            </p:txBody>
          </p:sp>
          <p:sp>
            <p:nvSpPr>
              <p:cNvPr id="33" name="직사각형 32"/>
              <p:cNvSpPr/>
              <p:nvPr/>
            </p:nvSpPr>
            <p:spPr>
              <a:xfrm>
                <a:off x="1951355" y="6441544"/>
                <a:ext cx="822827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ko-KR" altLang="en-US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섬유화</a:t>
                </a:r>
              </a:p>
            </p:txBody>
          </p:sp>
          <p:pic>
            <p:nvPicPr>
              <p:cNvPr id="38" name="Picture 4" descr="https://blog.kakaocdn.net/dn/bo1LUC/btqWx7odkyp/mKCenkEuvQCuULRWTjTiNk/img.png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91948" y="1754645"/>
                <a:ext cx="2115707" cy="20149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9" name="Picture 8" descr="기흉 xray 이미지 검색결과"/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145"/>
              <a:stretch/>
            </p:blipFill>
            <p:spPr bwMode="auto">
              <a:xfrm>
                <a:off x="4087347" y="4147126"/>
                <a:ext cx="2120308" cy="22944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0" name="직사각형 39"/>
              <p:cNvSpPr/>
              <p:nvPr/>
            </p:nvSpPr>
            <p:spPr>
              <a:xfrm>
                <a:off x="4742544" y="6441543"/>
                <a:ext cx="656713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ko-KR" altLang="en-US" dirty="0" err="1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기흉</a:t>
                </a:r>
                <a:endPara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41" name="직사각형 40"/>
              <p:cNvSpPr/>
              <p:nvPr/>
            </p:nvSpPr>
            <p:spPr>
              <a:xfrm>
                <a:off x="4742544" y="3769604"/>
                <a:ext cx="814514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ko-KR" altLang="en-US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석회화</a:t>
                </a:r>
              </a:p>
            </p:txBody>
          </p:sp>
        </p:grpSp>
        <p:sp>
          <p:nvSpPr>
            <p:cNvPr id="47" name="직사각형 46"/>
            <p:cNvSpPr/>
            <p:nvPr/>
          </p:nvSpPr>
          <p:spPr>
            <a:xfrm>
              <a:off x="5689600" y="747153"/>
              <a:ext cx="5346007" cy="4770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2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증상 별 특징 </a:t>
              </a:r>
              <a:r>
                <a:rPr lang="ko-KR" altLang="en-US" sz="2500" dirty="0">
                  <a:solidFill>
                    <a:srgbClr val="04656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구별이 쉬운</a:t>
              </a:r>
              <a:r>
                <a:rPr lang="ko-KR" altLang="en-US" sz="22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질병</a:t>
              </a:r>
            </a:p>
          </p:txBody>
        </p:sp>
      </p:grpSp>
      <p:cxnSp>
        <p:nvCxnSpPr>
          <p:cNvPr id="8" name="직선 연결선 7"/>
          <p:cNvCxnSpPr/>
          <p:nvPr/>
        </p:nvCxnSpPr>
        <p:spPr>
          <a:xfrm flipH="1">
            <a:off x="5471053" y="1582402"/>
            <a:ext cx="3539" cy="4954246"/>
          </a:xfrm>
          <a:prstGeom prst="line">
            <a:avLst/>
          </a:prstGeom>
          <a:ln w="28575">
            <a:solidFill>
              <a:srgbClr val="5F4E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Group 5"/>
          <p:cNvGrpSpPr/>
          <p:nvPr/>
        </p:nvGrpSpPr>
        <p:grpSpPr>
          <a:xfrm>
            <a:off x="1933575" y="1061720"/>
            <a:ext cx="5095875" cy="400110"/>
            <a:chOff x="1285875" y="1090295"/>
            <a:chExt cx="5095875" cy="400110"/>
          </a:xfrm>
        </p:grpSpPr>
        <p:sp>
          <p:nvSpPr>
            <p:cNvPr id="55" name="Rect 0"/>
            <p:cNvSpPr txBox="1">
              <a:spLocks/>
            </p:cNvSpPr>
            <p:nvPr/>
          </p:nvSpPr>
          <p:spPr>
            <a:xfrm>
              <a:off x="1285875" y="1090295"/>
              <a:ext cx="5095875" cy="40011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indent="0">
                <a:buFontTx/>
                <a:buNone/>
              </a:pPr>
              <a:r>
                <a:rPr lang="ko-KR" altLang="en-US" sz="2000" dirty="0">
                  <a:solidFill>
                    <a:srgbClr val="5F4E5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나머지 특징</a:t>
              </a:r>
            </a:p>
          </p:txBody>
        </p:sp>
        <p:cxnSp>
          <p:nvCxnSpPr>
            <p:cNvPr id="56" name="Rect 0"/>
            <p:cNvCxnSpPr/>
            <p:nvPr/>
          </p:nvCxnSpPr>
          <p:spPr>
            <a:xfrm>
              <a:off x="1303655" y="1147445"/>
              <a:ext cx="635" cy="285115"/>
            </a:xfrm>
            <a:prstGeom prst="line">
              <a:avLst/>
            </a:prstGeom>
            <a:ln w="19050" cap="flat" cmpd="sng">
              <a:solidFill>
                <a:srgbClr val="D97372">
                  <a:alpha val="100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F27E3C2D-82D7-4693-A027-0BE99716FD6E}"/>
              </a:ext>
            </a:extLst>
          </p:cNvPr>
          <p:cNvGrpSpPr/>
          <p:nvPr/>
        </p:nvGrpSpPr>
        <p:grpSpPr>
          <a:xfrm>
            <a:off x="0" y="136460"/>
            <a:ext cx="12192000" cy="531845"/>
            <a:chOff x="0" y="136460"/>
            <a:chExt cx="12192000" cy="531845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A39A3C0F-287A-44F2-B688-D727174866E4}"/>
                </a:ext>
              </a:extLst>
            </p:cNvPr>
            <p:cNvSpPr/>
            <p:nvPr/>
          </p:nvSpPr>
          <p:spPr>
            <a:xfrm>
              <a:off x="0" y="136460"/>
              <a:ext cx="12192000" cy="531845"/>
            </a:xfrm>
            <a:prstGeom prst="rect">
              <a:avLst/>
            </a:prstGeom>
            <a:solidFill>
              <a:srgbClr val="F8AC96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D38C81A6-FE73-445A-9418-4ADF7D967C19}"/>
                </a:ext>
              </a:extLst>
            </p:cNvPr>
            <p:cNvSpPr/>
            <p:nvPr/>
          </p:nvSpPr>
          <p:spPr>
            <a:xfrm>
              <a:off x="2449228" y="136460"/>
              <a:ext cx="1755089" cy="531845"/>
            </a:xfrm>
            <a:prstGeom prst="rect">
              <a:avLst/>
            </a:prstGeom>
            <a:solidFill>
              <a:srgbClr val="D973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764D086-E61A-4067-B9FD-E226C9284846}"/>
                </a:ext>
              </a:extLst>
            </p:cNvPr>
            <p:cNvSpPr txBox="1"/>
            <p:nvPr/>
          </p:nvSpPr>
          <p:spPr>
            <a:xfrm>
              <a:off x="711524" y="186940"/>
              <a:ext cx="1322549" cy="43088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200" b="1" dirty="0">
                  <a:solidFill>
                    <a:srgbClr val="7E6872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대회 소개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D7571CF-0CA5-498B-8577-B8105AAFAE5C}"/>
                </a:ext>
              </a:extLst>
            </p:cNvPr>
            <p:cNvSpPr txBox="1"/>
            <p:nvPr/>
          </p:nvSpPr>
          <p:spPr>
            <a:xfrm>
              <a:off x="4421847" y="186940"/>
              <a:ext cx="1811085" cy="43088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200" b="1" dirty="0">
                  <a:solidFill>
                    <a:srgbClr val="7E6872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알고리즘 소개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6427C16-AE1E-4088-BDCE-D660737F7167}"/>
                </a:ext>
              </a:extLst>
            </p:cNvPr>
            <p:cNvSpPr txBox="1"/>
            <p:nvPr/>
          </p:nvSpPr>
          <p:spPr>
            <a:xfrm>
              <a:off x="6487256" y="186940"/>
              <a:ext cx="1307440" cy="43088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200" b="1" dirty="0">
                  <a:solidFill>
                    <a:srgbClr val="7E6872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모형 평가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9FA87D00-52FB-497A-9430-0D7906BD39D6}"/>
                </a:ext>
              </a:extLst>
            </p:cNvPr>
            <p:cNvSpPr txBox="1"/>
            <p:nvPr/>
          </p:nvSpPr>
          <p:spPr>
            <a:xfrm>
              <a:off x="8049020" y="186940"/>
              <a:ext cx="1893911" cy="43088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200" b="1" dirty="0">
                  <a:solidFill>
                    <a:srgbClr val="7E6872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한계 및 시사점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C3A90B6D-BF3C-4CDF-AE18-E439DB05F50F}"/>
                </a:ext>
              </a:extLst>
            </p:cNvPr>
            <p:cNvSpPr txBox="1"/>
            <p:nvPr/>
          </p:nvSpPr>
          <p:spPr>
            <a:xfrm>
              <a:off x="2391866" y="186940"/>
              <a:ext cx="1879126" cy="43088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200" b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전처리</a:t>
              </a:r>
              <a:r>
                <a:rPr lang="ko-KR" altLang="en-US" sz="2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 </a:t>
              </a:r>
              <a:r>
                <a:rPr lang="en-US" altLang="ko-KR" sz="2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&amp; EDA</a:t>
              </a:r>
              <a:endParaRPr lang="ko-KR" altLang="en-US" sz="2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A2419E0D-1E76-4A52-AA59-B562D212C140}"/>
                </a:ext>
              </a:extLst>
            </p:cNvPr>
            <p:cNvSpPr txBox="1"/>
            <p:nvPr/>
          </p:nvSpPr>
          <p:spPr>
            <a:xfrm>
              <a:off x="10197255" y="186940"/>
              <a:ext cx="1306474" cy="43088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200" b="1" dirty="0">
                  <a:solidFill>
                    <a:srgbClr val="7E6872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참고 문헌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877647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/>
          <p:cNvGrpSpPr/>
          <p:nvPr/>
        </p:nvGrpSpPr>
        <p:grpSpPr>
          <a:xfrm>
            <a:off x="164478" y="958763"/>
            <a:ext cx="998478" cy="523220"/>
            <a:chOff x="392616" y="958763"/>
            <a:chExt cx="998478" cy="523220"/>
          </a:xfrm>
        </p:grpSpPr>
        <p:sp>
          <p:nvSpPr>
            <p:cNvPr id="15" name="TextBox 14"/>
            <p:cNvSpPr txBox="1"/>
            <p:nvPr/>
          </p:nvSpPr>
          <p:spPr>
            <a:xfrm>
              <a:off x="392616" y="958763"/>
              <a:ext cx="99847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rgbClr val="5F4E5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 </a:t>
              </a:r>
              <a:r>
                <a:rPr lang="en-US" altLang="ko-KR" sz="2600" b="1" dirty="0">
                  <a:solidFill>
                    <a:srgbClr val="5F4E5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EDA</a:t>
              </a: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398837" y="1009916"/>
              <a:ext cx="134101" cy="420915"/>
            </a:xfrm>
            <a:prstGeom prst="rect">
              <a:avLst/>
            </a:prstGeom>
            <a:solidFill>
              <a:srgbClr val="04656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6915149" y="1288389"/>
            <a:ext cx="5075011" cy="5335734"/>
            <a:chOff x="5059984" y="1009916"/>
            <a:chExt cx="4799122" cy="5008069"/>
          </a:xfrm>
        </p:grpSpPr>
        <p:sp>
          <p:nvSpPr>
            <p:cNvPr id="18" name="직사각형 17"/>
            <p:cNvSpPr/>
            <p:nvPr/>
          </p:nvSpPr>
          <p:spPr>
            <a:xfrm>
              <a:off x="5059984" y="1009916"/>
              <a:ext cx="4799122" cy="5008069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solidFill>
                <a:srgbClr val="5F4E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2000" b="1" dirty="0">
                <a:solidFill>
                  <a:srgbClr val="5F4E5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92361" y="1132450"/>
              <a:ext cx="4532664" cy="4749489"/>
            </a:xfrm>
            <a:prstGeom prst="rect">
              <a:avLst/>
            </a:prstGeom>
          </p:spPr>
        </p:pic>
      </p:grpSp>
      <p:sp>
        <p:nvSpPr>
          <p:cNvPr id="23" name="직사각형 22"/>
          <p:cNvSpPr/>
          <p:nvPr/>
        </p:nvSpPr>
        <p:spPr>
          <a:xfrm>
            <a:off x="282951" y="1635925"/>
            <a:ext cx="4219096" cy="2987476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solidFill>
              <a:srgbClr val="5F4E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AutoNum type="arabicPeriod"/>
            </a:pPr>
            <a:r>
              <a:rPr lang="en-US" altLang="ko-KR" sz="2400" dirty="0">
                <a:solidFill>
                  <a:srgbClr val="5F4E56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ko-KR" altLang="en-US" sz="2200" dirty="0">
                <a:solidFill>
                  <a:srgbClr val="5F4E5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증상 별 </a:t>
            </a:r>
            <a:r>
              <a:rPr lang="ko-KR" altLang="en-US" sz="2200" dirty="0">
                <a:solidFill>
                  <a:srgbClr val="5F4E5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상관관계</a:t>
            </a:r>
            <a:r>
              <a:rPr lang="ko-KR" altLang="en-US" sz="2200" dirty="0">
                <a:solidFill>
                  <a:srgbClr val="5F4E5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분석</a:t>
            </a:r>
            <a:endParaRPr lang="en-US" altLang="ko-KR" sz="2200" dirty="0">
              <a:solidFill>
                <a:srgbClr val="5F4E56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r"/>
            <a:r>
              <a:rPr lang="en-US" altLang="ko-KR" sz="1400" dirty="0">
                <a:solidFill>
                  <a:srgbClr val="5F4E5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(IOU 0.4 </a:t>
            </a:r>
            <a:r>
              <a:rPr lang="ko-KR" altLang="en-US" sz="1400" dirty="0">
                <a:solidFill>
                  <a:srgbClr val="5F4E5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기준</a:t>
            </a:r>
            <a:r>
              <a:rPr lang="en-US" altLang="ko-KR" sz="1400" dirty="0">
                <a:solidFill>
                  <a:srgbClr val="5F4E5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r>
              <a:rPr lang="ko-KR" altLang="en-US" b="1" dirty="0">
                <a:solidFill>
                  <a:srgbClr val="5F4E5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dirty="0">
                <a:solidFill>
                  <a:srgbClr val="5F4E5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4,352</a:t>
            </a:r>
            <a:r>
              <a:rPr lang="ko-KR" altLang="en-US" dirty="0">
                <a:solidFill>
                  <a:srgbClr val="5F4E5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</a:t>
            </a:r>
            <a:r>
              <a:rPr lang="ko-KR" altLang="en-US" dirty="0">
                <a:solidFill>
                  <a:srgbClr val="5F4E5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의 이미지에 </a:t>
            </a:r>
            <a:r>
              <a:rPr lang="ko-KR" altLang="en-US" dirty="0">
                <a:solidFill>
                  <a:srgbClr val="5F4E5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증상 중복</a:t>
            </a:r>
            <a:endParaRPr lang="en-US" altLang="ko-KR" dirty="0">
              <a:solidFill>
                <a:srgbClr val="5F4E56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endParaRPr lang="en-US" altLang="ko-KR" sz="2000" dirty="0">
              <a:solidFill>
                <a:srgbClr val="5F4E56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indent="-457200">
              <a:buAutoNum type="arabicPeriod" startAt="2"/>
            </a:pPr>
            <a:r>
              <a:rPr lang="ko-KR" altLang="en-US" sz="2400" dirty="0">
                <a:solidFill>
                  <a:srgbClr val="5F4E56"/>
                </a:solidFill>
                <a:latin typeface="Segoe UI Black" panose="020B0A02040204020203" pitchFamily="34" charset="0"/>
                <a:ea typeface="나눔스퀘어" panose="020B0600000101010101" pitchFamily="50" charset="-127"/>
              </a:rPr>
              <a:t> </a:t>
            </a:r>
            <a:r>
              <a:rPr lang="ko-KR" altLang="en-US" sz="2200" dirty="0">
                <a:solidFill>
                  <a:srgbClr val="5F4E56"/>
                </a:solidFill>
                <a:latin typeface="Segoe UI Black" panose="020B0A02040204020203" pitchFamily="34" charset="0"/>
                <a:ea typeface="나눔스퀘어" panose="020B0600000101010101" pitchFamily="50" charset="-127"/>
              </a:rPr>
              <a:t>겹치는 증상 </a:t>
            </a:r>
            <a:r>
              <a:rPr lang="en-US" altLang="ko-KR" sz="2200" dirty="0">
                <a:solidFill>
                  <a:srgbClr val="5F4E5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Top 3</a:t>
            </a:r>
          </a:p>
          <a:p>
            <a:pPr algn="ctr"/>
            <a:r>
              <a:rPr lang="en-US" altLang="ko-KR" dirty="0">
                <a:solidFill>
                  <a:srgbClr val="5F4E5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1)  </a:t>
            </a:r>
            <a:r>
              <a:rPr lang="ko-KR" altLang="en-US" dirty="0">
                <a:solidFill>
                  <a:srgbClr val="5F4E5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대동맥 확장 </a:t>
            </a:r>
            <a:r>
              <a:rPr lang="en-US" altLang="ko-KR" dirty="0">
                <a:solidFill>
                  <a:srgbClr val="5F4E5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+ </a:t>
            </a:r>
            <a:r>
              <a:rPr lang="ko-KR" altLang="en-US" dirty="0" err="1">
                <a:solidFill>
                  <a:srgbClr val="5F4E5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심비대</a:t>
            </a:r>
            <a:endParaRPr lang="en-US" altLang="ko-KR" dirty="0">
              <a:solidFill>
                <a:srgbClr val="5F4E56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en-US" altLang="ko-KR" dirty="0">
                <a:solidFill>
                  <a:srgbClr val="5F4E5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2) </a:t>
            </a:r>
            <a:r>
              <a:rPr lang="ko-KR" altLang="en-US" dirty="0">
                <a:solidFill>
                  <a:srgbClr val="5F4E5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흉막 삼출 </a:t>
            </a:r>
            <a:r>
              <a:rPr lang="en-US" altLang="ko-KR" dirty="0">
                <a:solidFill>
                  <a:srgbClr val="5F4E5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+ </a:t>
            </a:r>
            <a:r>
              <a:rPr lang="ko-KR" altLang="en-US" dirty="0">
                <a:solidFill>
                  <a:srgbClr val="5F4E5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늑막 비후</a:t>
            </a:r>
            <a:endParaRPr lang="en-US" altLang="ko-KR" dirty="0">
              <a:solidFill>
                <a:srgbClr val="5F4E56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en-US" altLang="ko-KR" dirty="0">
                <a:solidFill>
                  <a:srgbClr val="5F4E5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3) </a:t>
            </a:r>
            <a:r>
              <a:rPr lang="ko-KR" altLang="en-US" dirty="0">
                <a:solidFill>
                  <a:srgbClr val="5F4E5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늑막 비후 </a:t>
            </a:r>
            <a:r>
              <a:rPr lang="en-US" altLang="ko-KR" dirty="0">
                <a:solidFill>
                  <a:srgbClr val="5F4E5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+ </a:t>
            </a:r>
            <a:r>
              <a:rPr lang="ko-KR" altLang="en-US" dirty="0">
                <a:solidFill>
                  <a:srgbClr val="5F4E5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폐 섬유화</a:t>
            </a:r>
            <a:endParaRPr lang="en-US" altLang="ko-KR" dirty="0">
              <a:solidFill>
                <a:srgbClr val="5F4E56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endParaRPr lang="en-US" altLang="ko-KR" sz="2000" dirty="0">
              <a:solidFill>
                <a:srgbClr val="5F4E56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pPr algn="ctr"/>
            <a:r>
              <a:rPr lang="ko-KR" altLang="en-US" dirty="0">
                <a:solidFill>
                  <a:srgbClr val="5F4E5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대략 </a:t>
            </a:r>
            <a:r>
              <a:rPr lang="en-US" altLang="ko-KR" sz="2000" dirty="0">
                <a:solidFill>
                  <a:srgbClr val="5F4E5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1,252</a:t>
            </a:r>
            <a:r>
              <a:rPr lang="ko-KR" altLang="en-US" dirty="0">
                <a:solidFill>
                  <a:srgbClr val="5F4E5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개의 케이스에 대해 증상 중복</a:t>
            </a:r>
            <a:endParaRPr lang="en-US" altLang="ko-KR" dirty="0">
              <a:solidFill>
                <a:srgbClr val="5F4E56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439415" y="4761504"/>
            <a:ext cx="3982006" cy="1814142"/>
            <a:chOff x="2519325" y="4895306"/>
            <a:chExt cx="3982006" cy="1814142"/>
          </a:xfrm>
        </p:grpSpPr>
        <p:pic>
          <p:nvPicPr>
            <p:cNvPr id="25" name="그림 2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9542"/>
            <a:stretch/>
          </p:blipFill>
          <p:spPr>
            <a:xfrm>
              <a:off x="2519325" y="6352774"/>
              <a:ext cx="3982006" cy="356674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4068"/>
            <a:stretch/>
          </p:blipFill>
          <p:spPr>
            <a:xfrm>
              <a:off x="2519325" y="4895306"/>
              <a:ext cx="3982006" cy="884405"/>
            </a:xfrm>
            <a:prstGeom prst="rect">
              <a:avLst/>
            </a:prstGeom>
          </p:spPr>
        </p:pic>
        <p:sp>
          <p:nvSpPr>
            <p:cNvPr id="7" name="직사각형 6"/>
            <p:cNvSpPr/>
            <p:nvPr/>
          </p:nvSpPr>
          <p:spPr>
            <a:xfrm rot="5400000">
              <a:off x="4204317" y="5601718"/>
              <a:ext cx="914400" cy="9144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b="1" dirty="0">
                  <a:solidFill>
                    <a:srgbClr val="5F4E56"/>
                  </a:solidFill>
                </a:rPr>
                <a:t>…</a:t>
              </a:r>
            </a:p>
          </p:txBody>
        </p:sp>
      </p:grpSp>
      <p:sp>
        <p:nvSpPr>
          <p:cNvPr id="9" name="직사각형 8"/>
          <p:cNvSpPr/>
          <p:nvPr/>
        </p:nvSpPr>
        <p:spPr>
          <a:xfrm>
            <a:off x="4784524" y="5431066"/>
            <a:ext cx="380871" cy="7828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5805064" y="5145282"/>
            <a:ext cx="380871" cy="364070"/>
          </a:xfrm>
          <a:prstGeom prst="rect">
            <a:avLst/>
          </a:prstGeom>
          <a:solidFill>
            <a:srgbClr val="D973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6256829" y="2513580"/>
            <a:ext cx="460854" cy="2995772"/>
          </a:xfrm>
          <a:prstGeom prst="rect">
            <a:avLst/>
          </a:prstGeom>
          <a:solidFill>
            <a:srgbClr val="0465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5015886" y="4747348"/>
            <a:ext cx="914400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solidFill>
                  <a:srgbClr val="5F4E56"/>
                </a:solidFill>
              </a:rPr>
              <a:t>…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102067" y="2082036"/>
            <a:ext cx="7986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rgbClr val="009644"/>
                </a:solidFill>
                <a:latin typeface="Agency FB" panose="020B0503020202020204" pitchFamily="34" charset="0"/>
              </a:rPr>
              <a:t>3,847</a:t>
            </a:r>
            <a:endParaRPr lang="ko-KR" altLang="en-US" sz="2400" b="1" dirty="0">
              <a:solidFill>
                <a:srgbClr val="009644"/>
              </a:solidFill>
              <a:latin typeface="Agency FB" panose="020B0503020202020204" pitchFamily="34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5756927" y="4830773"/>
            <a:ext cx="468398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900">
                <a:latin typeface="Agency FB" panose="020B0503020202020204" pitchFamily="34" charset="0"/>
              </a:defRPr>
            </a:lvl1pPr>
          </a:lstStyle>
          <a:p>
            <a:r>
              <a:rPr lang="en-US" altLang="ko-KR" dirty="0"/>
              <a:t>479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4861476" y="5085488"/>
            <a:ext cx="339895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200">
                <a:solidFill>
                  <a:srgbClr val="00B050"/>
                </a:solidFill>
                <a:latin typeface="Agency FB" panose="020B0503020202020204" pitchFamily="34" charset="0"/>
              </a:defRPr>
            </a:lvl1pPr>
          </a:lstStyle>
          <a:p>
            <a:r>
              <a:rPr lang="en-US" altLang="ko-KR" sz="1900" dirty="0">
                <a:solidFill>
                  <a:schemeClr val="tx1"/>
                </a:solidFill>
              </a:rPr>
              <a:t>1</a:t>
            </a:r>
            <a:endParaRPr lang="ko-KR" altLang="en-US" sz="1900" dirty="0">
              <a:solidFill>
                <a:schemeClr val="tx1"/>
              </a:solidFill>
            </a:endParaRPr>
          </a:p>
        </p:txBody>
      </p:sp>
      <p:cxnSp>
        <p:nvCxnSpPr>
          <p:cNvPr id="20" name="직선 화살표 연결선 19"/>
          <p:cNvCxnSpPr>
            <a:endCxn id="10" idx="1"/>
          </p:cNvCxnSpPr>
          <p:nvPr/>
        </p:nvCxnSpPr>
        <p:spPr>
          <a:xfrm flipV="1">
            <a:off x="3580053" y="2312869"/>
            <a:ext cx="2522014" cy="823965"/>
          </a:xfrm>
          <a:prstGeom prst="straightConnector1">
            <a:avLst/>
          </a:prstGeom>
          <a:ln w="28575">
            <a:solidFill>
              <a:srgbClr val="DB574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/>
          <p:cNvCxnSpPr/>
          <p:nvPr/>
        </p:nvCxnSpPr>
        <p:spPr>
          <a:xfrm>
            <a:off x="3624443" y="3759880"/>
            <a:ext cx="1170393" cy="1299287"/>
          </a:xfrm>
          <a:prstGeom prst="straightConnector1">
            <a:avLst/>
          </a:prstGeom>
          <a:ln w="635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/>
          <p:cNvCxnSpPr>
            <a:endCxn id="40" idx="1"/>
          </p:cNvCxnSpPr>
          <p:nvPr/>
        </p:nvCxnSpPr>
        <p:spPr>
          <a:xfrm>
            <a:off x="3636063" y="3466022"/>
            <a:ext cx="2120864" cy="1557112"/>
          </a:xfrm>
          <a:prstGeom prst="straightConnector1">
            <a:avLst/>
          </a:prstGeom>
          <a:ln w="19050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그룹 59"/>
          <p:cNvGrpSpPr/>
          <p:nvPr/>
        </p:nvGrpSpPr>
        <p:grpSpPr>
          <a:xfrm>
            <a:off x="1285652" y="1042763"/>
            <a:ext cx="5432031" cy="400110"/>
            <a:chOff x="1482679" y="1041413"/>
            <a:chExt cx="8263513" cy="400110"/>
          </a:xfrm>
        </p:grpSpPr>
        <p:sp>
          <p:nvSpPr>
            <p:cNvPr id="61" name="TextBox 60"/>
            <p:cNvSpPr txBox="1"/>
            <p:nvPr/>
          </p:nvSpPr>
          <p:spPr>
            <a:xfrm>
              <a:off x="1482679" y="1041413"/>
              <a:ext cx="826351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solidFill>
                    <a:srgbClr val="5F4E5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데이터 분석 결과 겹치는 증상이 다수 발견</a:t>
              </a:r>
              <a:endParaRPr lang="en-US" altLang="ko-KR" sz="2000" dirty="0">
                <a:solidFill>
                  <a:srgbClr val="5F4E5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cxnSp>
          <p:nvCxnSpPr>
            <p:cNvPr id="62" name="직선 연결선 61"/>
            <p:cNvCxnSpPr/>
            <p:nvPr/>
          </p:nvCxnSpPr>
          <p:spPr>
            <a:xfrm>
              <a:off x="1509718" y="1100910"/>
              <a:ext cx="0" cy="284656"/>
            </a:xfrm>
            <a:prstGeom prst="line">
              <a:avLst/>
            </a:prstGeom>
            <a:ln w="19050">
              <a:solidFill>
                <a:srgbClr val="D973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802C6AC9-FA6A-4B53-BA8E-A600D737F2F0}"/>
              </a:ext>
            </a:extLst>
          </p:cNvPr>
          <p:cNvGrpSpPr/>
          <p:nvPr/>
        </p:nvGrpSpPr>
        <p:grpSpPr>
          <a:xfrm>
            <a:off x="0" y="136460"/>
            <a:ext cx="12192000" cy="531845"/>
            <a:chOff x="0" y="136460"/>
            <a:chExt cx="12192000" cy="531845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92552B9B-978C-42B6-A9E3-67193B6D8B17}"/>
                </a:ext>
              </a:extLst>
            </p:cNvPr>
            <p:cNvSpPr/>
            <p:nvPr/>
          </p:nvSpPr>
          <p:spPr>
            <a:xfrm>
              <a:off x="0" y="136460"/>
              <a:ext cx="12192000" cy="531845"/>
            </a:xfrm>
            <a:prstGeom prst="rect">
              <a:avLst/>
            </a:prstGeom>
            <a:solidFill>
              <a:srgbClr val="F8AC96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0A97D377-23FE-4074-95FE-92E4E3BC70AB}"/>
                </a:ext>
              </a:extLst>
            </p:cNvPr>
            <p:cNvSpPr/>
            <p:nvPr/>
          </p:nvSpPr>
          <p:spPr>
            <a:xfrm>
              <a:off x="2449228" y="136460"/>
              <a:ext cx="1755089" cy="531845"/>
            </a:xfrm>
            <a:prstGeom prst="rect">
              <a:avLst/>
            </a:prstGeom>
            <a:solidFill>
              <a:srgbClr val="D973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1D57F57-0204-4817-970D-D3C4027896B6}"/>
                </a:ext>
              </a:extLst>
            </p:cNvPr>
            <p:cNvSpPr txBox="1"/>
            <p:nvPr/>
          </p:nvSpPr>
          <p:spPr>
            <a:xfrm>
              <a:off x="711524" y="186940"/>
              <a:ext cx="1322549" cy="43088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200" b="1" dirty="0">
                  <a:solidFill>
                    <a:srgbClr val="7E6872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대회 소개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65B455E-EBF0-4C98-B674-68288AE5842C}"/>
                </a:ext>
              </a:extLst>
            </p:cNvPr>
            <p:cNvSpPr txBox="1"/>
            <p:nvPr/>
          </p:nvSpPr>
          <p:spPr>
            <a:xfrm>
              <a:off x="4421847" y="186940"/>
              <a:ext cx="1811085" cy="43088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200" b="1" dirty="0">
                  <a:solidFill>
                    <a:srgbClr val="7E6872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알고리즘 소개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E327B18-03E0-42E6-92B2-B10AB583CE0A}"/>
                </a:ext>
              </a:extLst>
            </p:cNvPr>
            <p:cNvSpPr txBox="1"/>
            <p:nvPr/>
          </p:nvSpPr>
          <p:spPr>
            <a:xfrm>
              <a:off x="6487256" y="186940"/>
              <a:ext cx="1307440" cy="43088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200" b="1" dirty="0">
                  <a:solidFill>
                    <a:srgbClr val="7E6872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모형 평가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DD0C38E9-E8CB-4FEE-99C4-69E41AB4E725}"/>
                </a:ext>
              </a:extLst>
            </p:cNvPr>
            <p:cNvSpPr txBox="1"/>
            <p:nvPr/>
          </p:nvSpPr>
          <p:spPr>
            <a:xfrm>
              <a:off x="8049020" y="186940"/>
              <a:ext cx="1893911" cy="43088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200" b="1" dirty="0">
                  <a:solidFill>
                    <a:srgbClr val="7E6872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한계 및 시사점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8D1DCFC4-38C4-42DD-A977-99DD09A42438}"/>
                </a:ext>
              </a:extLst>
            </p:cNvPr>
            <p:cNvSpPr txBox="1"/>
            <p:nvPr/>
          </p:nvSpPr>
          <p:spPr>
            <a:xfrm>
              <a:off x="2391866" y="186940"/>
              <a:ext cx="1879126" cy="43088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200" b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전처리</a:t>
              </a:r>
              <a:r>
                <a:rPr lang="ko-KR" altLang="en-US" sz="2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 </a:t>
              </a:r>
              <a:r>
                <a:rPr lang="en-US" altLang="ko-KR" sz="2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&amp; EDA</a:t>
              </a:r>
              <a:endParaRPr lang="ko-KR" altLang="en-US" sz="2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AE57B0D7-425F-4AC8-AF86-31BCD339E263}"/>
                </a:ext>
              </a:extLst>
            </p:cNvPr>
            <p:cNvSpPr txBox="1"/>
            <p:nvPr/>
          </p:nvSpPr>
          <p:spPr>
            <a:xfrm>
              <a:off x="10197255" y="186940"/>
              <a:ext cx="1306474" cy="43088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200" b="1" dirty="0">
                  <a:solidFill>
                    <a:srgbClr val="7E6872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참고 문헌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865257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7B7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06AF0FE-16F4-41C6-832C-E0A1946FC8BA}"/>
              </a:ext>
            </a:extLst>
          </p:cNvPr>
          <p:cNvSpPr txBox="1"/>
          <p:nvPr/>
        </p:nvSpPr>
        <p:spPr>
          <a:xfrm>
            <a:off x="1" y="3120572"/>
            <a:ext cx="12191999" cy="938719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ko-KR" altLang="en-US" sz="5500" b="1" dirty="0">
                <a:solidFill>
                  <a:srgbClr val="23232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알고리즘 소개</a:t>
            </a:r>
          </a:p>
        </p:txBody>
      </p:sp>
    </p:spTree>
    <p:extLst>
      <p:ext uri="{BB962C8B-B14F-4D97-AF65-F5344CB8AC3E}">
        <p14:creationId xmlns:p14="http://schemas.microsoft.com/office/powerpoint/2010/main" val="29871903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6676623" y="2337618"/>
            <a:ext cx="4058051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itchFamily="34" charset="0"/>
              </a:rPr>
              <a:t>You Only Look Once</a:t>
            </a:r>
          </a:p>
          <a:p>
            <a:pPr algn="ctr"/>
            <a:r>
              <a:rPr lang="ko-KR" altLang="en-US" sz="2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itchFamily="34" charset="0"/>
              </a:rPr>
              <a:t>이미지 </a:t>
            </a:r>
            <a:r>
              <a:rPr lang="ko-KR" altLang="en-US" sz="2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itchFamily="34" charset="0"/>
              </a:rPr>
              <a:t>전체</a:t>
            </a:r>
            <a:r>
              <a:rPr lang="ko-KR" altLang="en-US" sz="2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itchFamily="34" charset="0"/>
              </a:rPr>
              <a:t>를 </a:t>
            </a:r>
            <a:r>
              <a:rPr lang="ko-KR" altLang="en-US" sz="2800" dirty="0">
                <a:solidFill>
                  <a:srgbClr val="04656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itchFamily="34" charset="0"/>
              </a:rPr>
              <a:t>단 한 번</a:t>
            </a:r>
            <a:r>
              <a:rPr lang="ko-KR" altLang="en-US" sz="2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itchFamily="34" charset="0"/>
              </a:rPr>
              <a:t>만 본다</a:t>
            </a:r>
            <a:r>
              <a:rPr lang="en-US" altLang="ko-KR" sz="2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itchFamily="34" charset="0"/>
              </a:rPr>
              <a:t>.</a:t>
            </a:r>
          </a:p>
          <a:p>
            <a:pPr algn="ctr"/>
            <a:endParaRPr lang="en-US" altLang="ko-KR"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Arial" pitchFamily="34" charset="0"/>
            </a:endParaRPr>
          </a:p>
          <a:p>
            <a:pPr algn="ctr"/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itchFamily="34" charset="0"/>
              </a:rPr>
              <a:t>Unified</a:t>
            </a:r>
          </a:p>
          <a:p>
            <a:pPr algn="ctr"/>
            <a:r>
              <a:rPr lang="ko-KR" altLang="en-US" sz="2800" dirty="0">
                <a:solidFill>
                  <a:srgbClr val="04656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itchFamily="34" charset="0"/>
              </a:rPr>
              <a:t>통합</a:t>
            </a:r>
            <a:r>
              <a:rPr lang="ko-KR" altLang="en-US" sz="2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itchFamily="34" charset="0"/>
              </a:rPr>
              <a:t>된 모델</a:t>
            </a:r>
            <a:endParaRPr lang="en-US" altLang="ko-KR" sz="2400"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Arial" pitchFamily="34" charset="0"/>
            </a:endParaRPr>
          </a:p>
          <a:p>
            <a:pPr algn="ctr"/>
            <a:endParaRPr lang="en-US" altLang="ko-KR"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Arial" pitchFamily="34" charset="0"/>
            </a:endParaRPr>
          </a:p>
          <a:p>
            <a:pPr algn="ctr"/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itchFamily="34" charset="0"/>
              </a:rPr>
              <a:t>Real-time Object Detection</a:t>
            </a:r>
          </a:p>
          <a:p>
            <a:pPr algn="ctr"/>
            <a:r>
              <a:rPr lang="ko-KR" altLang="en-US" sz="2800" dirty="0">
                <a:solidFill>
                  <a:srgbClr val="04656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itchFamily="34" charset="0"/>
              </a:rPr>
              <a:t>실시간</a:t>
            </a:r>
            <a:r>
              <a:rPr lang="ko-KR" altLang="en-US" sz="2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itchFamily="34" charset="0"/>
              </a:rPr>
              <a:t> 객체 탐지</a:t>
            </a:r>
            <a:endParaRPr lang="en-US" altLang="ko-KR" sz="2400"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Arial" pitchFamily="34" charset="0"/>
            </a:endParaRPr>
          </a:p>
          <a:p>
            <a:pPr algn="ctr"/>
            <a:endParaRPr lang="en-US" altLang="ko-KR"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Arial" pitchFamily="34" charset="0"/>
            </a:endParaRPr>
          </a:p>
          <a:p>
            <a:pPr algn="r"/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itchFamily="34" charset="0"/>
              </a:rPr>
              <a:t>- 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itchFamily="34" charset="0"/>
              </a:rPr>
              <a:t>조셉 </a:t>
            </a:r>
            <a:r>
              <a:rPr lang="ko-KR" alt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itchFamily="34" charset="0"/>
              </a:rPr>
              <a:t>레드몬</a:t>
            </a:r>
            <a:endParaRPr lang="en-US" altLang="ko-KR"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Arial" pitchFamily="34" charset="0"/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0" y="136460"/>
            <a:ext cx="12192000" cy="531845"/>
            <a:chOff x="0" y="136460"/>
            <a:chExt cx="12192000" cy="531845"/>
          </a:xfrm>
        </p:grpSpPr>
        <p:sp>
          <p:nvSpPr>
            <p:cNvPr id="22" name="직사각형 21"/>
            <p:cNvSpPr/>
            <p:nvPr/>
          </p:nvSpPr>
          <p:spPr>
            <a:xfrm>
              <a:off x="0" y="136460"/>
              <a:ext cx="12192000" cy="531845"/>
            </a:xfrm>
            <a:prstGeom prst="rect">
              <a:avLst/>
            </a:prstGeom>
            <a:solidFill>
              <a:srgbClr val="046561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4449844" y="139570"/>
              <a:ext cx="1755089" cy="528735"/>
            </a:xfrm>
            <a:prstGeom prst="rect">
              <a:avLst/>
            </a:prstGeom>
            <a:solidFill>
              <a:srgbClr val="0465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06AF0FE-16F4-41C6-832C-E0A1946FC8BA}"/>
                </a:ext>
              </a:extLst>
            </p:cNvPr>
            <p:cNvSpPr txBox="1"/>
            <p:nvPr/>
          </p:nvSpPr>
          <p:spPr>
            <a:xfrm>
              <a:off x="711524" y="186940"/>
              <a:ext cx="1322549" cy="43088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200" b="1" dirty="0">
                  <a:solidFill>
                    <a:srgbClr val="7A646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대회 소개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F06C1F4-9C57-4230-892F-D918CC87F42C}"/>
                </a:ext>
              </a:extLst>
            </p:cNvPr>
            <p:cNvSpPr txBox="1"/>
            <p:nvPr/>
          </p:nvSpPr>
          <p:spPr>
            <a:xfrm>
              <a:off x="4421847" y="186940"/>
              <a:ext cx="1811085" cy="43088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2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알고리즘 소개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FCD5200-F18F-4FF9-B023-67E4725803B6}"/>
                </a:ext>
              </a:extLst>
            </p:cNvPr>
            <p:cNvSpPr txBox="1"/>
            <p:nvPr/>
          </p:nvSpPr>
          <p:spPr>
            <a:xfrm>
              <a:off x="6487256" y="186940"/>
              <a:ext cx="1307440" cy="43088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200" b="1" dirty="0">
                  <a:solidFill>
                    <a:srgbClr val="7A646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모형 평가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699CB18-AEC9-4F9A-B6E4-728B0360AE7C}"/>
                </a:ext>
              </a:extLst>
            </p:cNvPr>
            <p:cNvSpPr txBox="1"/>
            <p:nvPr/>
          </p:nvSpPr>
          <p:spPr>
            <a:xfrm>
              <a:off x="8049020" y="186940"/>
              <a:ext cx="1893911" cy="43088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200" b="1" dirty="0">
                  <a:solidFill>
                    <a:srgbClr val="7A646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한계 및 시사점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F06C1F4-9C57-4230-892F-D918CC87F42C}"/>
                </a:ext>
              </a:extLst>
            </p:cNvPr>
            <p:cNvSpPr txBox="1"/>
            <p:nvPr/>
          </p:nvSpPr>
          <p:spPr>
            <a:xfrm>
              <a:off x="2391866" y="186940"/>
              <a:ext cx="1879126" cy="43088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200" b="1" dirty="0" err="1">
                  <a:solidFill>
                    <a:srgbClr val="7A646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전처리</a:t>
              </a:r>
              <a:r>
                <a:rPr lang="ko-KR" altLang="en-US" sz="2200" b="1" dirty="0">
                  <a:solidFill>
                    <a:srgbClr val="7A646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 </a:t>
              </a:r>
              <a:r>
                <a:rPr lang="en-US" altLang="ko-KR" sz="2200" b="1" dirty="0">
                  <a:solidFill>
                    <a:srgbClr val="7A646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&amp; EDA</a:t>
              </a:r>
              <a:endParaRPr lang="ko-KR" altLang="en-US" sz="2200" b="1" dirty="0">
                <a:solidFill>
                  <a:srgbClr val="7A646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699CB18-AEC9-4F9A-B6E4-728B0360AE7C}"/>
                </a:ext>
              </a:extLst>
            </p:cNvPr>
            <p:cNvSpPr txBox="1"/>
            <p:nvPr/>
          </p:nvSpPr>
          <p:spPr>
            <a:xfrm>
              <a:off x="10197255" y="186940"/>
              <a:ext cx="1306474" cy="43088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200" b="1" dirty="0">
                  <a:solidFill>
                    <a:srgbClr val="7A646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참고 문헌</a:t>
              </a:r>
            </a:p>
          </p:txBody>
        </p:sp>
      </p:grpSp>
      <p:grpSp>
        <p:nvGrpSpPr>
          <p:cNvPr id="46" name="그룹 45"/>
          <p:cNvGrpSpPr/>
          <p:nvPr/>
        </p:nvGrpSpPr>
        <p:grpSpPr>
          <a:xfrm>
            <a:off x="133052" y="958763"/>
            <a:ext cx="1312546" cy="938979"/>
            <a:chOff x="133052" y="958763"/>
            <a:chExt cx="1312546" cy="938979"/>
          </a:xfrm>
        </p:grpSpPr>
        <p:grpSp>
          <p:nvGrpSpPr>
            <p:cNvPr id="30" name="그룹 29"/>
            <p:cNvGrpSpPr/>
            <p:nvPr/>
          </p:nvGrpSpPr>
          <p:grpSpPr>
            <a:xfrm>
              <a:off x="164478" y="958763"/>
              <a:ext cx="1175322" cy="584775"/>
              <a:chOff x="392616" y="958763"/>
              <a:chExt cx="1175322" cy="584775"/>
            </a:xfrm>
          </p:grpSpPr>
          <p:sp>
            <p:nvSpPr>
              <p:cNvPr id="31" name="TextBox 30"/>
              <p:cNvSpPr txBox="1"/>
              <p:nvPr/>
            </p:nvSpPr>
            <p:spPr>
              <a:xfrm>
                <a:off x="392616" y="958763"/>
                <a:ext cx="117532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3200" b="1" dirty="0">
                    <a:solidFill>
                      <a:srgbClr val="5F4E56"/>
                    </a:solidFill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rPr>
                  <a:t>  </a:t>
                </a:r>
                <a:r>
                  <a:rPr lang="en-US" altLang="ko-KR" sz="3200" i="1" dirty="0">
                    <a:solidFill>
                      <a:srgbClr val="5F4E56"/>
                    </a:solidFill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rPr>
                  <a:t>Yolo</a:t>
                </a:r>
              </a:p>
            </p:txBody>
          </p:sp>
          <p:sp>
            <p:nvSpPr>
              <p:cNvPr id="32" name="직사각형 31"/>
              <p:cNvSpPr/>
              <p:nvPr/>
            </p:nvSpPr>
            <p:spPr>
              <a:xfrm>
                <a:off x="398837" y="1009916"/>
                <a:ext cx="134101" cy="420915"/>
              </a:xfrm>
              <a:prstGeom prst="rect">
                <a:avLst/>
              </a:prstGeom>
              <a:solidFill>
                <a:srgbClr val="D9737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" name="직사각형 1"/>
            <p:cNvSpPr/>
            <p:nvPr/>
          </p:nvSpPr>
          <p:spPr>
            <a:xfrm>
              <a:off x="164478" y="1466855"/>
              <a:ext cx="128112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>
                  <a:solidFill>
                    <a:srgbClr val="5F4E5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Noto Sans" panose="020B0502040504020204" pitchFamily="34"/>
                </a:rPr>
                <a:t>모델 소개</a:t>
              </a:r>
            </a:p>
          </p:txBody>
        </p:sp>
        <p:cxnSp>
          <p:nvCxnSpPr>
            <p:cNvPr id="7" name="직선 연결선 6"/>
            <p:cNvCxnSpPr/>
            <p:nvPr/>
          </p:nvCxnSpPr>
          <p:spPr>
            <a:xfrm>
              <a:off x="133052" y="1495918"/>
              <a:ext cx="1281120" cy="0"/>
            </a:xfrm>
            <a:prstGeom prst="line">
              <a:avLst/>
            </a:prstGeom>
            <a:ln>
              <a:solidFill>
                <a:srgbClr val="D973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그룹 44"/>
          <p:cNvGrpSpPr/>
          <p:nvPr/>
        </p:nvGrpSpPr>
        <p:grpSpPr>
          <a:xfrm>
            <a:off x="1053682" y="2808416"/>
            <a:ext cx="5179250" cy="2447794"/>
            <a:chOff x="1147741" y="3103691"/>
            <a:chExt cx="5179250" cy="2447794"/>
          </a:xfrm>
        </p:grpSpPr>
        <p:grpSp>
          <p:nvGrpSpPr>
            <p:cNvPr id="43" name="그룹 42"/>
            <p:cNvGrpSpPr/>
            <p:nvPr/>
          </p:nvGrpSpPr>
          <p:grpSpPr>
            <a:xfrm>
              <a:off x="1147741" y="3103691"/>
              <a:ext cx="5057192" cy="2059606"/>
              <a:chOff x="858416" y="1897742"/>
              <a:chExt cx="5057192" cy="2059606"/>
            </a:xfrm>
          </p:grpSpPr>
          <p:sp>
            <p:nvSpPr>
              <p:cNvPr id="42" name="직사각형 41"/>
              <p:cNvSpPr/>
              <p:nvPr/>
            </p:nvSpPr>
            <p:spPr>
              <a:xfrm>
                <a:off x="858416" y="1897742"/>
                <a:ext cx="5057192" cy="20596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3" name="그림 2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391866" y="2101264"/>
                <a:ext cx="1854632" cy="987674"/>
              </a:xfrm>
              <a:prstGeom prst="rect">
                <a:avLst/>
              </a:prstGeom>
            </p:spPr>
          </p:pic>
          <p:sp>
            <p:nvSpPr>
              <p:cNvPr id="14" name="TextBox 13"/>
              <p:cNvSpPr txBox="1"/>
              <p:nvPr/>
            </p:nvSpPr>
            <p:spPr>
              <a:xfrm>
                <a:off x="946861" y="3094886"/>
                <a:ext cx="488030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  <a:cs typeface="Arial" pitchFamily="34" charset="0"/>
                  </a:rPr>
                  <a:t>You Only Look Once</a:t>
                </a:r>
              </a:p>
              <a:p>
                <a:pPr algn="ctr"/>
                <a:r>
                  <a:rPr lang="en-US" altLang="ko-KR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  <a:cs typeface="Arial" pitchFamily="34" charset="0"/>
                  </a:rPr>
                  <a:t>Unified, Real-Time Object Detection 15.06</a:t>
                </a:r>
              </a:p>
            </p:txBody>
          </p:sp>
        </p:grpSp>
        <p:sp>
          <p:nvSpPr>
            <p:cNvPr id="44" name="직사각형 43"/>
            <p:cNvSpPr/>
            <p:nvPr/>
          </p:nvSpPr>
          <p:spPr>
            <a:xfrm>
              <a:off x="4008728" y="5182153"/>
              <a:ext cx="231826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Arial" pitchFamily="34" charset="0"/>
                </a:rPr>
                <a:t>특장점 </a:t>
              </a:r>
              <a:r>
                <a:rPr lang="en-US" altLang="ko-KR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Arial" pitchFamily="34" charset="0"/>
                </a:rPr>
                <a:t>: </a:t>
              </a:r>
              <a:r>
                <a:rPr lang="ko-KR" altLang="en-US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Arial" pitchFamily="34" charset="0"/>
                </a:rPr>
                <a:t>빠르고 가볍다</a:t>
              </a:r>
              <a:r>
                <a:rPr lang="en-US" altLang="ko-KR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Arial" pitchFamily="34" charset="0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905665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4137127" y="5197916"/>
            <a:ext cx="44458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Region-based CNN(R-CNN)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시스템 모델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itchFamily="34" charset="0"/>
            </a:endParaRPr>
          </a:p>
          <a:p>
            <a:pPr algn="ctr"/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CNN :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높은 정확도를 가진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image classification model</a:t>
            </a:r>
          </a:p>
        </p:txBody>
      </p:sp>
      <p:grpSp>
        <p:nvGrpSpPr>
          <p:cNvPr id="20" name="그룹 19"/>
          <p:cNvGrpSpPr/>
          <p:nvPr/>
        </p:nvGrpSpPr>
        <p:grpSpPr>
          <a:xfrm>
            <a:off x="133052" y="958763"/>
            <a:ext cx="1323767" cy="1215978"/>
            <a:chOff x="133052" y="958763"/>
            <a:chExt cx="1323767" cy="1215978"/>
          </a:xfrm>
        </p:grpSpPr>
        <p:grpSp>
          <p:nvGrpSpPr>
            <p:cNvPr id="21" name="그룹 20"/>
            <p:cNvGrpSpPr/>
            <p:nvPr/>
          </p:nvGrpSpPr>
          <p:grpSpPr>
            <a:xfrm>
              <a:off x="164478" y="958763"/>
              <a:ext cx="1175322" cy="584775"/>
              <a:chOff x="392616" y="958763"/>
              <a:chExt cx="1175322" cy="584775"/>
            </a:xfrm>
          </p:grpSpPr>
          <p:sp>
            <p:nvSpPr>
              <p:cNvPr id="24" name="TextBox 23"/>
              <p:cNvSpPr txBox="1"/>
              <p:nvPr/>
            </p:nvSpPr>
            <p:spPr>
              <a:xfrm>
                <a:off x="392616" y="958763"/>
                <a:ext cx="117532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3200" b="1" dirty="0">
                    <a:solidFill>
                      <a:srgbClr val="5F4E56"/>
                    </a:solidFill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rPr>
                  <a:t>  </a:t>
                </a:r>
                <a:r>
                  <a:rPr lang="en-US" altLang="ko-KR" sz="3200" i="1" dirty="0">
                    <a:solidFill>
                      <a:srgbClr val="5F4E56"/>
                    </a:solidFill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rPr>
                  <a:t>Yolo</a:t>
                </a:r>
              </a:p>
            </p:txBody>
          </p:sp>
          <p:sp>
            <p:nvSpPr>
              <p:cNvPr id="25" name="직사각형 24"/>
              <p:cNvSpPr/>
              <p:nvPr/>
            </p:nvSpPr>
            <p:spPr>
              <a:xfrm>
                <a:off x="398837" y="1009916"/>
                <a:ext cx="134101" cy="420915"/>
              </a:xfrm>
              <a:prstGeom prst="rect">
                <a:avLst/>
              </a:prstGeom>
              <a:solidFill>
                <a:srgbClr val="D9737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2" name="직사각형 21"/>
            <p:cNvSpPr/>
            <p:nvPr/>
          </p:nvSpPr>
          <p:spPr>
            <a:xfrm>
              <a:off x="164478" y="1466855"/>
              <a:ext cx="129234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>
                  <a:solidFill>
                    <a:srgbClr val="5F4E5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Noto Sans" panose="020B0502040504020204" pitchFamily="34"/>
                </a:rPr>
                <a:t>모델 이론</a:t>
              </a:r>
              <a:endParaRPr lang="en-US" altLang="ko-KR" sz="2200" dirty="0">
                <a:solidFill>
                  <a:srgbClr val="5F4E56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" panose="020B0502040504020204" pitchFamily="34"/>
              </a:endParaRPr>
            </a:p>
            <a:p>
              <a:pPr algn="r"/>
              <a:r>
                <a:rPr lang="en-US" altLang="ko-KR" dirty="0">
                  <a:solidFill>
                    <a:srgbClr val="5F4E5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Noto Sans" panose="020B0502040504020204" pitchFamily="34"/>
                </a:rPr>
                <a:t>R-CNN</a:t>
              </a:r>
              <a:endParaRPr lang="ko-KR" altLang="en-US" dirty="0">
                <a:solidFill>
                  <a:srgbClr val="5F4E56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" panose="020B0502040504020204" pitchFamily="34"/>
              </a:endParaRPr>
            </a:p>
          </p:txBody>
        </p:sp>
        <p:cxnSp>
          <p:nvCxnSpPr>
            <p:cNvPr id="23" name="직선 연결선 22"/>
            <p:cNvCxnSpPr/>
            <p:nvPr/>
          </p:nvCxnSpPr>
          <p:spPr>
            <a:xfrm>
              <a:off x="133052" y="1495918"/>
              <a:ext cx="1281120" cy="0"/>
            </a:xfrm>
            <a:prstGeom prst="line">
              <a:avLst/>
            </a:prstGeom>
            <a:ln>
              <a:solidFill>
                <a:srgbClr val="D973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3" name="그림 3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6473" y="2228475"/>
            <a:ext cx="8347186" cy="2914890"/>
          </a:xfrm>
          <a:prstGeom prst="rect">
            <a:avLst/>
          </a:prstGeom>
        </p:spPr>
      </p:pic>
      <p:sp>
        <p:nvSpPr>
          <p:cNvPr id="34" name="직사각형 33"/>
          <p:cNvSpPr/>
          <p:nvPr/>
        </p:nvSpPr>
        <p:spPr>
          <a:xfrm>
            <a:off x="5947508" y="2841660"/>
            <a:ext cx="2683307" cy="2204736"/>
          </a:xfrm>
          <a:prstGeom prst="rect">
            <a:avLst/>
          </a:prstGeom>
          <a:noFill/>
          <a:ln w="76200">
            <a:solidFill>
              <a:srgbClr val="D9737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6" name="그룹 35"/>
          <p:cNvGrpSpPr/>
          <p:nvPr/>
        </p:nvGrpSpPr>
        <p:grpSpPr>
          <a:xfrm>
            <a:off x="1650848" y="1143428"/>
            <a:ext cx="6143848" cy="400110"/>
            <a:chOff x="1482679" y="1102565"/>
            <a:chExt cx="8263513" cy="400110"/>
          </a:xfrm>
        </p:grpSpPr>
        <p:sp>
          <p:nvSpPr>
            <p:cNvPr id="37" name="TextBox 36"/>
            <p:cNvSpPr txBox="1"/>
            <p:nvPr/>
          </p:nvSpPr>
          <p:spPr>
            <a:xfrm>
              <a:off x="1482679" y="1102565"/>
              <a:ext cx="826351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solidFill>
                    <a:srgbClr val="5F4E5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기존의 </a:t>
              </a:r>
              <a:r>
                <a:rPr lang="en-US" altLang="ko-KR" sz="2000" dirty="0">
                  <a:solidFill>
                    <a:srgbClr val="5F4E5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R-CNN</a:t>
              </a:r>
              <a:r>
                <a:rPr lang="ko-KR" altLang="en-US" sz="2000" dirty="0">
                  <a:solidFill>
                    <a:srgbClr val="5F4E5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은 높은 정확도를 가진 </a:t>
              </a:r>
              <a:r>
                <a:rPr lang="en-US" altLang="ko-KR" sz="2000" dirty="0">
                  <a:solidFill>
                    <a:srgbClr val="5F4E5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CNN</a:t>
              </a:r>
              <a:r>
                <a:rPr lang="ko-KR" altLang="en-US" sz="2000" dirty="0">
                  <a:solidFill>
                    <a:srgbClr val="5F4E5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을 사용</a:t>
              </a:r>
              <a:endParaRPr lang="en-US" altLang="ko-KR" sz="2000" dirty="0">
                <a:solidFill>
                  <a:srgbClr val="5F4E5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cxnSp>
          <p:nvCxnSpPr>
            <p:cNvPr id="38" name="직선 연결선 37"/>
            <p:cNvCxnSpPr/>
            <p:nvPr/>
          </p:nvCxnSpPr>
          <p:spPr>
            <a:xfrm>
              <a:off x="1509718" y="1146175"/>
              <a:ext cx="0" cy="284656"/>
            </a:xfrm>
            <a:prstGeom prst="line">
              <a:avLst/>
            </a:prstGeom>
            <a:ln w="19050">
              <a:solidFill>
                <a:srgbClr val="04656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2283A365-FFB8-4E65-A9CC-EA86FE580F38}"/>
              </a:ext>
            </a:extLst>
          </p:cNvPr>
          <p:cNvGrpSpPr/>
          <p:nvPr/>
        </p:nvGrpSpPr>
        <p:grpSpPr>
          <a:xfrm>
            <a:off x="0" y="136460"/>
            <a:ext cx="12192000" cy="531845"/>
            <a:chOff x="0" y="136460"/>
            <a:chExt cx="12192000" cy="531845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6F752418-79AB-4151-ABAB-F1CAFA610C8C}"/>
                </a:ext>
              </a:extLst>
            </p:cNvPr>
            <p:cNvSpPr/>
            <p:nvPr/>
          </p:nvSpPr>
          <p:spPr>
            <a:xfrm>
              <a:off x="0" y="136460"/>
              <a:ext cx="12192000" cy="531845"/>
            </a:xfrm>
            <a:prstGeom prst="rect">
              <a:avLst/>
            </a:prstGeom>
            <a:solidFill>
              <a:srgbClr val="046561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B28A0228-0F28-4349-8AFE-72A3DE68E01C}"/>
                </a:ext>
              </a:extLst>
            </p:cNvPr>
            <p:cNvSpPr/>
            <p:nvPr/>
          </p:nvSpPr>
          <p:spPr>
            <a:xfrm>
              <a:off x="4449844" y="139570"/>
              <a:ext cx="1755089" cy="528735"/>
            </a:xfrm>
            <a:prstGeom prst="rect">
              <a:avLst/>
            </a:prstGeom>
            <a:solidFill>
              <a:srgbClr val="0465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78109AD-C295-4309-A529-409BBE22E5EA}"/>
                </a:ext>
              </a:extLst>
            </p:cNvPr>
            <p:cNvSpPr txBox="1"/>
            <p:nvPr/>
          </p:nvSpPr>
          <p:spPr>
            <a:xfrm>
              <a:off x="711524" y="186940"/>
              <a:ext cx="1322549" cy="43088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200" b="1" dirty="0">
                  <a:solidFill>
                    <a:srgbClr val="7A646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대회 소개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17B8AFB-D320-4748-B983-A91B58B1110D}"/>
                </a:ext>
              </a:extLst>
            </p:cNvPr>
            <p:cNvSpPr txBox="1"/>
            <p:nvPr/>
          </p:nvSpPr>
          <p:spPr>
            <a:xfrm>
              <a:off x="4421847" y="186940"/>
              <a:ext cx="1811085" cy="43088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2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알고리즘 소개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C11F872-B6FE-42D7-9EA0-8B20F797ED61}"/>
                </a:ext>
              </a:extLst>
            </p:cNvPr>
            <p:cNvSpPr txBox="1"/>
            <p:nvPr/>
          </p:nvSpPr>
          <p:spPr>
            <a:xfrm>
              <a:off x="6487256" y="186940"/>
              <a:ext cx="1307440" cy="43088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200" b="1" dirty="0">
                  <a:solidFill>
                    <a:srgbClr val="7A646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모형 평가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711E197-1947-42B4-9DA5-E1F501A8F33E}"/>
                </a:ext>
              </a:extLst>
            </p:cNvPr>
            <p:cNvSpPr txBox="1"/>
            <p:nvPr/>
          </p:nvSpPr>
          <p:spPr>
            <a:xfrm>
              <a:off x="8049020" y="186940"/>
              <a:ext cx="1893911" cy="43088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200" b="1" dirty="0">
                  <a:solidFill>
                    <a:srgbClr val="7A646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한계 및 시사점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1CF61BF-6A82-410C-A85D-CD7D391B0150}"/>
                </a:ext>
              </a:extLst>
            </p:cNvPr>
            <p:cNvSpPr txBox="1"/>
            <p:nvPr/>
          </p:nvSpPr>
          <p:spPr>
            <a:xfrm>
              <a:off x="2391866" y="186940"/>
              <a:ext cx="1879126" cy="43088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200" b="1" dirty="0" err="1">
                  <a:solidFill>
                    <a:srgbClr val="7A646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전처리</a:t>
              </a:r>
              <a:r>
                <a:rPr lang="ko-KR" altLang="en-US" sz="2200" b="1" dirty="0">
                  <a:solidFill>
                    <a:srgbClr val="7A646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 </a:t>
              </a:r>
              <a:r>
                <a:rPr lang="en-US" altLang="ko-KR" sz="2200" b="1" dirty="0">
                  <a:solidFill>
                    <a:srgbClr val="7A646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&amp; EDA</a:t>
              </a:r>
              <a:endParaRPr lang="ko-KR" altLang="en-US" sz="2200" b="1" dirty="0">
                <a:solidFill>
                  <a:srgbClr val="7A646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198CFBD-CA79-4B8A-9E20-23679690D177}"/>
                </a:ext>
              </a:extLst>
            </p:cNvPr>
            <p:cNvSpPr txBox="1"/>
            <p:nvPr/>
          </p:nvSpPr>
          <p:spPr>
            <a:xfrm>
              <a:off x="10197255" y="186940"/>
              <a:ext cx="1306474" cy="43088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200" b="1" dirty="0">
                  <a:solidFill>
                    <a:srgbClr val="7A646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참고 문헌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494218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그림 3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6473" y="2228475"/>
            <a:ext cx="8347186" cy="291489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816562" y="5227340"/>
            <a:ext cx="5087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defRPr>
            </a:lvl1pPr>
          </a:lstStyle>
          <a:p>
            <a:r>
              <a:rPr lang="ko-KR" altLang="en-US" dirty="0"/>
              <a:t>선택적 알고리즘을 이용해 </a:t>
            </a:r>
            <a:endParaRPr lang="en-US" altLang="ko-KR" dirty="0"/>
          </a:p>
          <a:p>
            <a:r>
              <a:rPr lang="ko-KR" altLang="en-US" dirty="0"/>
              <a:t>최대 </a:t>
            </a:r>
            <a:r>
              <a:rPr lang="en-US" altLang="ko-KR" dirty="0"/>
              <a:t>2000</a:t>
            </a:r>
            <a:r>
              <a:rPr lang="ko-KR" altLang="en-US" dirty="0"/>
              <a:t>개의 서브 이미지 추출</a:t>
            </a:r>
            <a:endParaRPr lang="en-US" altLang="ko-KR" dirty="0"/>
          </a:p>
        </p:txBody>
      </p:sp>
      <p:grpSp>
        <p:nvGrpSpPr>
          <p:cNvPr id="20" name="그룹 19"/>
          <p:cNvGrpSpPr/>
          <p:nvPr/>
        </p:nvGrpSpPr>
        <p:grpSpPr>
          <a:xfrm>
            <a:off x="133052" y="958763"/>
            <a:ext cx="1323767" cy="1215978"/>
            <a:chOff x="133052" y="958763"/>
            <a:chExt cx="1323767" cy="1215978"/>
          </a:xfrm>
        </p:grpSpPr>
        <p:grpSp>
          <p:nvGrpSpPr>
            <p:cNvPr id="21" name="그룹 20"/>
            <p:cNvGrpSpPr/>
            <p:nvPr/>
          </p:nvGrpSpPr>
          <p:grpSpPr>
            <a:xfrm>
              <a:off x="164478" y="958763"/>
              <a:ext cx="1175322" cy="584775"/>
              <a:chOff x="392616" y="958763"/>
              <a:chExt cx="1175322" cy="584775"/>
            </a:xfrm>
          </p:grpSpPr>
          <p:sp>
            <p:nvSpPr>
              <p:cNvPr id="24" name="TextBox 23"/>
              <p:cNvSpPr txBox="1"/>
              <p:nvPr/>
            </p:nvSpPr>
            <p:spPr>
              <a:xfrm>
                <a:off x="392616" y="958763"/>
                <a:ext cx="117532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3200" b="1" dirty="0">
                    <a:solidFill>
                      <a:srgbClr val="5F4E56"/>
                    </a:solidFill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rPr>
                  <a:t>  </a:t>
                </a:r>
                <a:r>
                  <a:rPr lang="en-US" altLang="ko-KR" sz="3200" i="1" dirty="0">
                    <a:solidFill>
                      <a:srgbClr val="5F4E56"/>
                    </a:solidFill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rPr>
                  <a:t>Yolo</a:t>
                </a:r>
              </a:p>
            </p:txBody>
          </p:sp>
          <p:sp>
            <p:nvSpPr>
              <p:cNvPr id="25" name="직사각형 24"/>
              <p:cNvSpPr/>
              <p:nvPr/>
            </p:nvSpPr>
            <p:spPr>
              <a:xfrm>
                <a:off x="398837" y="1009916"/>
                <a:ext cx="134101" cy="420915"/>
              </a:xfrm>
              <a:prstGeom prst="rect">
                <a:avLst/>
              </a:prstGeom>
              <a:solidFill>
                <a:srgbClr val="D9737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2" name="직사각형 21"/>
            <p:cNvSpPr/>
            <p:nvPr/>
          </p:nvSpPr>
          <p:spPr>
            <a:xfrm>
              <a:off x="164478" y="1466855"/>
              <a:ext cx="129234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>
                  <a:solidFill>
                    <a:srgbClr val="5F4E5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Noto Sans" panose="020B0502040504020204" pitchFamily="34"/>
                </a:rPr>
                <a:t>모델 이론</a:t>
              </a:r>
              <a:endParaRPr lang="en-US" altLang="ko-KR" sz="2200" dirty="0">
                <a:solidFill>
                  <a:srgbClr val="5F4E56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" panose="020B0502040504020204" pitchFamily="34"/>
              </a:endParaRPr>
            </a:p>
            <a:p>
              <a:pPr algn="r"/>
              <a:r>
                <a:rPr lang="en-US" altLang="ko-KR" dirty="0">
                  <a:solidFill>
                    <a:srgbClr val="5F4E5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Noto Sans" panose="020B0502040504020204" pitchFamily="34"/>
                </a:rPr>
                <a:t>R-CNN</a:t>
              </a:r>
              <a:endParaRPr lang="ko-KR" altLang="en-US" dirty="0">
                <a:solidFill>
                  <a:srgbClr val="5F4E56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" panose="020B0502040504020204" pitchFamily="34"/>
              </a:endParaRPr>
            </a:p>
          </p:txBody>
        </p:sp>
        <p:cxnSp>
          <p:nvCxnSpPr>
            <p:cNvPr id="23" name="직선 연결선 22"/>
            <p:cNvCxnSpPr/>
            <p:nvPr/>
          </p:nvCxnSpPr>
          <p:spPr>
            <a:xfrm>
              <a:off x="133052" y="1495918"/>
              <a:ext cx="1281120" cy="0"/>
            </a:xfrm>
            <a:prstGeom prst="line">
              <a:avLst/>
            </a:prstGeom>
            <a:ln>
              <a:solidFill>
                <a:srgbClr val="D973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직사각형 35"/>
          <p:cNvSpPr/>
          <p:nvPr/>
        </p:nvSpPr>
        <p:spPr>
          <a:xfrm>
            <a:off x="3978746" y="2841660"/>
            <a:ext cx="2051142" cy="2204736"/>
          </a:xfrm>
          <a:prstGeom prst="rect">
            <a:avLst/>
          </a:prstGeom>
          <a:noFill/>
          <a:ln w="76200">
            <a:solidFill>
              <a:srgbClr val="D9737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3" name="그룹 42"/>
          <p:cNvGrpSpPr/>
          <p:nvPr/>
        </p:nvGrpSpPr>
        <p:grpSpPr>
          <a:xfrm>
            <a:off x="1650416" y="1141975"/>
            <a:ext cx="6987202" cy="400110"/>
            <a:chOff x="1482679" y="1102565"/>
            <a:chExt cx="8263515" cy="400110"/>
          </a:xfrm>
        </p:grpSpPr>
        <p:sp>
          <p:nvSpPr>
            <p:cNvPr id="44" name="TextBox 43"/>
            <p:cNvSpPr txBox="1"/>
            <p:nvPr/>
          </p:nvSpPr>
          <p:spPr>
            <a:xfrm>
              <a:off x="1482679" y="1102565"/>
              <a:ext cx="826351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solidFill>
                    <a:srgbClr val="5F4E5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입력한 이미지에 선택적 알고리즘을 적용해 서브 이미지를 추출</a:t>
              </a:r>
              <a:endParaRPr lang="en-US" altLang="ko-KR" sz="2000" dirty="0">
                <a:solidFill>
                  <a:srgbClr val="5F4E5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cxnSp>
          <p:nvCxnSpPr>
            <p:cNvPr id="45" name="직선 연결선 44"/>
            <p:cNvCxnSpPr/>
            <p:nvPr/>
          </p:nvCxnSpPr>
          <p:spPr>
            <a:xfrm>
              <a:off x="1509718" y="1146175"/>
              <a:ext cx="0" cy="284656"/>
            </a:xfrm>
            <a:prstGeom prst="line">
              <a:avLst/>
            </a:prstGeom>
            <a:ln w="19050">
              <a:solidFill>
                <a:srgbClr val="04656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37694DDD-63D5-468E-8E12-93921DBFF8A0}"/>
              </a:ext>
            </a:extLst>
          </p:cNvPr>
          <p:cNvGrpSpPr/>
          <p:nvPr/>
        </p:nvGrpSpPr>
        <p:grpSpPr>
          <a:xfrm>
            <a:off x="0" y="136460"/>
            <a:ext cx="12192000" cy="531845"/>
            <a:chOff x="0" y="136460"/>
            <a:chExt cx="12192000" cy="531845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1875FE57-34D4-44DA-8876-5ABE8BB7D0DF}"/>
                </a:ext>
              </a:extLst>
            </p:cNvPr>
            <p:cNvSpPr/>
            <p:nvPr/>
          </p:nvSpPr>
          <p:spPr>
            <a:xfrm>
              <a:off x="0" y="136460"/>
              <a:ext cx="12192000" cy="531845"/>
            </a:xfrm>
            <a:prstGeom prst="rect">
              <a:avLst/>
            </a:prstGeom>
            <a:solidFill>
              <a:srgbClr val="046561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42A07D6C-963A-461A-9C15-54AEC783369B}"/>
                </a:ext>
              </a:extLst>
            </p:cNvPr>
            <p:cNvSpPr/>
            <p:nvPr/>
          </p:nvSpPr>
          <p:spPr>
            <a:xfrm>
              <a:off x="4449844" y="139570"/>
              <a:ext cx="1755089" cy="528735"/>
            </a:xfrm>
            <a:prstGeom prst="rect">
              <a:avLst/>
            </a:prstGeom>
            <a:solidFill>
              <a:srgbClr val="0465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05F7D55-8FCB-4C86-8905-A956F5A601D0}"/>
                </a:ext>
              </a:extLst>
            </p:cNvPr>
            <p:cNvSpPr txBox="1"/>
            <p:nvPr/>
          </p:nvSpPr>
          <p:spPr>
            <a:xfrm>
              <a:off x="711524" y="186940"/>
              <a:ext cx="1322549" cy="43088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200" b="1" dirty="0">
                  <a:solidFill>
                    <a:srgbClr val="7A646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대회 소개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F3B6D35-8531-453A-A1AF-B5BF34DBBD2E}"/>
                </a:ext>
              </a:extLst>
            </p:cNvPr>
            <p:cNvSpPr txBox="1"/>
            <p:nvPr/>
          </p:nvSpPr>
          <p:spPr>
            <a:xfrm>
              <a:off x="4421847" y="186940"/>
              <a:ext cx="1811085" cy="43088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2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알고리즘 소개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D84410F-3C3C-48F2-AE77-C1918114DE6A}"/>
                </a:ext>
              </a:extLst>
            </p:cNvPr>
            <p:cNvSpPr txBox="1"/>
            <p:nvPr/>
          </p:nvSpPr>
          <p:spPr>
            <a:xfrm>
              <a:off x="6487256" y="186940"/>
              <a:ext cx="1307440" cy="43088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200" b="1" dirty="0">
                  <a:solidFill>
                    <a:srgbClr val="7A646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모형 평가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2349D60-84C6-40B1-9A22-91290703474B}"/>
                </a:ext>
              </a:extLst>
            </p:cNvPr>
            <p:cNvSpPr txBox="1"/>
            <p:nvPr/>
          </p:nvSpPr>
          <p:spPr>
            <a:xfrm>
              <a:off x="8049020" y="186940"/>
              <a:ext cx="1893911" cy="43088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200" b="1" dirty="0">
                  <a:solidFill>
                    <a:srgbClr val="7A646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한계 및 시사점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AE0BA339-20DC-49E2-B0F5-360FD112103F}"/>
                </a:ext>
              </a:extLst>
            </p:cNvPr>
            <p:cNvSpPr txBox="1"/>
            <p:nvPr/>
          </p:nvSpPr>
          <p:spPr>
            <a:xfrm>
              <a:off x="2391866" y="186940"/>
              <a:ext cx="1879126" cy="43088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200" b="1" dirty="0" err="1">
                  <a:solidFill>
                    <a:srgbClr val="7A646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전처리</a:t>
              </a:r>
              <a:r>
                <a:rPr lang="ko-KR" altLang="en-US" sz="2200" b="1" dirty="0">
                  <a:solidFill>
                    <a:srgbClr val="7A646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 </a:t>
              </a:r>
              <a:r>
                <a:rPr lang="en-US" altLang="ko-KR" sz="2200" b="1" dirty="0">
                  <a:solidFill>
                    <a:srgbClr val="7A646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&amp; EDA</a:t>
              </a:r>
              <a:endParaRPr lang="ko-KR" altLang="en-US" sz="2200" b="1" dirty="0">
                <a:solidFill>
                  <a:srgbClr val="7A646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EA43064E-E71D-4F28-9C33-4191B8F1B63E}"/>
                </a:ext>
              </a:extLst>
            </p:cNvPr>
            <p:cNvSpPr txBox="1"/>
            <p:nvPr/>
          </p:nvSpPr>
          <p:spPr>
            <a:xfrm>
              <a:off x="10197255" y="186940"/>
              <a:ext cx="1306474" cy="43088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200" b="1" dirty="0">
                  <a:solidFill>
                    <a:srgbClr val="7A646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참고 문헌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295805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그림 3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6473" y="2228475"/>
            <a:ext cx="8347186" cy="2914890"/>
          </a:xfrm>
          <a:prstGeom prst="rect">
            <a:avLst/>
          </a:prstGeom>
        </p:spPr>
      </p:pic>
      <p:grpSp>
        <p:nvGrpSpPr>
          <p:cNvPr id="20" name="그룹 19"/>
          <p:cNvGrpSpPr/>
          <p:nvPr/>
        </p:nvGrpSpPr>
        <p:grpSpPr>
          <a:xfrm>
            <a:off x="133052" y="958763"/>
            <a:ext cx="1323767" cy="1215978"/>
            <a:chOff x="133052" y="958763"/>
            <a:chExt cx="1323767" cy="1215978"/>
          </a:xfrm>
        </p:grpSpPr>
        <p:grpSp>
          <p:nvGrpSpPr>
            <p:cNvPr id="21" name="그룹 20"/>
            <p:cNvGrpSpPr/>
            <p:nvPr/>
          </p:nvGrpSpPr>
          <p:grpSpPr>
            <a:xfrm>
              <a:off x="164478" y="958763"/>
              <a:ext cx="1175322" cy="584775"/>
              <a:chOff x="392616" y="958763"/>
              <a:chExt cx="1175322" cy="584775"/>
            </a:xfrm>
          </p:grpSpPr>
          <p:sp>
            <p:nvSpPr>
              <p:cNvPr id="24" name="TextBox 23"/>
              <p:cNvSpPr txBox="1"/>
              <p:nvPr/>
            </p:nvSpPr>
            <p:spPr>
              <a:xfrm>
                <a:off x="392616" y="958763"/>
                <a:ext cx="117532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3200" b="1" dirty="0">
                    <a:solidFill>
                      <a:srgbClr val="5F4E56"/>
                    </a:solidFill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rPr>
                  <a:t>  </a:t>
                </a:r>
                <a:r>
                  <a:rPr lang="en-US" altLang="ko-KR" sz="3200" i="1" dirty="0">
                    <a:solidFill>
                      <a:srgbClr val="5F4E56"/>
                    </a:solidFill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rPr>
                  <a:t>Yolo</a:t>
                </a:r>
              </a:p>
            </p:txBody>
          </p:sp>
          <p:sp>
            <p:nvSpPr>
              <p:cNvPr id="25" name="직사각형 24"/>
              <p:cNvSpPr/>
              <p:nvPr/>
            </p:nvSpPr>
            <p:spPr>
              <a:xfrm>
                <a:off x="398837" y="1009916"/>
                <a:ext cx="134101" cy="420915"/>
              </a:xfrm>
              <a:prstGeom prst="rect">
                <a:avLst/>
              </a:prstGeom>
              <a:solidFill>
                <a:srgbClr val="D9737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2" name="직사각형 21"/>
            <p:cNvSpPr/>
            <p:nvPr/>
          </p:nvSpPr>
          <p:spPr>
            <a:xfrm>
              <a:off x="164478" y="1466855"/>
              <a:ext cx="129234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>
                  <a:solidFill>
                    <a:srgbClr val="5F4E5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Noto Sans" panose="020B0502040504020204" pitchFamily="34"/>
                </a:rPr>
                <a:t>모델 이론</a:t>
              </a:r>
              <a:endParaRPr lang="en-US" altLang="ko-KR" sz="2200" dirty="0">
                <a:solidFill>
                  <a:srgbClr val="5F4E56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" panose="020B0502040504020204" pitchFamily="34"/>
              </a:endParaRPr>
            </a:p>
            <a:p>
              <a:pPr algn="r"/>
              <a:r>
                <a:rPr lang="en-US" altLang="ko-KR" dirty="0">
                  <a:solidFill>
                    <a:srgbClr val="5F4E5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Noto Sans" panose="020B0502040504020204" pitchFamily="34"/>
                </a:rPr>
                <a:t>R-CNN</a:t>
              </a:r>
              <a:endParaRPr lang="ko-KR" altLang="en-US" dirty="0">
                <a:solidFill>
                  <a:srgbClr val="5F4E56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" panose="020B0502040504020204" pitchFamily="34"/>
              </a:endParaRPr>
            </a:p>
          </p:txBody>
        </p:sp>
        <p:cxnSp>
          <p:nvCxnSpPr>
            <p:cNvPr id="23" name="직선 연결선 22"/>
            <p:cNvCxnSpPr/>
            <p:nvPr/>
          </p:nvCxnSpPr>
          <p:spPr>
            <a:xfrm>
              <a:off x="133052" y="1495918"/>
              <a:ext cx="1281120" cy="0"/>
            </a:xfrm>
            <a:prstGeom prst="line">
              <a:avLst/>
            </a:prstGeom>
            <a:ln>
              <a:solidFill>
                <a:srgbClr val="D973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직사각형 35"/>
          <p:cNvSpPr/>
          <p:nvPr/>
        </p:nvSpPr>
        <p:spPr>
          <a:xfrm>
            <a:off x="5997878" y="2789853"/>
            <a:ext cx="4331110" cy="2257704"/>
          </a:xfrm>
          <a:prstGeom prst="rect">
            <a:avLst/>
          </a:prstGeom>
          <a:noFill/>
          <a:ln w="76200">
            <a:solidFill>
              <a:srgbClr val="D9737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4253334" y="5211530"/>
            <a:ext cx="42134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defRPr>
            </a:lvl1pPr>
          </a:lstStyle>
          <a:p>
            <a:r>
              <a:rPr lang="en-US" altLang="ko-KR" dirty="0"/>
              <a:t>CNN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/>
              <a:t>특징 추출</a:t>
            </a:r>
            <a:endParaRPr lang="en-US" altLang="ko-KR" dirty="0"/>
          </a:p>
          <a:p>
            <a:r>
              <a:rPr lang="en-US" altLang="ko-KR" dirty="0"/>
              <a:t>SVM – </a:t>
            </a:r>
            <a:r>
              <a:rPr lang="ko-KR" altLang="en-US" dirty="0"/>
              <a:t>이미지 별 클래스 추출</a:t>
            </a:r>
            <a:endParaRPr lang="en-US" altLang="ko-KR" dirty="0"/>
          </a:p>
        </p:txBody>
      </p:sp>
      <p:grpSp>
        <p:nvGrpSpPr>
          <p:cNvPr id="40" name="그룹 39"/>
          <p:cNvGrpSpPr/>
          <p:nvPr/>
        </p:nvGrpSpPr>
        <p:grpSpPr>
          <a:xfrm>
            <a:off x="1650416" y="1148732"/>
            <a:ext cx="7021200" cy="707886"/>
            <a:chOff x="1482679" y="1102565"/>
            <a:chExt cx="8633251" cy="707886"/>
          </a:xfrm>
        </p:grpSpPr>
        <p:sp>
          <p:nvSpPr>
            <p:cNvPr id="41" name="TextBox 40"/>
            <p:cNvSpPr txBox="1"/>
            <p:nvPr/>
          </p:nvSpPr>
          <p:spPr>
            <a:xfrm>
              <a:off x="1482679" y="1102565"/>
              <a:ext cx="863325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solidFill>
                    <a:srgbClr val="5F4E5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추출된 서브 이미지가 </a:t>
              </a:r>
              <a:r>
                <a:rPr lang="en-US" altLang="ko-KR" sz="2000" dirty="0">
                  <a:solidFill>
                    <a:srgbClr val="5F4E5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CNN</a:t>
              </a:r>
              <a:r>
                <a:rPr lang="ko-KR" altLang="en-US" sz="2000" dirty="0">
                  <a:solidFill>
                    <a:srgbClr val="5F4E5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을 통과하여 특징을 추출</a:t>
              </a:r>
              <a:endParaRPr lang="en-US" altLang="ko-KR" sz="2000" dirty="0">
                <a:solidFill>
                  <a:srgbClr val="5F4E5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r>
                <a:rPr lang="ko-KR" altLang="en-US" sz="2000" dirty="0">
                  <a:solidFill>
                    <a:srgbClr val="5F4E5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이 추출된 특징들이 </a:t>
              </a:r>
              <a:r>
                <a:rPr lang="en-US" altLang="ko-KR" sz="2000" dirty="0">
                  <a:solidFill>
                    <a:srgbClr val="5F4E5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SVM</a:t>
              </a:r>
              <a:r>
                <a:rPr lang="ko-KR" altLang="en-US" sz="2000" dirty="0">
                  <a:solidFill>
                    <a:srgbClr val="5F4E5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을 통해 이미지 별로 클래스를 추출</a:t>
              </a:r>
              <a:endParaRPr lang="en-US" altLang="ko-KR" sz="2000" dirty="0">
                <a:solidFill>
                  <a:srgbClr val="5F4E5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cxnSp>
          <p:nvCxnSpPr>
            <p:cNvPr id="42" name="직선 연결선 41"/>
            <p:cNvCxnSpPr/>
            <p:nvPr/>
          </p:nvCxnSpPr>
          <p:spPr>
            <a:xfrm>
              <a:off x="1509096" y="1172550"/>
              <a:ext cx="0" cy="554715"/>
            </a:xfrm>
            <a:prstGeom prst="line">
              <a:avLst/>
            </a:prstGeom>
            <a:ln w="19050">
              <a:solidFill>
                <a:srgbClr val="04656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18F3F599-0B79-479B-9208-A487AD0255B9}"/>
              </a:ext>
            </a:extLst>
          </p:cNvPr>
          <p:cNvGrpSpPr/>
          <p:nvPr/>
        </p:nvGrpSpPr>
        <p:grpSpPr>
          <a:xfrm>
            <a:off x="0" y="136460"/>
            <a:ext cx="12192000" cy="531845"/>
            <a:chOff x="0" y="136460"/>
            <a:chExt cx="12192000" cy="531845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A1BF8790-67BC-4BF1-A731-89F394A6514F}"/>
                </a:ext>
              </a:extLst>
            </p:cNvPr>
            <p:cNvSpPr/>
            <p:nvPr/>
          </p:nvSpPr>
          <p:spPr>
            <a:xfrm>
              <a:off x="0" y="136460"/>
              <a:ext cx="12192000" cy="531845"/>
            </a:xfrm>
            <a:prstGeom prst="rect">
              <a:avLst/>
            </a:prstGeom>
            <a:solidFill>
              <a:srgbClr val="046561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1345E8F7-161C-4B8A-B46B-891F0F519021}"/>
                </a:ext>
              </a:extLst>
            </p:cNvPr>
            <p:cNvSpPr/>
            <p:nvPr/>
          </p:nvSpPr>
          <p:spPr>
            <a:xfrm>
              <a:off x="4449844" y="139570"/>
              <a:ext cx="1755089" cy="528735"/>
            </a:xfrm>
            <a:prstGeom prst="rect">
              <a:avLst/>
            </a:prstGeom>
            <a:solidFill>
              <a:srgbClr val="0465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E7CB6B6-D753-4786-A0A0-7524D720D2BF}"/>
                </a:ext>
              </a:extLst>
            </p:cNvPr>
            <p:cNvSpPr txBox="1"/>
            <p:nvPr/>
          </p:nvSpPr>
          <p:spPr>
            <a:xfrm>
              <a:off x="711524" y="186940"/>
              <a:ext cx="1322549" cy="43088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200" b="1" dirty="0">
                  <a:solidFill>
                    <a:srgbClr val="7A646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대회 소개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6CF27CD-1DF8-4B48-B6B6-37029B8C45F0}"/>
                </a:ext>
              </a:extLst>
            </p:cNvPr>
            <p:cNvSpPr txBox="1"/>
            <p:nvPr/>
          </p:nvSpPr>
          <p:spPr>
            <a:xfrm>
              <a:off x="4421847" y="186940"/>
              <a:ext cx="1811085" cy="43088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2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알고리즘 소개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1D78F86-7163-4CC9-BF74-E0B6D59648F8}"/>
                </a:ext>
              </a:extLst>
            </p:cNvPr>
            <p:cNvSpPr txBox="1"/>
            <p:nvPr/>
          </p:nvSpPr>
          <p:spPr>
            <a:xfrm>
              <a:off x="6487256" y="186940"/>
              <a:ext cx="1307440" cy="43088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200" b="1" dirty="0">
                  <a:solidFill>
                    <a:srgbClr val="7A646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모형 평가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7C708E9-28DD-4B84-AA75-7F282C439668}"/>
                </a:ext>
              </a:extLst>
            </p:cNvPr>
            <p:cNvSpPr txBox="1"/>
            <p:nvPr/>
          </p:nvSpPr>
          <p:spPr>
            <a:xfrm>
              <a:off x="8049020" y="186940"/>
              <a:ext cx="1893911" cy="43088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200" b="1" dirty="0">
                  <a:solidFill>
                    <a:srgbClr val="7A646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한계 및 시사점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F220427-B0B8-4416-8772-BB23B3C903BE}"/>
                </a:ext>
              </a:extLst>
            </p:cNvPr>
            <p:cNvSpPr txBox="1"/>
            <p:nvPr/>
          </p:nvSpPr>
          <p:spPr>
            <a:xfrm>
              <a:off x="2391866" y="186940"/>
              <a:ext cx="1879126" cy="43088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200" b="1" dirty="0" err="1">
                  <a:solidFill>
                    <a:srgbClr val="7A646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전처리</a:t>
              </a:r>
              <a:r>
                <a:rPr lang="ko-KR" altLang="en-US" sz="2200" b="1" dirty="0">
                  <a:solidFill>
                    <a:srgbClr val="7A646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 </a:t>
              </a:r>
              <a:r>
                <a:rPr lang="en-US" altLang="ko-KR" sz="2200" b="1" dirty="0">
                  <a:solidFill>
                    <a:srgbClr val="7A646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&amp; EDA</a:t>
              </a:r>
              <a:endParaRPr lang="ko-KR" altLang="en-US" sz="2200" b="1" dirty="0">
                <a:solidFill>
                  <a:srgbClr val="7A646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DACB8C7-6EB1-43CC-A81E-420EA49C290A}"/>
                </a:ext>
              </a:extLst>
            </p:cNvPr>
            <p:cNvSpPr txBox="1"/>
            <p:nvPr/>
          </p:nvSpPr>
          <p:spPr>
            <a:xfrm>
              <a:off x="10197255" y="186940"/>
              <a:ext cx="1306474" cy="43088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200" b="1" dirty="0">
                  <a:solidFill>
                    <a:srgbClr val="7A646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참고 문헌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027233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/>
          <p:cNvGrpSpPr/>
          <p:nvPr/>
        </p:nvGrpSpPr>
        <p:grpSpPr>
          <a:xfrm>
            <a:off x="133052" y="958763"/>
            <a:ext cx="1312546" cy="1246756"/>
            <a:chOff x="133052" y="958763"/>
            <a:chExt cx="1312546" cy="1246756"/>
          </a:xfrm>
        </p:grpSpPr>
        <p:grpSp>
          <p:nvGrpSpPr>
            <p:cNvPr id="21" name="그룹 20"/>
            <p:cNvGrpSpPr/>
            <p:nvPr/>
          </p:nvGrpSpPr>
          <p:grpSpPr>
            <a:xfrm>
              <a:off x="164478" y="958763"/>
              <a:ext cx="1175322" cy="584775"/>
              <a:chOff x="392616" y="958763"/>
              <a:chExt cx="1175322" cy="584775"/>
            </a:xfrm>
          </p:grpSpPr>
          <p:sp>
            <p:nvSpPr>
              <p:cNvPr id="24" name="TextBox 23"/>
              <p:cNvSpPr txBox="1"/>
              <p:nvPr/>
            </p:nvSpPr>
            <p:spPr>
              <a:xfrm>
                <a:off x="392616" y="958763"/>
                <a:ext cx="117532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3200" b="1" dirty="0">
                    <a:solidFill>
                      <a:srgbClr val="5F4E56"/>
                    </a:solidFill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rPr>
                  <a:t>  </a:t>
                </a:r>
                <a:r>
                  <a:rPr lang="en-US" altLang="ko-KR" sz="3200" i="1" dirty="0">
                    <a:solidFill>
                      <a:srgbClr val="5F4E56"/>
                    </a:solidFill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rPr>
                  <a:t>Yolo</a:t>
                </a:r>
              </a:p>
            </p:txBody>
          </p:sp>
          <p:sp>
            <p:nvSpPr>
              <p:cNvPr id="25" name="직사각형 24"/>
              <p:cNvSpPr/>
              <p:nvPr/>
            </p:nvSpPr>
            <p:spPr>
              <a:xfrm>
                <a:off x="398837" y="1009916"/>
                <a:ext cx="134101" cy="420915"/>
              </a:xfrm>
              <a:prstGeom prst="rect">
                <a:avLst/>
              </a:prstGeom>
              <a:solidFill>
                <a:srgbClr val="D9737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2" name="직사각형 21"/>
            <p:cNvSpPr/>
            <p:nvPr/>
          </p:nvSpPr>
          <p:spPr>
            <a:xfrm>
              <a:off x="164478" y="1466855"/>
              <a:ext cx="1281120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>
                  <a:solidFill>
                    <a:srgbClr val="5F4E5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Noto Sans" panose="020B0502040504020204" pitchFamily="34"/>
                </a:rPr>
                <a:t>모델 이론</a:t>
              </a:r>
              <a:endParaRPr lang="en-US" altLang="ko-KR" sz="2200" dirty="0">
                <a:solidFill>
                  <a:srgbClr val="5F4E56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" panose="020B0502040504020204" pitchFamily="34"/>
              </a:endParaRPr>
            </a:p>
            <a:p>
              <a:pPr algn="r"/>
              <a:r>
                <a:rPr lang="en-US" altLang="ko-KR" sz="2000" i="1" dirty="0">
                  <a:solidFill>
                    <a:srgbClr val="5F4E5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Noto Sans" panose="020B0502040504020204" pitchFamily="34"/>
                </a:rPr>
                <a:t> </a:t>
              </a:r>
              <a:r>
                <a:rPr lang="en-US" altLang="ko-KR" sz="1600" dirty="0">
                  <a:solidFill>
                    <a:srgbClr val="5F4E5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Noto Sans" panose="020B0502040504020204" pitchFamily="34"/>
                </a:rPr>
                <a:t>System</a:t>
              </a:r>
              <a:endParaRPr lang="ko-KR" altLang="en-US" sz="1600" dirty="0">
                <a:solidFill>
                  <a:srgbClr val="5F4E56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" panose="020B0502040504020204" pitchFamily="34"/>
              </a:endParaRPr>
            </a:p>
          </p:txBody>
        </p:sp>
        <p:cxnSp>
          <p:nvCxnSpPr>
            <p:cNvPr id="23" name="직선 연결선 22"/>
            <p:cNvCxnSpPr/>
            <p:nvPr/>
          </p:nvCxnSpPr>
          <p:spPr>
            <a:xfrm>
              <a:off x="133052" y="1495918"/>
              <a:ext cx="1281120" cy="0"/>
            </a:xfrm>
            <a:prstGeom prst="line">
              <a:avLst/>
            </a:prstGeom>
            <a:ln>
              <a:solidFill>
                <a:srgbClr val="D973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5" name="그림 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524" y="2315150"/>
            <a:ext cx="10723840" cy="2464118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4209372" y="4888899"/>
            <a:ext cx="45557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defRPr>
            </a:lvl1pPr>
          </a:lstStyle>
          <a:p>
            <a:r>
              <a:rPr lang="en-US" altLang="ko-KR" dirty="0"/>
              <a:t>R-CNN</a:t>
            </a:r>
            <a:r>
              <a:rPr lang="ko-KR" altLang="en-US" dirty="0"/>
              <a:t>과 달리 </a:t>
            </a:r>
            <a:r>
              <a:rPr lang="en-US" altLang="ko-KR" dirty="0"/>
              <a:t>CNN</a:t>
            </a:r>
            <a:r>
              <a:rPr lang="ko-KR" altLang="en-US" dirty="0"/>
              <a:t>에 이미지를 단 </a:t>
            </a:r>
            <a:r>
              <a:rPr lang="en-US" altLang="ko-KR" dirty="0"/>
              <a:t>1</a:t>
            </a:r>
            <a:r>
              <a:rPr lang="ko-KR" altLang="en-US" dirty="0"/>
              <a:t>개 통과</a:t>
            </a:r>
            <a:endParaRPr lang="en-US" altLang="ko-KR" dirty="0"/>
          </a:p>
          <a:p>
            <a:r>
              <a:rPr lang="ko-KR" altLang="en-US" dirty="0"/>
              <a:t>각 객체의 </a:t>
            </a:r>
            <a:r>
              <a:rPr lang="ko-KR" altLang="en-US" dirty="0" err="1"/>
              <a:t>바운딩</a:t>
            </a:r>
            <a:r>
              <a:rPr lang="ko-KR" altLang="en-US" dirty="0"/>
              <a:t> 박스</a:t>
            </a:r>
            <a:r>
              <a:rPr lang="en-US" altLang="ko-KR" dirty="0"/>
              <a:t>, </a:t>
            </a:r>
            <a:r>
              <a:rPr lang="ko-KR" altLang="en-US" dirty="0"/>
              <a:t>분류 확률 출력</a:t>
            </a:r>
            <a:endParaRPr lang="en-US" altLang="ko-KR" dirty="0"/>
          </a:p>
          <a:p>
            <a:r>
              <a:rPr lang="en-US" altLang="ko-KR" dirty="0"/>
              <a:t>NMS(Non-max suppression)</a:t>
            </a:r>
          </a:p>
          <a:p>
            <a:r>
              <a:rPr lang="ko-KR" altLang="en-US" dirty="0"/>
              <a:t>최종 위치 결정</a:t>
            </a:r>
            <a:endParaRPr lang="en-US" altLang="ko-KR" dirty="0"/>
          </a:p>
        </p:txBody>
      </p:sp>
      <p:grpSp>
        <p:nvGrpSpPr>
          <p:cNvPr id="48" name="그룹 47"/>
          <p:cNvGrpSpPr/>
          <p:nvPr/>
        </p:nvGrpSpPr>
        <p:grpSpPr>
          <a:xfrm>
            <a:off x="1650416" y="1148732"/>
            <a:ext cx="7021200" cy="707886"/>
            <a:chOff x="1482679" y="1102565"/>
            <a:chExt cx="8633251" cy="707886"/>
          </a:xfrm>
        </p:grpSpPr>
        <p:sp>
          <p:nvSpPr>
            <p:cNvPr id="49" name="TextBox 48"/>
            <p:cNvSpPr txBox="1"/>
            <p:nvPr/>
          </p:nvSpPr>
          <p:spPr>
            <a:xfrm>
              <a:off x="1482679" y="1102565"/>
              <a:ext cx="863325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solidFill>
                    <a:srgbClr val="5F4E5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R-CNN</a:t>
              </a:r>
              <a:r>
                <a:rPr lang="ko-KR" altLang="en-US" sz="2000" dirty="0">
                  <a:solidFill>
                    <a:srgbClr val="5F4E5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과 달리 이미지 </a:t>
              </a:r>
              <a:r>
                <a:rPr lang="en-US" altLang="ko-KR" sz="2000" dirty="0">
                  <a:solidFill>
                    <a:srgbClr val="5F4E5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1</a:t>
              </a:r>
              <a:r>
                <a:rPr lang="ko-KR" altLang="en-US" sz="2000" dirty="0">
                  <a:solidFill>
                    <a:srgbClr val="5F4E5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개를 통과</a:t>
              </a:r>
              <a:endParaRPr lang="en-US" altLang="ko-KR" sz="2000" dirty="0">
                <a:solidFill>
                  <a:srgbClr val="5F4E5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r>
                <a:rPr lang="ko-KR" altLang="en-US" sz="2000" dirty="0">
                  <a:solidFill>
                    <a:srgbClr val="5F4E5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각 객체의 </a:t>
              </a:r>
              <a:r>
                <a:rPr lang="ko-KR" altLang="en-US" sz="2000" dirty="0" err="1">
                  <a:solidFill>
                    <a:srgbClr val="5F4E5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바운딩</a:t>
              </a:r>
              <a:r>
                <a:rPr lang="ko-KR" altLang="en-US" sz="2000" dirty="0">
                  <a:solidFill>
                    <a:srgbClr val="5F4E5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박스와 분류 확률이 출력됨</a:t>
              </a:r>
              <a:endParaRPr lang="en-US" altLang="ko-KR" sz="2000" dirty="0">
                <a:solidFill>
                  <a:srgbClr val="5F4E5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cxnSp>
          <p:nvCxnSpPr>
            <p:cNvPr id="50" name="직선 연결선 49"/>
            <p:cNvCxnSpPr/>
            <p:nvPr/>
          </p:nvCxnSpPr>
          <p:spPr>
            <a:xfrm>
              <a:off x="1509096" y="1172550"/>
              <a:ext cx="0" cy="554715"/>
            </a:xfrm>
            <a:prstGeom prst="line">
              <a:avLst/>
            </a:prstGeom>
            <a:ln w="19050">
              <a:solidFill>
                <a:srgbClr val="04656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76476DDD-987A-4285-AD19-1ED14A3D483A}"/>
              </a:ext>
            </a:extLst>
          </p:cNvPr>
          <p:cNvGrpSpPr/>
          <p:nvPr/>
        </p:nvGrpSpPr>
        <p:grpSpPr>
          <a:xfrm>
            <a:off x="0" y="136460"/>
            <a:ext cx="12192000" cy="531845"/>
            <a:chOff x="0" y="136460"/>
            <a:chExt cx="12192000" cy="531845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C7EBF73-3E6C-4469-8E45-1BF575FF4DA7}"/>
                </a:ext>
              </a:extLst>
            </p:cNvPr>
            <p:cNvSpPr/>
            <p:nvPr/>
          </p:nvSpPr>
          <p:spPr>
            <a:xfrm>
              <a:off x="0" y="136460"/>
              <a:ext cx="12192000" cy="531845"/>
            </a:xfrm>
            <a:prstGeom prst="rect">
              <a:avLst/>
            </a:prstGeom>
            <a:solidFill>
              <a:srgbClr val="046561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F2AD49E8-DC9F-4DDA-873A-F7611600D98A}"/>
                </a:ext>
              </a:extLst>
            </p:cNvPr>
            <p:cNvSpPr/>
            <p:nvPr/>
          </p:nvSpPr>
          <p:spPr>
            <a:xfrm>
              <a:off x="4449844" y="139570"/>
              <a:ext cx="1755089" cy="528735"/>
            </a:xfrm>
            <a:prstGeom prst="rect">
              <a:avLst/>
            </a:prstGeom>
            <a:solidFill>
              <a:srgbClr val="0465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F622ED6-82CA-4585-8A6F-4B54143E041C}"/>
                </a:ext>
              </a:extLst>
            </p:cNvPr>
            <p:cNvSpPr txBox="1"/>
            <p:nvPr/>
          </p:nvSpPr>
          <p:spPr>
            <a:xfrm>
              <a:off x="711524" y="186940"/>
              <a:ext cx="1322549" cy="43088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200" b="1" dirty="0">
                  <a:solidFill>
                    <a:srgbClr val="7A646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대회 소개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2CF3094-2CFE-46AA-B19A-A8211C6041CB}"/>
                </a:ext>
              </a:extLst>
            </p:cNvPr>
            <p:cNvSpPr txBox="1"/>
            <p:nvPr/>
          </p:nvSpPr>
          <p:spPr>
            <a:xfrm>
              <a:off x="4421847" y="186940"/>
              <a:ext cx="1811085" cy="43088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2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알고리즘 소개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0063C80-1502-492C-99BB-6B3FF585B28F}"/>
                </a:ext>
              </a:extLst>
            </p:cNvPr>
            <p:cNvSpPr txBox="1"/>
            <p:nvPr/>
          </p:nvSpPr>
          <p:spPr>
            <a:xfrm>
              <a:off x="6487256" y="186940"/>
              <a:ext cx="1307440" cy="43088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200" b="1" dirty="0">
                  <a:solidFill>
                    <a:srgbClr val="7A646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모형 평가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71B5525-878F-4406-B86A-3A83FA673613}"/>
                </a:ext>
              </a:extLst>
            </p:cNvPr>
            <p:cNvSpPr txBox="1"/>
            <p:nvPr/>
          </p:nvSpPr>
          <p:spPr>
            <a:xfrm>
              <a:off x="8049020" y="186940"/>
              <a:ext cx="1893911" cy="43088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200" b="1" dirty="0">
                  <a:solidFill>
                    <a:srgbClr val="7A646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한계 및 시사점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E00295D-E7F2-4204-A28F-23B8982F87EA}"/>
                </a:ext>
              </a:extLst>
            </p:cNvPr>
            <p:cNvSpPr txBox="1"/>
            <p:nvPr/>
          </p:nvSpPr>
          <p:spPr>
            <a:xfrm>
              <a:off x="2391866" y="186940"/>
              <a:ext cx="1879126" cy="43088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200" b="1" dirty="0" err="1">
                  <a:solidFill>
                    <a:srgbClr val="7A646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전처리</a:t>
              </a:r>
              <a:r>
                <a:rPr lang="ko-KR" altLang="en-US" sz="2200" b="1" dirty="0">
                  <a:solidFill>
                    <a:srgbClr val="7A646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 </a:t>
              </a:r>
              <a:r>
                <a:rPr lang="en-US" altLang="ko-KR" sz="2200" b="1" dirty="0">
                  <a:solidFill>
                    <a:srgbClr val="7A646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&amp; EDA</a:t>
              </a:r>
              <a:endParaRPr lang="ko-KR" altLang="en-US" sz="2200" b="1" dirty="0">
                <a:solidFill>
                  <a:srgbClr val="7A646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40385A5-EE77-40C6-8F6B-6876517FA4E8}"/>
                </a:ext>
              </a:extLst>
            </p:cNvPr>
            <p:cNvSpPr txBox="1"/>
            <p:nvPr/>
          </p:nvSpPr>
          <p:spPr>
            <a:xfrm>
              <a:off x="10197255" y="186940"/>
              <a:ext cx="1306474" cy="43088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200" b="1" dirty="0">
                  <a:solidFill>
                    <a:srgbClr val="7A646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참고 문헌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32798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DDC8">
            <a:alpha val="8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06AF0FE-16F4-41C6-832C-E0A1946FC8BA}"/>
              </a:ext>
            </a:extLst>
          </p:cNvPr>
          <p:cNvSpPr txBox="1"/>
          <p:nvPr/>
        </p:nvSpPr>
        <p:spPr>
          <a:xfrm>
            <a:off x="1" y="3120572"/>
            <a:ext cx="12191999" cy="938719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ko-KR" altLang="en-US" sz="5500" b="1" dirty="0">
                <a:solidFill>
                  <a:srgbClr val="D9737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대회 소개 및 일정</a:t>
            </a:r>
          </a:p>
        </p:txBody>
      </p:sp>
    </p:spTree>
    <p:extLst>
      <p:ext uri="{BB962C8B-B14F-4D97-AF65-F5344CB8AC3E}">
        <p14:creationId xmlns:p14="http://schemas.microsoft.com/office/powerpoint/2010/main" val="353540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/>
          <p:cNvGrpSpPr/>
          <p:nvPr/>
        </p:nvGrpSpPr>
        <p:grpSpPr>
          <a:xfrm>
            <a:off x="133052" y="958763"/>
            <a:ext cx="1312546" cy="1246756"/>
            <a:chOff x="133052" y="958763"/>
            <a:chExt cx="1312546" cy="1246756"/>
          </a:xfrm>
        </p:grpSpPr>
        <p:grpSp>
          <p:nvGrpSpPr>
            <p:cNvPr id="21" name="그룹 20"/>
            <p:cNvGrpSpPr/>
            <p:nvPr/>
          </p:nvGrpSpPr>
          <p:grpSpPr>
            <a:xfrm>
              <a:off x="164478" y="958763"/>
              <a:ext cx="1175322" cy="584775"/>
              <a:chOff x="392616" y="958763"/>
              <a:chExt cx="1175322" cy="584775"/>
            </a:xfrm>
          </p:grpSpPr>
          <p:sp>
            <p:nvSpPr>
              <p:cNvPr id="24" name="TextBox 23"/>
              <p:cNvSpPr txBox="1"/>
              <p:nvPr/>
            </p:nvSpPr>
            <p:spPr>
              <a:xfrm>
                <a:off x="392616" y="958763"/>
                <a:ext cx="117532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3200" b="1" dirty="0">
                    <a:solidFill>
                      <a:srgbClr val="5F4E56"/>
                    </a:solidFill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rPr>
                  <a:t>  </a:t>
                </a:r>
                <a:r>
                  <a:rPr lang="en-US" altLang="ko-KR" sz="3200" i="1" dirty="0">
                    <a:solidFill>
                      <a:srgbClr val="5F4E56"/>
                    </a:solidFill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rPr>
                  <a:t>Yolo</a:t>
                </a:r>
              </a:p>
            </p:txBody>
          </p:sp>
          <p:sp>
            <p:nvSpPr>
              <p:cNvPr id="25" name="직사각형 24"/>
              <p:cNvSpPr/>
              <p:nvPr/>
            </p:nvSpPr>
            <p:spPr>
              <a:xfrm>
                <a:off x="398837" y="1009916"/>
                <a:ext cx="134101" cy="420915"/>
              </a:xfrm>
              <a:prstGeom prst="rect">
                <a:avLst/>
              </a:prstGeom>
              <a:solidFill>
                <a:srgbClr val="D9737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2" name="직사각형 21"/>
            <p:cNvSpPr/>
            <p:nvPr/>
          </p:nvSpPr>
          <p:spPr>
            <a:xfrm>
              <a:off x="164478" y="1466855"/>
              <a:ext cx="1281120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>
                  <a:solidFill>
                    <a:srgbClr val="5F4E5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Noto Sans" panose="020B0502040504020204" pitchFamily="34"/>
                </a:rPr>
                <a:t>모델 이론</a:t>
              </a:r>
              <a:endParaRPr lang="en-US" altLang="ko-KR" sz="2200" dirty="0">
                <a:solidFill>
                  <a:srgbClr val="5F4E56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" panose="020B0502040504020204" pitchFamily="34"/>
              </a:endParaRPr>
            </a:p>
            <a:p>
              <a:pPr algn="r"/>
              <a:r>
                <a:rPr lang="en-US" altLang="ko-KR" sz="2000" i="1" dirty="0">
                  <a:solidFill>
                    <a:srgbClr val="5F4E5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Noto Sans" panose="020B0502040504020204" pitchFamily="34"/>
                </a:rPr>
                <a:t> </a:t>
              </a:r>
              <a:r>
                <a:rPr lang="en-US" altLang="ko-KR" sz="1600" dirty="0">
                  <a:solidFill>
                    <a:srgbClr val="5F4E5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Noto Sans" panose="020B0502040504020204" pitchFamily="34"/>
                </a:rPr>
                <a:t>System</a:t>
              </a:r>
              <a:endParaRPr lang="ko-KR" altLang="en-US" sz="1600" dirty="0">
                <a:solidFill>
                  <a:srgbClr val="5F4E56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" panose="020B0502040504020204" pitchFamily="34"/>
              </a:endParaRPr>
            </a:p>
          </p:txBody>
        </p:sp>
        <p:cxnSp>
          <p:nvCxnSpPr>
            <p:cNvPr id="23" name="직선 연결선 22"/>
            <p:cNvCxnSpPr/>
            <p:nvPr/>
          </p:nvCxnSpPr>
          <p:spPr>
            <a:xfrm>
              <a:off x="133052" y="1495918"/>
              <a:ext cx="1281120" cy="0"/>
            </a:xfrm>
            <a:prstGeom prst="line">
              <a:avLst/>
            </a:prstGeom>
            <a:ln>
              <a:solidFill>
                <a:srgbClr val="D973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TextBox 33"/>
          <p:cNvSpPr txBox="1"/>
          <p:nvPr/>
        </p:nvSpPr>
        <p:spPr>
          <a:xfrm>
            <a:off x="6912841" y="2805064"/>
            <a:ext cx="4371544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defRPr>
            </a:lvl1pPr>
          </a:lstStyle>
          <a:p>
            <a:pPr algn="l"/>
            <a:r>
              <a:rPr lang="en-US" altLang="ko-KR" sz="2500" dirty="0">
                <a:solidFill>
                  <a:srgbClr val="D9737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Hidden Layer 1-1</a:t>
            </a:r>
          </a:p>
          <a:p>
            <a:pPr algn="l"/>
            <a:endParaRPr lang="en-US" altLang="ko-KR" dirty="0">
              <a:solidFill>
                <a:srgbClr val="D97372"/>
              </a:solidFill>
              <a:latin typeface="Agency FB" panose="020B0503020202020204" pitchFamily="34" charset="0"/>
            </a:endParaRPr>
          </a:p>
          <a:p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바운딩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박스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+ Confidence Score</a:t>
            </a:r>
          </a:p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X,Y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좌표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가로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세로 크기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Confidence Score</a:t>
            </a:r>
          </a:p>
          <a:p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Confidence Score = </a:t>
            </a:r>
            <a:r>
              <a:rPr lang="en-US" altLang="ko-KR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Pr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en-US" altLang="ko-KR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Obj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 * IOU </a:t>
            </a:r>
          </a:p>
          <a:p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Pr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en-US" altLang="ko-KR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Obj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 : </a:t>
            </a:r>
          </a:p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물체가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바운딩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박스 안에 존재할 확률  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524" y="2371151"/>
            <a:ext cx="5988018" cy="3945593"/>
          </a:xfrm>
          <a:prstGeom prst="rect">
            <a:avLst/>
          </a:prstGeom>
        </p:spPr>
      </p:pic>
      <p:sp>
        <p:nvSpPr>
          <p:cNvPr id="38" name="직사각형 37"/>
          <p:cNvSpPr/>
          <p:nvPr/>
        </p:nvSpPr>
        <p:spPr>
          <a:xfrm>
            <a:off x="2728829" y="2476113"/>
            <a:ext cx="1797269" cy="1867834"/>
          </a:xfrm>
          <a:prstGeom prst="rect">
            <a:avLst/>
          </a:prstGeom>
          <a:noFill/>
          <a:ln w="76200">
            <a:solidFill>
              <a:srgbClr val="D9737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9" name="그룹 38"/>
          <p:cNvGrpSpPr/>
          <p:nvPr/>
        </p:nvGrpSpPr>
        <p:grpSpPr>
          <a:xfrm>
            <a:off x="1650416" y="1148732"/>
            <a:ext cx="7798384" cy="707886"/>
            <a:chOff x="1482679" y="1102565"/>
            <a:chExt cx="8633251" cy="707886"/>
          </a:xfrm>
        </p:grpSpPr>
        <p:sp>
          <p:nvSpPr>
            <p:cNvPr id="40" name="TextBox 39"/>
            <p:cNvSpPr txBox="1"/>
            <p:nvPr/>
          </p:nvSpPr>
          <p:spPr>
            <a:xfrm>
              <a:off x="1482679" y="1102565"/>
              <a:ext cx="863325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solidFill>
                    <a:srgbClr val="5F4E5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Yolo</a:t>
              </a:r>
              <a:r>
                <a:rPr lang="ko-KR" altLang="en-US" sz="2000" dirty="0">
                  <a:solidFill>
                    <a:srgbClr val="5F4E5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는 두 가지 작업을 동시에 실행하는 데</a:t>
              </a:r>
              <a:r>
                <a:rPr lang="en-US" altLang="ko-KR" sz="2000" dirty="0">
                  <a:solidFill>
                    <a:srgbClr val="5F4E5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</a:t>
              </a:r>
            </a:p>
            <a:p>
              <a:r>
                <a:rPr lang="ko-KR" altLang="en-US" sz="2000" dirty="0">
                  <a:solidFill>
                    <a:srgbClr val="5F4E5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그 중 첫번째가 </a:t>
              </a:r>
              <a:r>
                <a:rPr lang="ko-KR" altLang="en-US" sz="2000" dirty="0" err="1">
                  <a:solidFill>
                    <a:srgbClr val="5F4E5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바운딩</a:t>
              </a:r>
              <a:r>
                <a:rPr lang="ko-KR" altLang="en-US" sz="2000" dirty="0">
                  <a:solidFill>
                    <a:srgbClr val="5F4E5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박스와 박스 안에 물체가 존재할 확률을 예측</a:t>
              </a:r>
              <a:endParaRPr lang="en-US" altLang="ko-KR" sz="2000" dirty="0">
                <a:solidFill>
                  <a:srgbClr val="5F4E5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cxnSp>
          <p:nvCxnSpPr>
            <p:cNvPr id="41" name="직선 연결선 40"/>
            <p:cNvCxnSpPr/>
            <p:nvPr/>
          </p:nvCxnSpPr>
          <p:spPr>
            <a:xfrm>
              <a:off x="1509096" y="1172550"/>
              <a:ext cx="0" cy="554715"/>
            </a:xfrm>
            <a:prstGeom prst="line">
              <a:avLst/>
            </a:prstGeom>
            <a:ln w="19050">
              <a:solidFill>
                <a:srgbClr val="04656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466D7BA0-C5F0-4F6F-A87C-01E4AADB4E21}"/>
              </a:ext>
            </a:extLst>
          </p:cNvPr>
          <p:cNvGrpSpPr/>
          <p:nvPr/>
        </p:nvGrpSpPr>
        <p:grpSpPr>
          <a:xfrm>
            <a:off x="0" y="136460"/>
            <a:ext cx="12192000" cy="531845"/>
            <a:chOff x="0" y="136460"/>
            <a:chExt cx="12192000" cy="531845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B931216D-CAFF-4090-8054-2CE11E249739}"/>
                </a:ext>
              </a:extLst>
            </p:cNvPr>
            <p:cNvSpPr/>
            <p:nvPr/>
          </p:nvSpPr>
          <p:spPr>
            <a:xfrm>
              <a:off x="0" y="136460"/>
              <a:ext cx="12192000" cy="531845"/>
            </a:xfrm>
            <a:prstGeom prst="rect">
              <a:avLst/>
            </a:prstGeom>
            <a:solidFill>
              <a:srgbClr val="046561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486EE41D-4301-4611-9BA1-C11EA70194DF}"/>
                </a:ext>
              </a:extLst>
            </p:cNvPr>
            <p:cNvSpPr/>
            <p:nvPr/>
          </p:nvSpPr>
          <p:spPr>
            <a:xfrm>
              <a:off x="4449844" y="139570"/>
              <a:ext cx="1755089" cy="528735"/>
            </a:xfrm>
            <a:prstGeom prst="rect">
              <a:avLst/>
            </a:prstGeom>
            <a:solidFill>
              <a:srgbClr val="0465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9BDEE41-AB08-424E-893D-B0F32651F13B}"/>
                </a:ext>
              </a:extLst>
            </p:cNvPr>
            <p:cNvSpPr txBox="1"/>
            <p:nvPr/>
          </p:nvSpPr>
          <p:spPr>
            <a:xfrm>
              <a:off x="711524" y="186940"/>
              <a:ext cx="1322549" cy="43088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200" b="1" dirty="0">
                  <a:solidFill>
                    <a:srgbClr val="7A646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대회 소개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9DE3544-46D5-4CA8-8413-668D96606367}"/>
                </a:ext>
              </a:extLst>
            </p:cNvPr>
            <p:cNvSpPr txBox="1"/>
            <p:nvPr/>
          </p:nvSpPr>
          <p:spPr>
            <a:xfrm>
              <a:off x="4421847" y="186940"/>
              <a:ext cx="1811085" cy="43088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2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알고리즘 소개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636AE10-C02E-4EE0-B6B6-CA6DFA9623EA}"/>
                </a:ext>
              </a:extLst>
            </p:cNvPr>
            <p:cNvSpPr txBox="1"/>
            <p:nvPr/>
          </p:nvSpPr>
          <p:spPr>
            <a:xfrm>
              <a:off x="6487256" y="186940"/>
              <a:ext cx="1307440" cy="43088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200" b="1" dirty="0">
                  <a:solidFill>
                    <a:srgbClr val="7A646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모형 평가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07BAF0D-9639-4E7B-AE97-870B5EB00020}"/>
                </a:ext>
              </a:extLst>
            </p:cNvPr>
            <p:cNvSpPr txBox="1"/>
            <p:nvPr/>
          </p:nvSpPr>
          <p:spPr>
            <a:xfrm>
              <a:off x="8049020" y="186940"/>
              <a:ext cx="1893911" cy="43088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200" b="1" dirty="0">
                  <a:solidFill>
                    <a:srgbClr val="7A646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한계 및 시사점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1EA6814-C6E8-4112-956D-80ACAA259DED}"/>
                </a:ext>
              </a:extLst>
            </p:cNvPr>
            <p:cNvSpPr txBox="1"/>
            <p:nvPr/>
          </p:nvSpPr>
          <p:spPr>
            <a:xfrm>
              <a:off x="2391866" y="186940"/>
              <a:ext cx="1879126" cy="43088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200" b="1" dirty="0" err="1">
                  <a:solidFill>
                    <a:srgbClr val="7A646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전처리</a:t>
              </a:r>
              <a:r>
                <a:rPr lang="ko-KR" altLang="en-US" sz="2200" b="1" dirty="0">
                  <a:solidFill>
                    <a:srgbClr val="7A646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 </a:t>
              </a:r>
              <a:r>
                <a:rPr lang="en-US" altLang="ko-KR" sz="2200" b="1" dirty="0">
                  <a:solidFill>
                    <a:srgbClr val="7A646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&amp; EDA</a:t>
              </a:r>
              <a:endParaRPr lang="ko-KR" altLang="en-US" sz="2200" b="1" dirty="0">
                <a:solidFill>
                  <a:srgbClr val="7A646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8AB6BB1-FF32-4289-B5DC-92C08B5EB1BA}"/>
                </a:ext>
              </a:extLst>
            </p:cNvPr>
            <p:cNvSpPr txBox="1"/>
            <p:nvPr/>
          </p:nvSpPr>
          <p:spPr>
            <a:xfrm>
              <a:off x="10197255" y="186940"/>
              <a:ext cx="1306474" cy="43088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200" b="1" dirty="0">
                  <a:solidFill>
                    <a:srgbClr val="7A646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참고 문헌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974113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/>
          <p:cNvGrpSpPr/>
          <p:nvPr/>
        </p:nvGrpSpPr>
        <p:grpSpPr>
          <a:xfrm>
            <a:off x="133052" y="958763"/>
            <a:ext cx="1312546" cy="1246756"/>
            <a:chOff x="133052" y="958763"/>
            <a:chExt cx="1312546" cy="1246756"/>
          </a:xfrm>
        </p:grpSpPr>
        <p:grpSp>
          <p:nvGrpSpPr>
            <p:cNvPr id="21" name="그룹 20"/>
            <p:cNvGrpSpPr/>
            <p:nvPr/>
          </p:nvGrpSpPr>
          <p:grpSpPr>
            <a:xfrm>
              <a:off x="164478" y="958763"/>
              <a:ext cx="1175322" cy="584775"/>
              <a:chOff x="392616" y="958763"/>
              <a:chExt cx="1175322" cy="584775"/>
            </a:xfrm>
          </p:grpSpPr>
          <p:sp>
            <p:nvSpPr>
              <p:cNvPr id="24" name="TextBox 23"/>
              <p:cNvSpPr txBox="1"/>
              <p:nvPr/>
            </p:nvSpPr>
            <p:spPr>
              <a:xfrm>
                <a:off x="392616" y="958763"/>
                <a:ext cx="117532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3200" b="1" dirty="0">
                    <a:solidFill>
                      <a:srgbClr val="5F4E56"/>
                    </a:solidFill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rPr>
                  <a:t>  </a:t>
                </a:r>
                <a:r>
                  <a:rPr lang="en-US" altLang="ko-KR" sz="3200" i="1" dirty="0">
                    <a:solidFill>
                      <a:srgbClr val="5F4E56"/>
                    </a:solidFill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rPr>
                  <a:t>Yolo</a:t>
                </a:r>
              </a:p>
            </p:txBody>
          </p:sp>
          <p:sp>
            <p:nvSpPr>
              <p:cNvPr id="25" name="직사각형 24"/>
              <p:cNvSpPr/>
              <p:nvPr/>
            </p:nvSpPr>
            <p:spPr>
              <a:xfrm>
                <a:off x="398837" y="1009916"/>
                <a:ext cx="134101" cy="420915"/>
              </a:xfrm>
              <a:prstGeom prst="rect">
                <a:avLst/>
              </a:prstGeom>
              <a:solidFill>
                <a:srgbClr val="D9737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2" name="직사각형 21"/>
            <p:cNvSpPr/>
            <p:nvPr/>
          </p:nvSpPr>
          <p:spPr>
            <a:xfrm>
              <a:off x="164478" y="1466855"/>
              <a:ext cx="1281120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>
                  <a:solidFill>
                    <a:srgbClr val="5F4E5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Noto Sans" panose="020B0502040504020204" pitchFamily="34"/>
                </a:rPr>
                <a:t>모델 이론</a:t>
              </a:r>
              <a:endParaRPr lang="en-US" altLang="ko-KR" sz="2200" dirty="0">
                <a:solidFill>
                  <a:srgbClr val="5F4E56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" panose="020B0502040504020204" pitchFamily="34"/>
              </a:endParaRPr>
            </a:p>
            <a:p>
              <a:pPr algn="r"/>
              <a:r>
                <a:rPr lang="en-US" altLang="ko-KR" sz="2000" i="1" dirty="0">
                  <a:solidFill>
                    <a:srgbClr val="5F4E5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Noto Sans" panose="020B0502040504020204" pitchFamily="34"/>
                </a:rPr>
                <a:t> </a:t>
              </a:r>
              <a:r>
                <a:rPr lang="en-US" altLang="ko-KR" sz="1600" dirty="0">
                  <a:solidFill>
                    <a:srgbClr val="5F4E5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Noto Sans" panose="020B0502040504020204" pitchFamily="34"/>
                </a:rPr>
                <a:t>System</a:t>
              </a:r>
              <a:endParaRPr lang="ko-KR" altLang="en-US" sz="1600" dirty="0">
                <a:solidFill>
                  <a:srgbClr val="5F4E56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" panose="020B0502040504020204" pitchFamily="34"/>
              </a:endParaRPr>
            </a:p>
          </p:txBody>
        </p:sp>
        <p:cxnSp>
          <p:nvCxnSpPr>
            <p:cNvPr id="23" name="직선 연결선 22"/>
            <p:cNvCxnSpPr/>
            <p:nvPr/>
          </p:nvCxnSpPr>
          <p:spPr>
            <a:xfrm>
              <a:off x="133052" y="1495918"/>
              <a:ext cx="1281120" cy="0"/>
            </a:xfrm>
            <a:prstGeom prst="line">
              <a:avLst/>
            </a:prstGeom>
            <a:ln>
              <a:solidFill>
                <a:srgbClr val="D973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6" name="그림 3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524" y="2371151"/>
            <a:ext cx="5988018" cy="3945593"/>
          </a:xfrm>
          <a:prstGeom prst="rect">
            <a:avLst/>
          </a:prstGeom>
        </p:spPr>
      </p:pic>
      <p:sp>
        <p:nvSpPr>
          <p:cNvPr id="38" name="직사각형 37"/>
          <p:cNvSpPr/>
          <p:nvPr/>
        </p:nvSpPr>
        <p:spPr>
          <a:xfrm>
            <a:off x="2738159" y="4277613"/>
            <a:ext cx="1797269" cy="1768624"/>
          </a:xfrm>
          <a:prstGeom prst="rect">
            <a:avLst/>
          </a:prstGeom>
          <a:noFill/>
          <a:ln w="76200">
            <a:solidFill>
              <a:srgbClr val="D9737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/>
          <p:cNvSpPr txBox="1"/>
          <p:nvPr/>
        </p:nvSpPr>
        <p:spPr>
          <a:xfrm>
            <a:off x="6913766" y="2807301"/>
            <a:ext cx="4382883" cy="2693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>
                <a:solidFill>
                  <a:srgbClr val="D97372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Hidden Layer 1-2</a:t>
            </a:r>
          </a:p>
          <a:p>
            <a:pPr algn="ctr"/>
            <a:endParaRPr lang="en-US" altLang="ko-KR"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Arial" pitchFamily="34" charset="0"/>
            </a:endParaRPr>
          </a:p>
          <a:p>
            <a:pPr algn="ctr"/>
            <a:endParaRPr lang="en-US" altLang="ko-KR"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Arial" pitchFamily="34" charset="0"/>
            </a:endParaRPr>
          </a:p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셀 별 클래스 분류 확률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  <a:cs typeface="Arial" pitchFamily="34" charset="0"/>
            </a:endParaRPr>
          </a:p>
          <a:p>
            <a:pPr algn="ctr"/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  <a:cs typeface="Arial" pitchFamily="34" charset="0"/>
            </a:endParaRPr>
          </a:p>
          <a:p>
            <a:pPr algn="ctr"/>
            <a:r>
              <a:rPr lang="en-US" altLang="ko-KR" dirty="0" err="1"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Pr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(</a:t>
            </a:r>
            <a:r>
              <a:rPr lang="en-US" altLang="ko-KR" dirty="0" err="1"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Class_i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 | </a:t>
            </a:r>
            <a:r>
              <a:rPr lang="en-US" altLang="ko-KR" dirty="0" err="1"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Obj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)</a:t>
            </a:r>
          </a:p>
          <a:p>
            <a:pPr algn="ctr"/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  <a:cs typeface="Arial" pitchFamily="34" charset="0"/>
            </a:endParaRPr>
          </a:p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객체를  포함하는 조건부 확률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  <a:cs typeface="Arial" pitchFamily="34" charset="0"/>
            </a:endParaRPr>
          </a:p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배경이었다면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0</a:t>
            </a:r>
          </a:p>
        </p:txBody>
      </p:sp>
      <p:grpSp>
        <p:nvGrpSpPr>
          <p:cNvPr id="41" name="그룹 40"/>
          <p:cNvGrpSpPr/>
          <p:nvPr/>
        </p:nvGrpSpPr>
        <p:grpSpPr>
          <a:xfrm>
            <a:off x="1650416" y="1141975"/>
            <a:ext cx="6987202" cy="400110"/>
            <a:chOff x="1482679" y="1102565"/>
            <a:chExt cx="8263515" cy="400110"/>
          </a:xfrm>
        </p:grpSpPr>
        <p:sp>
          <p:nvSpPr>
            <p:cNvPr id="42" name="TextBox 41"/>
            <p:cNvSpPr txBox="1"/>
            <p:nvPr/>
          </p:nvSpPr>
          <p:spPr>
            <a:xfrm>
              <a:off x="1482679" y="1102565"/>
              <a:ext cx="826351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solidFill>
                    <a:srgbClr val="5F4E5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2</a:t>
              </a:r>
              <a:r>
                <a:rPr lang="ko-KR" altLang="en-US" sz="2000" dirty="0">
                  <a:solidFill>
                    <a:srgbClr val="5F4E5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번째 작업은 각 그리드 셀 별로 클래스 분류 확률을 예측</a:t>
              </a:r>
              <a:endParaRPr lang="en-US" altLang="ko-KR" sz="2000" dirty="0">
                <a:solidFill>
                  <a:srgbClr val="5F4E5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cxnSp>
          <p:nvCxnSpPr>
            <p:cNvPr id="43" name="직선 연결선 42"/>
            <p:cNvCxnSpPr/>
            <p:nvPr/>
          </p:nvCxnSpPr>
          <p:spPr>
            <a:xfrm>
              <a:off x="1509718" y="1146175"/>
              <a:ext cx="0" cy="284656"/>
            </a:xfrm>
            <a:prstGeom prst="line">
              <a:avLst/>
            </a:prstGeom>
            <a:ln w="19050">
              <a:solidFill>
                <a:srgbClr val="04656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8E8CC414-14DD-4E37-AC82-4E8B93133377}"/>
              </a:ext>
            </a:extLst>
          </p:cNvPr>
          <p:cNvGrpSpPr/>
          <p:nvPr/>
        </p:nvGrpSpPr>
        <p:grpSpPr>
          <a:xfrm>
            <a:off x="0" y="136460"/>
            <a:ext cx="12192000" cy="531845"/>
            <a:chOff x="0" y="136460"/>
            <a:chExt cx="12192000" cy="531845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A4D59251-2E41-49D2-8DD9-724EB0808308}"/>
                </a:ext>
              </a:extLst>
            </p:cNvPr>
            <p:cNvSpPr/>
            <p:nvPr/>
          </p:nvSpPr>
          <p:spPr>
            <a:xfrm>
              <a:off x="0" y="136460"/>
              <a:ext cx="12192000" cy="531845"/>
            </a:xfrm>
            <a:prstGeom prst="rect">
              <a:avLst/>
            </a:prstGeom>
            <a:solidFill>
              <a:srgbClr val="046561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BEDC326A-61A8-4B01-949B-E88DF3AAACE5}"/>
                </a:ext>
              </a:extLst>
            </p:cNvPr>
            <p:cNvSpPr/>
            <p:nvPr/>
          </p:nvSpPr>
          <p:spPr>
            <a:xfrm>
              <a:off x="4449844" y="139570"/>
              <a:ext cx="1755089" cy="528735"/>
            </a:xfrm>
            <a:prstGeom prst="rect">
              <a:avLst/>
            </a:prstGeom>
            <a:solidFill>
              <a:srgbClr val="0465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42CBEC8-BEEB-4732-9117-9FDBC66DEAB8}"/>
                </a:ext>
              </a:extLst>
            </p:cNvPr>
            <p:cNvSpPr txBox="1"/>
            <p:nvPr/>
          </p:nvSpPr>
          <p:spPr>
            <a:xfrm>
              <a:off x="711524" y="186940"/>
              <a:ext cx="1322549" cy="43088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200" b="1" dirty="0">
                  <a:solidFill>
                    <a:srgbClr val="7A646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대회 소개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87A5821-3F05-44B3-BE81-2A8F483A1339}"/>
                </a:ext>
              </a:extLst>
            </p:cNvPr>
            <p:cNvSpPr txBox="1"/>
            <p:nvPr/>
          </p:nvSpPr>
          <p:spPr>
            <a:xfrm>
              <a:off x="4421847" y="186940"/>
              <a:ext cx="1811085" cy="43088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2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알고리즘 소개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BBCF112-439E-4582-BD46-0D1B54E2100D}"/>
                </a:ext>
              </a:extLst>
            </p:cNvPr>
            <p:cNvSpPr txBox="1"/>
            <p:nvPr/>
          </p:nvSpPr>
          <p:spPr>
            <a:xfrm>
              <a:off x="6487256" y="186940"/>
              <a:ext cx="1307440" cy="43088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200" b="1" dirty="0">
                  <a:solidFill>
                    <a:srgbClr val="7A646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모형 평가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A6AC96B-12AD-4F52-92E5-CB56B42C0B53}"/>
                </a:ext>
              </a:extLst>
            </p:cNvPr>
            <p:cNvSpPr txBox="1"/>
            <p:nvPr/>
          </p:nvSpPr>
          <p:spPr>
            <a:xfrm>
              <a:off x="8049020" y="186940"/>
              <a:ext cx="1893911" cy="43088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200" b="1" dirty="0">
                  <a:solidFill>
                    <a:srgbClr val="7A646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한계 및 시사점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1F49F20-BA96-42E0-BD6C-F54C13EDD77B}"/>
                </a:ext>
              </a:extLst>
            </p:cNvPr>
            <p:cNvSpPr txBox="1"/>
            <p:nvPr/>
          </p:nvSpPr>
          <p:spPr>
            <a:xfrm>
              <a:off x="2391866" y="186940"/>
              <a:ext cx="1879126" cy="43088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200" b="1" dirty="0" err="1">
                  <a:solidFill>
                    <a:srgbClr val="7A646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전처리</a:t>
              </a:r>
              <a:r>
                <a:rPr lang="ko-KR" altLang="en-US" sz="2200" b="1" dirty="0">
                  <a:solidFill>
                    <a:srgbClr val="7A646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 </a:t>
              </a:r>
              <a:r>
                <a:rPr lang="en-US" altLang="ko-KR" sz="2200" b="1" dirty="0">
                  <a:solidFill>
                    <a:srgbClr val="7A646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&amp; EDA</a:t>
              </a:r>
              <a:endParaRPr lang="ko-KR" altLang="en-US" sz="2200" b="1" dirty="0">
                <a:solidFill>
                  <a:srgbClr val="7A646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22EA127-9EBA-4222-8189-E2B49122F89D}"/>
                </a:ext>
              </a:extLst>
            </p:cNvPr>
            <p:cNvSpPr txBox="1"/>
            <p:nvPr/>
          </p:nvSpPr>
          <p:spPr>
            <a:xfrm>
              <a:off x="10197255" y="186940"/>
              <a:ext cx="1306474" cy="43088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200" b="1" dirty="0">
                  <a:solidFill>
                    <a:srgbClr val="7A646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참고 문헌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603362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/>
          <p:cNvGrpSpPr/>
          <p:nvPr/>
        </p:nvGrpSpPr>
        <p:grpSpPr>
          <a:xfrm>
            <a:off x="133052" y="958763"/>
            <a:ext cx="1312546" cy="1246756"/>
            <a:chOff x="133052" y="958763"/>
            <a:chExt cx="1312546" cy="1246756"/>
          </a:xfrm>
        </p:grpSpPr>
        <p:grpSp>
          <p:nvGrpSpPr>
            <p:cNvPr id="21" name="그룹 20"/>
            <p:cNvGrpSpPr/>
            <p:nvPr/>
          </p:nvGrpSpPr>
          <p:grpSpPr>
            <a:xfrm>
              <a:off x="164478" y="958763"/>
              <a:ext cx="1175322" cy="584775"/>
              <a:chOff x="392616" y="958763"/>
              <a:chExt cx="1175322" cy="584775"/>
            </a:xfrm>
          </p:grpSpPr>
          <p:sp>
            <p:nvSpPr>
              <p:cNvPr id="24" name="TextBox 23"/>
              <p:cNvSpPr txBox="1"/>
              <p:nvPr/>
            </p:nvSpPr>
            <p:spPr>
              <a:xfrm>
                <a:off x="392616" y="958763"/>
                <a:ext cx="117532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3200" b="1" dirty="0">
                    <a:solidFill>
                      <a:srgbClr val="5F4E56"/>
                    </a:solidFill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rPr>
                  <a:t>  </a:t>
                </a:r>
                <a:r>
                  <a:rPr lang="en-US" altLang="ko-KR" sz="3200" i="1" dirty="0">
                    <a:solidFill>
                      <a:srgbClr val="5F4E56"/>
                    </a:solidFill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rPr>
                  <a:t>Yolo</a:t>
                </a:r>
              </a:p>
            </p:txBody>
          </p:sp>
          <p:sp>
            <p:nvSpPr>
              <p:cNvPr id="25" name="직사각형 24"/>
              <p:cNvSpPr/>
              <p:nvPr/>
            </p:nvSpPr>
            <p:spPr>
              <a:xfrm>
                <a:off x="398837" y="1009916"/>
                <a:ext cx="134101" cy="420915"/>
              </a:xfrm>
              <a:prstGeom prst="rect">
                <a:avLst/>
              </a:prstGeom>
              <a:solidFill>
                <a:srgbClr val="D9737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2" name="직사각형 21"/>
            <p:cNvSpPr/>
            <p:nvPr/>
          </p:nvSpPr>
          <p:spPr>
            <a:xfrm>
              <a:off x="164478" y="1466855"/>
              <a:ext cx="1281120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>
                  <a:solidFill>
                    <a:srgbClr val="5F4E5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Noto Sans" panose="020B0502040504020204" pitchFamily="34"/>
                </a:rPr>
                <a:t>모델 이론</a:t>
              </a:r>
              <a:endParaRPr lang="en-US" altLang="ko-KR" sz="2200" dirty="0">
                <a:solidFill>
                  <a:srgbClr val="5F4E56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" panose="020B0502040504020204" pitchFamily="34"/>
              </a:endParaRPr>
            </a:p>
            <a:p>
              <a:pPr algn="r"/>
              <a:r>
                <a:rPr lang="en-US" altLang="ko-KR" sz="2000" i="1" dirty="0">
                  <a:solidFill>
                    <a:srgbClr val="5F4E5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Noto Sans" panose="020B0502040504020204" pitchFamily="34"/>
                </a:rPr>
                <a:t> </a:t>
              </a:r>
              <a:r>
                <a:rPr lang="en-US" altLang="ko-KR" sz="1600" dirty="0">
                  <a:solidFill>
                    <a:srgbClr val="5F4E5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Noto Sans" panose="020B0502040504020204" pitchFamily="34"/>
                </a:rPr>
                <a:t>System</a:t>
              </a:r>
              <a:endParaRPr lang="ko-KR" altLang="en-US" sz="1600" dirty="0">
                <a:solidFill>
                  <a:srgbClr val="5F4E56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" panose="020B0502040504020204" pitchFamily="34"/>
              </a:endParaRPr>
            </a:p>
          </p:txBody>
        </p:sp>
        <p:cxnSp>
          <p:nvCxnSpPr>
            <p:cNvPr id="23" name="직선 연결선 22"/>
            <p:cNvCxnSpPr/>
            <p:nvPr/>
          </p:nvCxnSpPr>
          <p:spPr>
            <a:xfrm>
              <a:off x="133052" y="1495918"/>
              <a:ext cx="1281120" cy="0"/>
            </a:xfrm>
            <a:prstGeom prst="line">
              <a:avLst/>
            </a:prstGeom>
            <a:ln>
              <a:solidFill>
                <a:srgbClr val="D973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6" name="그림 3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524" y="2371151"/>
            <a:ext cx="5988018" cy="3945593"/>
          </a:xfrm>
          <a:prstGeom prst="rect">
            <a:avLst/>
          </a:prstGeom>
        </p:spPr>
      </p:pic>
      <p:sp>
        <p:nvSpPr>
          <p:cNvPr id="38" name="직사각형 37"/>
          <p:cNvSpPr/>
          <p:nvPr/>
        </p:nvSpPr>
        <p:spPr>
          <a:xfrm>
            <a:off x="4812034" y="3444731"/>
            <a:ext cx="1628568" cy="1698261"/>
          </a:xfrm>
          <a:prstGeom prst="rect">
            <a:avLst/>
          </a:prstGeom>
          <a:noFill/>
          <a:ln w="76200">
            <a:solidFill>
              <a:srgbClr val="D9737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6909092" y="2801983"/>
            <a:ext cx="4688785" cy="24160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>
                <a:solidFill>
                  <a:srgbClr val="D97372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Output Layer</a:t>
            </a:r>
          </a:p>
          <a:p>
            <a:pPr algn="ctr"/>
            <a:endParaRPr lang="en-US" altLang="ko-KR"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Arial" pitchFamily="34" charset="0"/>
            </a:endParaRPr>
          </a:p>
          <a:p>
            <a:pPr algn="ctr"/>
            <a:endParaRPr lang="en-US" altLang="ko-KR"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Arial" pitchFamily="34" charset="0"/>
            </a:endParaRPr>
          </a:p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최종 결과값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  <a:cs typeface="Arial" pitchFamily="34" charset="0"/>
            </a:endParaRPr>
          </a:p>
          <a:p>
            <a:pPr algn="ctr"/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바운딩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 박스 내의 셀을 이용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  <a:cs typeface="Arial" pitchFamily="34" charset="0"/>
            </a:endParaRPr>
          </a:p>
          <a:p>
            <a:pPr algn="ctr"/>
            <a:endParaRPr lang="en-US" altLang="ko-KR" b="1" dirty="0">
              <a:latin typeface="나눔스퀘어" panose="020B0600000101010101" pitchFamily="50" charset="-127"/>
              <a:ea typeface="나눔스퀘어" panose="020B0600000101010101" pitchFamily="50" charset="-127"/>
              <a:cs typeface="Arial" pitchFamily="34" charset="0"/>
            </a:endParaRPr>
          </a:p>
          <a:p>
            <a:pPr algn="ctr"/>
            <a:r>
              <a:rPr lang="pt-BR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Pr(Class_i | Obj) * Pr(Obj) * IOU = Pr(Class_i) * IOU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  <a:cs typeface="Arial" pitchFamily="34" charset="0"/>
            </a:endParaRPr>
          </a:p>
        </p:txBody>
      </p:sp>
      <p:grpSp>
        <p:nvGrpSpPr>
          <p:cNvPr id="37" name="그룹 36"/>
          <p:cNvGrpSpPr/>
          <p:nvPr/>
        </p:nvGrpSpPr>
        <p:grpSpPr>
          <a:xfrm>
            <a:off x="1650416" y="1141975"/>
            <a:ext cx="8788984" cy="400110"/>
            <a:chOff x="1482679" y="1102565"/>
            <a:chExt cx="8263515" cy="400110"/>
          </a:xfrm>
        </p:grpSpPr>
        <p:sp>
          <p:nvSpPr>
            <p:cNvPr id="39" name="TextBox 38"/>
            <p:cNvSpPr txBox="1"/>
            <p:nvPr/>
          </p:nvSpPr>
          <p:spPr>
            <a:xfrm>
              <a:off x="1482679" y="1102565"/>
              <a:ext cx="826351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solidFill>
                    <a:srgbClr val="5F4E5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최종으로 예측한 </a:t>
              </a:r>
              <a:r>
                <a:rPr lang="ko-KR" altLang="en-US" sz="2000" dirty="0" err="1">
                  <a:solidFill>
                    <a:srgbClr val="5F4E5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바운딩</a:t>
              </a:r>
              <a:r>
                <a:rPr lang="ko-KR" altLang="en-US" sz="2000" dirty="0">
                  <a:solidFill>
                    <a:srgbClr val="5F4E5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박스와 두 확률을 곱하여 만들어진 클래스 확률을 출력 </a:t>
              </a:r>
              <a:endParaRPr lang="en-US" altLang="ko-KR" sz="2000" dirty="0">
                <a:solidFill>
                  <a:srgbClr val="5F4E5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cxnSp>
          <p:nvCxnSpPr>
            <p:cNvPr id="40" name="직선 연결선 39"/>
            <p:cNvCxnSpPr/>
            <p:nvPr/>
          </p:nvCxnSpPr>
          <p:spPr>
            <a:xfrm>
              <a:off x="1509718" y="1146175"/>
              <a:ext cx="0" cy="284656"/>
            </a:xfrm>
            <a:prstGeom prst="line">
              <a:avLst/>
            </a:prstGeom>
            <a:ln w="19050">
              <a:solidFill>
                <a:srgbClr val="04656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34337AF7-866D-4D84-ACFD-75644B2ED060}"/>
              </a:ext>
            </a:extLst>
          </p:cNvPr>
          <p:cNvGrpSpPr/>
          <p:nvPr/>
        </p:nvGrpSpPr>
        <p:grpSpPr>
          <a:xfrm>
            <a:off x="0" y="136460"/>
            <a:ext cx="12192000" cy="531845"/>
            <a:chOff x="0" y="136460"/>
            <a:chExt cx="12192000" cy="531845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AAF68AF9-71AD-44F4-AB56-BA1CCB9C7A08}"/>
                </a:ext>
              </a:extLst>
            </p:cNvPr>
            <p:cNvSpPr/>
            <p:nvPr/>
          </p:nvSpPr>
          <p:spPr>
            <a:xfrm>
              <a:off x="0" y="136460"/>
              <a:ext cx="12192000" cy="531845"/>
            </a:xfrm>
            <a:prstGeom prst="rect">
              <a:avLst/>
            </a:prstGeom>
            <a:solidFill>
              <a:srgbClr val="046561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146C4E1B-B192-4A2D-ADF1-6B8D2D85B6F4}"/>
                </a:ext>
              </a:extLst>
            </p:cNvPr>
            <p:cNvSpPr/>
            <p:nvPr/>
          </p:nvSpPr>
          <p:spPr>
            <a:xfrm>
              <a:off x="4449844" y="139570"/>
              <a:ext cx="1755089" cy="528735"/>
            </a:xfrm>
            <a:prstGeom prst="rect">
              <a:avLst/>
            </a:prstGeom>
            <a:solidFill>
              <a:srgbClr val="0465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A10DEEC-F446-45B8-A11F-9C29A2361EAF}"/>
                </a:ext>
              </a:extLst>
            </p:cNvPr>
            <p:cNvSpPr txBox="1"/>
            <p:nvPr/>
          </p:nvSpPr>
          <p:spPr>
            <a:xfrm>
              <a:off x="711524" y="186940"/>
              <a:ext cx="1322549" cy="43088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200" b="1" dirty="0">
                  <a:solidFill>
                    <a:srgbClr val="7A646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대회 소개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9434A3B-361C-4228-836E-DC26F3F5B6C6}"/>
                </a:ext>
              </a:extLst>
            </p:cNvPr>
            <p:cNvSpPr txBox="1"/>
            <p:nvPr/>
          </p:nvSpPr>
          <p:spPr>
            <a:xfrm>
              <a:off x="4421847" y="186940"/>
              <a:ext cx="1811085" cy="43088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2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알고리즘 소개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823F836-7970-4AAF-9E26-84DB62E62443}"/>
                </a:ext>
              </a:extLst>
            </p:cNvPr>
            <p:cNvSpPr txBox="1"/>
            <p:nvPr/>
          </p:nvSpPr>
          <p:spPr>
            <a:xfrm>
              <a:off x="6487256" y="186940"/>
              <a:ext cx="1307440" cy="43088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200" b="1" dirty="0">
                  <a:solidFill>
                    <a:srgbClr val="7A646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모형 평가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158EDAF-FBDE-4973-9694-F89BFC156FEA}"/>
                </a:ext>
              </a:extLst>
            </p:cNvPr>
            <p:cNvSpPr txBox="1"/>
            <p:nvPr/>
          </p:nvSpPr>
          <p:spPr>
            <a:xfrm>
              <a:off x="8049020" y="186940"/>
              <a:ext cx="1893911" cy="43088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200" b="1" dirty="0">
                  <a:solidFill>
                    <a:srgbClr val="7A646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한계 및 시사점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4737C8A-CB03-4506-AB1B-2E23175BC919}"/>
                </a:ext>
              </a:extLst>
            </p:cNvPr>
            <p:cNvSpPr txBox="1"/>
            <p:nvPr/>
          </p:nvSpPr>
          <p:spPr>
            <a:xfrm>
              <a:off x="2391866" y="186940"/>
              <a:ext cx="1879126" cy="43088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200" b="1" dirty="0" err="1">
                  <a:solidFill>
                    <a:srgbClr val="7A646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전처리</a:t>
              </a:r>
              <a:r>
                <a:rPr lang="ko-KR" altLang="en-US" sz="2200" b="1" dirty="0">
                  <a:solidFill>
                    <a:srgbClr val="7A646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 </a:t>
              </a:r>
              <a:r>
                <a:rPr lang="en-US" altLang="ko-KR" sz="2200" b="1" dirty="0">
                  <a:solidFill>
                    <a:srgbClr val="7A646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&amp; EDA</a:t>
              </a:r>
              <a:endParaRPr lang="ko-KR" altLang="en-US" sz="2200" b="1" dirty="0">
                <a:solidFill>
                  <a:srgbClr val="7A646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1323B3C-3467-4120-B51B-64824D462257}"/>
                </a:ext>
              </a:extLst>
            </p:cNvPr>
            <p:cNvSpPr txBox="1"/>
            <p:nvPr/>
          </p:nvSpPr>
          <p:spPr>
            <a:xfrm>
              <a:off x="10197255" y="186940"/>
              <a:ext cx="1306474" cy="43088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200" b="1" dirty="0">
                  <a:solidFill>
                    <a:srgbClr val="7A646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참고 문헌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39276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/>
          <p:cNvGrpSpPr/>
          <p:nvPr/>
        </p:nvGrpSpPr>
        <p:grpSpPr>
          <a:xfrm>
            <a:off x="133052" y="958763"/>
            <a:ext cx="1312546" cy="1246756"/>
            <a:chOff x="133052" y="958763"/>
            <a:chExt cx="1312546" cy="1246756"/>
          </a:xfrm>
        </p:grpSpPr>
        <p:grpSp>
          <p:nvGrpSpPr>
            <p:cNvPr id="21" name="그룹 20"/>
            <p:cNvGrpSpPr/>
            <p:nvPr/>
          </p:nvGrpSpPr>
          <p:grpSpPr>
            <a:xfrm>
              <a:off x="164478" y="958763"/>
              <a:ext cx="1175322" cy="584775"/>
              <a:chOff x="392616" y="958763"/>
              <a:chExt cx="1175322" cy="584775"/>
            </a:xfrm>
          </p:grpSpPr>
          <p:sp>
            <p:nvSpPr>
              <p:cNvPr id="24" name="TextBox 23"/>
              <p:cNvSpPr txBox="1"/>
              <p:nvPr/>
            </p:nvSpPr>
            <p:spPr>
              <a:xfrm>
                <a:off x="392616" y="958763"/>
                <a:ext cx="117532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3200" b="1" dirty="0">
                    <a:solidFill>
                      <a:srgbClr val="5F4E56"/>
                    </a:solidFill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rPr>
                  <a:t>  </a:t>
                </a:r>
                <a:r>
                  <a:rPr lang="en-US" altLang="ko-KR" sz="3200" i="1" dirty="0">
                    <a:solidFill>
                      <a:srgbClr val="5F4E56"/>
                    </a:solidFill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rPr>
                  <a:t>Yolo</a:t>
                </a:r>
              </a:p>
            </p:txBody>
          </p:sp>
          <p:sp>
            <p:nvSpPr>
              <p:cNvPr id="25" name="직사각형 24"/>
              <p:cNvSpPr/>
              <p:nvPr/>
            </p:nvSpPr>
            <p:spPr>
              <a:xfrm>
                <a:off x="398837" y="1009916"/>
                <a:ext cx="134101" cy="420915"/>
              </a:xfrm>
              <a:prstGeom prst="rect">
                <a:avLst/>
              </a:prstGeom>
              <a:solidFill>
                <a:srgbClr val="D9737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2" name="직사각형 21"/>
            <p:cNvSpPr/>
            <p:nvPr/>
          </p:nvSpPr>
          <p:spPr>
            <a:xfrm>
              <a:off x="164478" y="1466855"/>
              <a:ext cx="1281120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>
                  <a:solidFill>
                    <a:srgbClr val="5F4E5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Noto Sans" panose="020B0502040504020204" pitchFamily="34"/>
                </a:rPr>
                <a:t>모델 이론</a:t>
              </a:r>
              <a:endParaRPr lang="en-US" altLang="ko-KR" sz="2200" dirty="0">
                <a:solidFill>
                  <a:srgbClr val="5F4E56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" panose="020B0502040504020204" pitchFamily="34"/>
              </a:endParaRPr>
            </a:p>
            <a:p>
              <a:pPr algn="r"/>
              <a:r>
                <a:rPr lang="en-US" altLang="ko-KR" sz="2000" i="1" dirty="0">
                  <a:solidFill>
                    <a:srgbClr val="5F4E5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Noto Sans" panose="020B0502040504020204" pitchFamily="34"/>
                </a:rPr>
                <a:t> </a:t>
              </a:r>
              <a:r>
                <a:rPr lang="en-US" altLang="ko-KR" sz="1600" dirty="0">
                  <a:solidFill>
                    <a:srgbClr val="5F4E5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Noto Sans" panose="020B0502040504020204" pitchFamily="34"/>
                </a:rPr>
                <a:t>Network</a:t>
              </a:r>
              <a:endParaRPr lang="ko-KR" altLang="en-US" sz="1600" dirty="0">
                <a:solidFill>
                  <a:srgbClr val="5F4E56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" panose="020B0502040504020204" pitchFamily="34"/>
              </a:endParaRPr>
            </a:p>
          </p:txBody>
        </p:sp>
        <p:cxnSp>
          <p:nvCxnSpPr>
            <p:cNvPr id="23" name="직선 연결선 22"/>
            <p:cNvCxnSpPr/>
            <p:nvPr/>
          </p:nvCxnSpPr>
          <p:spPr>
            <a:xfrm>
              <a:off x="133052" y="1495918"/>
              <a:ext cx="1281120" cy="0"/>
            </a:xfrm>
            <a:prstGeom prst="line">
              <a:avLst/>
            </a:prstGeom>
            <a:ln>
              <a:solidFill>
                <a:srgbClr val="D973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93C511FD-117C-4320-885A-59C6E0A5C4A1}"/>
              </a:ext>
            </a:extLst>
          </p:cNvPr>
          <p:cNvGrpSpPr/>
          <p:nvPr/>
        </p:nvGrpSpPr>
        <p:grpSpPr>
          <a:xfrm>
            <a:off x="2098619" y="1690055"/>
            <a:ext cx="8386270" cy="4870344"/>
            <a:chOff x="2451699" y="1563307"/>
            <a:chExt cx="8386270" cy="4870344"/>
          </a:xfrm>
        </p:grpSpPr>
        <p:pic>
          <p:nvPicPr>
            <p:cNvPr id="35" name="그림 3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51699" y="1563307"/>
              <a:ext cx="8386270" cy="3670015"/>
            </a:xfrm>
            <a:prstGeom prst="rect">
              <a:avLst/>
            </a:prstGeom>
          </p:spPr>
        </p:pic>
        <p:sp>
          <p:nvSpPr>
            <p:cNvPr id="37" name="TextBox 36"/>
            <p:cNvSpPr txBox="1"/>
            <p:nvPr/>
          </p:nvSpPr>
          <p:spPr>
            <a:xfrm>
              <a:off x="4113853" y="5233322"/>
              <a:ext cx="508700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Arial" pitchFamily="34" charset="0"/>
                </a:rPr>
                <a:t>24 Convolutional Layers</a:t>
              </a:r>
            </a:p>
            <a:p>
              <a:pPr algn="ctr"/>
              <a:r>
                <a:rPr lang="en-US" altLang="ko-KR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Arial" pitchFamily="34" charset="0"/>
                </a:rPr>
                <a:t>2 Fully-Connected Layers</a:t>
              </a:r>
            </a:p>
            <a:p>
              <a:pPr algn="ctr"/>
              <a:r>
                <a:rPr lang="en-US" altLang="ko-KR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Arial" pitchFamily="34" charset="0"/>
                </a:rPr>
                <a:t>Pre-trained Network &amp; Training Network</a:t>
              </a:r>
            </a:p>
            <a:p>
              <a:pPr algn="ctr"/>
              <a:r>
                <a:rPr lang="en-US" altLang="ko-KR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Arial" pitchFamily="34" charset="0"/>
                </a:rPr>
                <a:t>Reduction Layer</a:t>
              </a:r>
            </a:p>
          </p:txBody>
        </p:sp>
      </p:grpSp>
      <p:grpSp>
        <p:nvGrpSpPr>
          <p:cNvPr id="39" name="그룹 38"/>
          <p:cNvGrpSpPr/>
          <p:nvPr/>
        </p:nvGrpSpPr>
        <p:grpSpPr>
          <a:xfrm>
            <a:off x="1650416" y="1141975"/>
            <a:ext cx="8788984" cy="400110"/>
            <a:chOff x="1482679" y="1102565"/>
            <a:chExt cx="8263515" cy="400110"/>
          </a:xfrm>
        </p:grpSpPr>
        <p:sp>
          <p:nvSpPr>
            <p:cNvPr id="40" name="TextBox 39"/>
            <p:cNvSpPr txBox="1"/>
            <p:nvPr/>
          </p:nvSpPr>
          <p:spPr>
            <a:xfrm>
              <a:off x="1482679" y="1102565"/>
              <a:ext cx="826351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solidFill>
                    <a:srgbClr val="5F4E5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Yolo Network</a:t>
              </a:r>
              <a:r>
                <a:rPr lang="ko-KR" altLang="en-US" sz="2000" dirty="0">
                  <a:solidFill>
                    <a:srgbClr val="5F4E5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는 선행학습 모델과 학습할 모델이 나뉘어져 있음</a:t>
              </a:r>
              <a:endParaRPr lang="en-US" altLang="ko-KR" sz="2000" dirty="0">
                <a:solidFill>
                  <a:srgbClr val="5F4E5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cxnSp>
          <p:nvCxnSpPr>
            <p:cNvPr id="41" name="직선 연결선 40"/>
            <p:cNvCxnSpPr/>
            <p:nvPr/>
          </p:nvCxnSpPr>
          <p:spPr>
            <a:xfrm>
              <a:off x="1509718" y="1146175"/>
              <a:ext cx="0" cy="284656"/>
            </a:xfrm>
            <a:prstGeom prst="line">
              <a:avLst/>
            </a:prstGeom>
            <a:ln w="19050">
              <a:solidFill>
                <a:srgbClr val="04656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4B84C158-E28B-471F-9F14-E7DCBEAE9292}"/>
              </a:ext>
            </a:extLst>
          </p:cNvPr>
          <p:cNvGrpSpPr/>
          <p:nvPr/>
        </p:nvGrpSpPr>
        <p:grpSpPr>
          <a:xfrm>
            <a:off x="0" y="136460"/>
            <a:ext cx="12192000" cy="531845"/>
            <a:chOff x="0" y="136460"/>
            <a:chExt cx="12192000" cy="531845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DDA98350-90EF-4139-807B-77137DE113BD}"/>
                </a:ext>
              </a:extLst>
            </p:cNvPr>
            <p:cNvSpPr/>
            <p:nvPr/>
          </p:nvSpPr>
          <p:spPr>
            <a:xfrm>
              <a:off x="0" y="136460"/>
              <a:ext cx="12192000" cy="531845"/>
            </a:xfrm>
            <a:prstGeom prst="rect">
              <a:avLst/>
            </a:prstGeom>
            <a:solidFill>
              <a:srgbClr val="046561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F98809BC-01A6-4AC4-BE7C-92B55C44BD12}"/>
                </a:ext>
              </a:extLst>
            </p:cNvPr>
            <p:cNvSpPr/>
            <p:nvPr/>
          </p:nvSpPr>
          <p:spPr>
            <a:xfrm>
              <a:off x="4449844" y="139570"/>
              <a:ext cx="1755089" cy="528735"/>
            </a:xfrm>
            <a:prstGeom prst="rect">
              <a:avLst/>
            </a:prstGeom>
            <a:solidFill>
              <a:srgbClr val="0465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E0C6076-B4EE-47E4-9213-A9ED25872A41}"/>
                </a:ext>
              </a:extLst>
            </p:cNvPr>
            <p:cNvSpPr txBox="1"/>
            <p:nvPr/>
          </p:nvSpPr>
          <p:spPr>
            <a:xfrm>
              <a:off x="711524" y="186940"/>
              <a:ext cx="1322549" cy="43088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200" b="1" dirty="0">
                  <a:solidFill>
                    <a:srgbClr val="7A646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대회 소개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A15793C-36A3-4FED-9E9C-BA89EBC5D72D}"/>
                </a:ext>
              </a:extLst>
            </p:cNvPr>
            <p:cNvSpPr txBox="1"/>
            <p:nvPr/>
          </p:nvSpPr>
          <p:spPr>
            <a:xfrm>
              <a:off x="4421847" y="186940"/>
              <a:ext cx="1811085" cy="43088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2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알고리즘 소개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9D26C67-489D-42DE-AC20-28B97F525E0D}"/>
                </a:ext>
              </a:extLst>
            </p:cNvPr>
            <p:cNvSpPr txBox="1"/>
            <p:nvPr/>
          </p:nvSpPr>
          <p:spPr>
            <a:xfrm>
              <a:off x="6487256" y="186940"/>
              <a:ext cx="1307440" cy="43088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200" b="1" dirty="0">
                  <a:solidFill>
                    <a:srgbClr val="7A646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모형 평가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CFBB5CA-190D-4EE2-BEB3-0A3257B14748}"/>
                </a:ext>
              </a:extLst>
            </p:cNvPr>
            <p:cNvSpPr txBox="1"/>
            <p:nvPr/>
          </p:nvSpPr>
          <p:spPr>
            <a:xfrm>
              <a:off x="8049020" y="186940"/>
              <a:ext cx="1893911" cy="43088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200" b="1" dirty="0">
                  <a:solidFill>
                    <a:srgbClr val="7A646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한계 및 시사점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513AAC9-5C8F-409A-9447-2D84F61609DB}"/>
                </a:ext>
              </a:extLst>
            </p:cNvPr>
            <p:cNvSpPr txBox="1"/>
            <p:nvPr/>
          </p:nvSpPr>
          <p:spPr>
            <a:xfrm>
              <a:off x="2391866" y="186940"/>
              <a:ext cx="1879126" cy="43088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200" b="1" dirty="0" err="1">
                  <a:solidFill>
                    <a:srgbClr val="7A646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전처리</a:t>
              </a:r>
              <a:r>
                <a:rPr lang="ko-KR" altLang="en-US" sz="2200" b="1" dirty="0">
                  <a:solidFill>
                    <a:srgbClr val="7A646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 </a:t>
              </a:r>
              <a:r>
                <a:rPr lang="en-US" altLang="ko-KR" sz="2200" b="1" dirty="0">
                  <a:solidFill>
                    <a:srgbClr val="7A646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&amp; EDA</a:t>
              </a:r>
              <a:endParaRPr lang="ko-KR" altLang="en-US" sz="2200" b="1" dirty="0">
                <a:solidFill>
                  <a:srgbClr val="7A646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FEE1794-50D8-4BFD-B723-3BA20369D7F5}"/>
                </a:ext>
              </a:extLst>
            </p:cNvPr>
            <p:cNvSpPr txBox="1"/>
            <p:nvPr/>
          </p:nvSpPr>
          <p:spPr>
            <a:xfrm>
              <a:off x="10197255" y="186940"/>
              <a:ext cx="1306474" cy="43088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200" b="1" dirty="0">
                  <a:solidFill>
                    <a:srgbClr val="7A646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참고 문헌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061356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/>
          <p:cNvGrpSpPr/>
          <p:nvPr/>
        </p:nvGrpSpPr>
        <p:grpSpPr>
          <a:xfrm>
            <a:off x="133052" y="958763"/>
            <a:ext cx="1312546" cy="1246756"/>
            <a:chOff x="133052" y="958763"/>
            <a:chExt cx="1312546" cy="1246756"/>
          </a:xfrm>
        </p:grpSpPr>
        <p:grpSp>
          <p:nvGrpSpPr>
            <p:cNvPr id="21" name="그룹 20"/>
            <p:cNvGrpSpPr/>
            <p:nvPr/>
          </p:nvGrpSpPr>
          <p:grpSpPr>
            <a:xfrm>
              <a:off x="164478" y="958763"/>
              <a:ext cx="1175322" cy="584775"/>
              <a:chOff x="392616" y="958763"/>
              <a:chExt cx="1175322" cy="584775"/>
            </a:xfrm>
          </p:grpSpPr>
          <p:sp>
            <p:nvSpPr>
              <p:cNvPr id="24" name="TextBox 23"/>
              <p:cNvSpPr txBox="1"/>
              <p:nvPr/>
            </p:nvSpPr>
            <p:spPr>
              <a:xfrm>
                <a:off x="392616" y="958763"/>
                <a:ext cx="117532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3200" b="1" dirty="0">
                    <a:solidFill>
                      <a:srgbClr val="5F4E56"/>
                    </a:solidFill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rPr>
                  <a:t>  </a:t>
                </a:r>
                <a:r>
                  <a:rPr lang="en-US" altLang="ko-KR" sz="3200" i="1" dirty="0">
                    <a:solidFill>
                      <a:srgbClr val="5F4E56"/>
                    </a:solidFill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rPr>
                  <a:t>Yolo</a:t>
                </a:r>
              </a:p>
            </p:txBody>
          </p:sp>
          <p:sp>
            <p:nvSpPr>
              <p:cNvPr id="25" name="직사각형 24"/>
              <p:cNvSpPr/>
              <p:nvPr/>
            </p:nvSpPr>
            <p:spPr>
              <a:xfrm>
                <a:off x="398837" y="1009916"/>
                <a:ext cx="134101" cy="420915"/>
              </a:xfrm>
              <a:prstGeom prst="rect">
                <a:avLst/>
              </a:prstGeom>
              <a:solidFill>
                <a:srgbClr val="D9737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2" name="직사각형 21"/>
            <p:cNvSpPr/>
            <p:nvPr/>
          </p:nvSpPr>
          <p:spPr>
            <a:xfrm>
              <a:off x="164478" y="1466855"/>
              <a:ext cx="1281120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>
                  <a:solidFill>
                    <a:srgbClr val="5F4E5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Noto Sans" panose="020B0502040504020204" pitchFamily="34"/>
                </a:rPr>
                <a:t>모델 이론</a:t>
              </a:r>
              <a:endParaRPr lang="en-US" altLang="ko-KR" sz="2200" dirty="0">
                <a:solidFill>
                  <a:srgbClr val="5F4E56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" panose="020B0502040504020204" pitchFamily="34"/>
              </a:endParaRPr>
            </a:p>
            <a:p>
              <a:pPr algn="r"/>
              <a:r>
                <a:rPr lang="en-US" altLang="ko-KR" sz="2000" i="1" dirty="0">
                  <a:solidFill>
                    <a:srgbClr val="5F4E5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Noto Sans" panose="020B0502040504020204" pitchFamily="34"/>
                </a:rPr>
                <a:t> </a:t>
              </a:r>
              <a:r>
                <a:rPr lang="en-US" altLang="ko-KR" sz="1600" dirty="0">
                  <a:solidFill>
                    <a:srgbClr val="5F4E5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Noto Sans" panose="020B0502040504020204" pitchFamily="34"/>
                </a:rPr>
                <a:t>Loss </a:t>
              </a:r>
              <a:r>
                <a:rPr lang="en-US" altLang="ko-KR" sz="1600" dirty="0" err="1">
                  <a:solidFill>
                    <a:srgbClr val="5F4E5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Noto Sans" panose="020B0502040504020204" pitchFamily="34"/>
                </a:rPr>
                <a:t>func</a:t>
              </a:r>
              <a:endParaRPr lang="ko-KR" altLang="en-US" sz="1600" dirty="0">
                <a:solidFill>
                  <a:srgbClr val="5F4E56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" panose="020B0502040504020204" pitchFamily="34"/>
              </a:endParaRPr>
            </a:p>
          </p:txBody>
        </p:sp>
        <p:cxnSp>
          <p:nvCxnSpPr>
            <p:cNvPr id="23" name="직선 연결선 22"/>
            <p:cNvCxnSpPr/>
            <p:nvPr/>
          </p:nvCxnSpPr>
          <p:spPr>
            <a:xfrm>
              <a:off x="133052" y="1495918"/>
              <a:ext cx="1281120" cy="0"/>
            </a:xfrm>
            <a:prstGeom prst="line">
              <a:avLst/>
            </a:prstGeom>
            <a:ln>
              <a:solidFill>
                <a:srgbClr val="D973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4" name="그림 3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4" r="2845"/>
          <a:stretch/>
        </p:blipFill>
        <p:spPr>
          <a:xfrm>
            <a:off x="133052" y="2618886"/>
            <a:ext cx="4413379" cy="2962043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4497469" y="2540960"/>
            <a:ext cx="775131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i="1" dirty="0"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 pitchFamily="34" charset="0"/>
              </a:rPr>
              <a:t>Loss Function</a:t>
            </a:r>
            <a:r>
              <a:rPr lang="en-US" altLang="ko-KR" sz="3500" i="1" dirty="0"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 pitchFamily="34" charset="0"/>
              </a:rPr>
              <a:t> </a:t>
            </a:r>
            <a:r>
              <a:rPr lang="en-US" altLang="ko-KR" sz="3500" b="1" i="1" dirty="0">
                <a:solidFill>
                  <a:srgbClr val="FFC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 pitchFamily="34" charset="0"/>
              </a:rPr>
              <a:t>3</a:t>
            </a:r>
            <a:r>
              <a:rPr lang="en-US" altLang="ko-KR" sz="3500" i="1" dirty="0">
                <a:solidFill>
                  <a:schemeClr val="accent4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 pitchFamily="34" charset="0"/>
              </a:rPr>
              <a:t> </a:t>
            </a:r>
            <a:r>
              <a:rPr lang="en-US" altLang="ko-KR" sz="3000" i="1" dirty="0"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 pitchFamily="34" charset="0"/>
              </a:rPr>
              <a:t>Points</a:t>
            </a:r>
          </a:p>
          <a:p>
            <a:pPr algn="ctr"/>
            <a:endParaRPr lang="en-US" altLang="ko-KR" sz="2000" i="1" dirty="0">
              <a:latin typeface="Agency FB" panose="020B0503020202020204" pitchFamily="34" charset="0"/>
              <a:ea typeface="나눔스퀘어_ac ExtraBold" panose="020B0600000101010101" pitchFamily="50" charset="-127"/>
              <a:cs typeface="Arial" pitchFamily="34" charset="0"/>
            </a:endParaRPr>
          </a:p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1.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이미지 분류 문제를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바운딩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 박스를 만드는 </a:t>
            </a:r>
            <a:r>
              <a:rPr lang="en-US" altLang="ko-KR" sz="2400" dirty="0">
                <a:solidFill>
                  <a:srgbClr val="D97372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Regression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문제로 판단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– SSD</a:t>
            </a:r>
          </a:p>
          <a:p>
            <a:pPr indent="-342900" algn="ctr">
              <a:buAutoNum type="arabicPeriod"/>
            </a:pP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  <a:cs typeface="Arial" pitchFamily="34" charset="0"/>
            </a:endParaRPr>
          </a:p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2. Localization Error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와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Classification Error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의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패널티를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 다르게 평가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  <a:cs typeface="Arial" pitchFamily="34" charset="0"/>
            </a:endParaRPr>
          </a:p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    </a:t>
            </a:r>
            <a:r>
              <a:rPr lang="en-US" altLang="ko-KR" sz="1700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(Localization Error </a:t>
            </a:r>
            <a:r>
              <a:rPr lang="ko-KR" altLang="en-US" sz="1700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에 더 </a:t>
            </a:r>
            <a:r>
              <a:rPr lang="ko-KR" altLang="en-US" sz="2400" dirty="0">
                <a:solidFill>
                  <a:srgbClr val="D97372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높은 </a:t>
            </a:r>
            <a:r>
              <a:rPr lang="ko-KR" altLang="en-US" sz="2400" dirty="0" err="1">
                <a:solidFill>
                  <a:srgbClr val="D97372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패널티</a:t>
            </a:r>
            <a:r>
              <a:rPr lang="ko-KR" altLang="en-US" sz="1700" dirty="0" err="1"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를</a:t>
            </a:r>
            <a:r>
              <a:rPr lang="ko-KR" altLang="en-US" sz="1700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 부과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)</a:t>
            </a:r>
            <a:r>
              <a:rPr lang="el-GR" altLang="ko-KR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 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  <a:cs typeface="Arial" pitchFamily="34" charset="0"/>
            </a:endParaRPr>
          </a:p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     -</a:t>
            </a:r>
            <a:r>
              <a:rPr lang="el-GR" altLang="ko-KR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 λ_</a:t>
            </a:r>
            <a:r>
              <a:rPr lang="en-US" altLang="ko-KR" dirty="0" err="1"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coord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, </a:t>
            </a:r>
            <a:r>
              <a:rPr lang="el-GR" altLang="ko-KR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λ_</a:t>
            </a:r>
            <a:r>
              <a:rPr lang="en-US" altLang="ko-KR" dirty="0" err="1"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noobj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  <a:cs typeface="Arial" pitchFamily="34" charset="0"/>
            </a:endParaRPr>
          </a:p>
          <a:p>
            <a:pPr algn="ctr"/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  <a:cs typeface="Arial" pitchFamily="34" charset="0"/>
            </a:endParaRPr>
          </a:p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3.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많은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바운딩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 박스 중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IOU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수치가 </a:t>
            </a:r>
            <a:r>
              <a:rPr lang="ko-KR" altLang="en-US" dirty="0">
                <a:solidFill>
                  <a:srgbClr val="D97372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가장 </a:t>
            </a:r>
            <a:r>
              <a:rPr lang="ko-KR" altLang="en-US" sz="2000" dirty="0">
                <a:solidFill>
                  <a:srgbClr val="D97372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높게 생성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된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바운딩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 박스만 학습에 참여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  <a:cs typeface="Arial" pitchFamily="34" charset="0"/>
            </a:endParaRPr>
          </a:p>
        </p:txBody>
      </p:sp>
      <p:grpSp>
        <p:nvGrpSpPr>
          <p:cNvPr id="38" name="그룹 37"/>
          <p:cNvGrpSpPr/>
          <p:nvPr/>
        </p:nvGrpSpPr>
        <p:grpSpPr>
          <a:xfrm>
            <a:off x="1650416" y="1141975"/>
            <a:ext cx="8788984" cy="400110"/>
            <a:chOff x="1482679" y="1102565"/>
            <a:chExt cx="8263515" cy="400110"/>
          </a:xfrm>
        </p:grpSpPr>
        <p:sp>
          <p:nvSpPr>
            <p:cNvPr id="39" name="TextBox 38"/>
            <p:cNvSpPr txBox="1"/>
            <p:nvPr/>
          </p:nvSpPr>
          <p:spPr>
            <a:xfrm>
              <a:off x="1482679" y="1102565"/>
              <a:ext cx="826351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solidFill>
                    <a:srgbClr val="5F4E5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Yolo</a:t>
              </a:r>
              <a:r>
                <a:rPr lang="ko-KR" altLang="en-US" sz="2000" dirty="0">
                  <a:solidFill>
                    <a:srgbClr val="5F4E5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는 </a:t>
              </a:r>
              <a:r>
                <a:rPr lang="en-US" altLang="ko-KR" sz="2000" dirty="0">
                  <a:solidFill>
                    <a:srgbClr val="5F4E5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3</a:t>
              </a:r>
              <a:r>
                <a:rPr lang="ko-KR" altLang="en-US" sz="2000" dirty="0">
                  <a:solidFill>
                    <a:srgbClr val="5F4E5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가지 원칙을 기반으로 </a:t>
              </a:r>
              <a:r>
                <a:rPr lang="en-US" altLang="ko-KR" sz="2000" dirty="0">
                  <a:solidFill>
                    <a:srgbClr val="5F4E5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Loss function</a:t>
              </a:r>
              <a:r>
                <a:rPr lang="ko-KR" altLang="en-US" sz="2000" dirty="0">
                  <a:solidFill>
                    <a:srgbClr val="5F4E5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을 제작함</a:t>
              </a:r>
              <a:endParaRPr lang="en-US" altLang="ko-KR" sz="2000" dirty="0">
                <a:solidFill>
                  <a:srgbClr val="5F4E5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cxnSp>
          <p:nvCxnSpPr>
            <p:cNvPr id="40" name="직선 연결선 39"/>
            <p:cNvCxnSpPr/>
            <p:nvPr/>
          </p:nvCxnSpPr>
          <p:spPr>
            <a:xfrm>
              <a:off x="1509718" y="1146175"/>
              <a:ext cx="0" cy="284656"/>
            </a:xfrm>
            <a:prstGeom prst="line">
              <a:avLst/>
            </a:prstGeom>
            <a:ln w="19050">
              <a:solidFill>
                <a:srgbClr val="04656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15EF80B4-8A6B-4D5F-B9F4-4E56A2D1A73A}"/>
              </a:ext>
            </a:extLst>
          </p:cNvPr>
          <p:cNvGrpSpPr/>
          <p:nvPr/>
        </p:nvGrpSpPr>
        <p:grpSpPr>
          <a:xfrm>
            <a:off x="0" y="136460"/>
            <a:ext cx="12192000" cy="531845"/>
            <a:chOff x="0" y="136460"/>
            <a:chExt cx="12192000" cy="531845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33B5EAE3-21AC-4B50-BA40-ECDFF4FD8BC8}"/>
                </a:ext>
              </a:extLst>
            </p:cNvPr>
            <p:cNvSpPr/>
            <p:nvPr/>
          </p:nvSpPr>
          <p:spPr>
            <a:xfrm>
              <a:off x="0" y="136460"/>
              <a:ext cx="12192000" cy="531845"/>
            </a:xfrm>
            <a:prstGeom prst="rect">
              <a:avLst/>
            </a:prstGeom>
            <a:solidFill>
              <a:srgbClr val="046561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DD8722DA-F096-483C-B27F-D6228CDC156D}"/>
                </a:ext>
              </a:extLst>
            </p:cNvPr>
            <p:cNvSpPr/>
            <p:nvPr/>
          </p:nvSpPr>
          <p:spPr>
            <a:xfrm>
              <a:off x="4449844" y="139570"/>
              <a:ext cx="1755089" cy="528735"/>
            </a:xfrm>
            <a:prstGeom prst="rect">
              <a:avLst/>
            </a:prstGeom>
            <a:solidFill>
              <a:srgbClr val="0465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E873E7B-CF03-43A9-BBBA-000ED8AD0E7C}"/>
                </a:ext>
              </a:extLst>
            </p:cNvPr>
            <p:cNvSpPr txBox="1"/>
            <p:nvPr/>
          </p:nvSpPr>
          <p:spPr>
            <a:xfrm>
              <a:off x="711524" y="186940"/>
              <a:ext cx="1322549" cy="43088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200" b="1" dirty="0">
                  <a:solidFill>
                    <a:srgbClr val="7A646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대회 소개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D517D96-9810-4D67-8F1F-9AD7B5468B89}"/>
                </a:ext>
              </a:extLst>
            </p:cNvPr>
            <p:cNvSpPr txBox="1"/>
            <p:nvPr/>
          </p:nvSpPr>
          <p:spPr>
            <a:xfrm>
              <a:off x="4421847" y="186940"/>
              <a:ext cx="1811085" cy="43088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2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알고리즘 소개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3722892-A698-4CCE-89CA-591D1658702D}"/>
                </a:ext>
              </a:extLst>
            </p:cNvPr>
            <p:cNvSpPr txBox="1"/>
            <p:nvPr/>
          </p:nvSpPr>
          <p:spPr>
            <a:xfrm>
              <a:off x="6487256" y="186940"/>
              <a:ext cx="1307440" cy="43088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200" b="1" dirty="0">
                  <a:solidFill>
                    <a:srgbClr val="7A646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모형 평가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6C732D5-A526-43CD-850D-56053C398EAE}"/>
                </a:ext>
              </a:extLst>
            </p:cNvPr>
            <p:cNvSpPr txBox="1"/>
            <p:nvPr/>
          </p:nvSpPr>
          <p:spPr>
            <a:xfrm>
              <a:off x="8049020" y="186940"/>
              <a:ext cx="1893911" cy="43088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200" b="1" dirty="0">
                  <a:solidFill>
                    <a:srgbClr val="7A646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한계 및 시사점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C646AF8-ED0E-410C-97F4-A05888C88ECF}"/>
                </a:ext>
              </a:extLst>
            </p:cNvPr>
            <p:cNvSpPr txBox="1"/>
            <p:nvPr/>
          </p:nvSpPr>
          <p:spPr>
            <a:xfrm>
              <a:off x="2391866" y="186940"/>
              <a:ext cx="1879126" cy="43088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200" b="1" dirty="0" err="1">
                  <a:solidFill>
                    <a:srgbClr val="7A646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전처리</a:t>
              </a:r>
              <a:r>
                <a:rPr lang="ko-KR" altLang="en-US" sz="2200" b="1" dirty="0">
                  <a:solidFill>
                    <a:srgbClr val="7A646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 </a:t>
              </a:r>
              <a:r>
                <a:rPr lang="en-US" altLang="ko-KR" sz="2200" b="1" dirty="0">
                  <a:solidFill>
                    <a:srgbClr val="7A646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&amp; EDA</a:t>
              </a:r>
              <a:endParaRPr lang="ko-KR" altLang="en-US" sz="2200" b="1" dirty="0">
                <a:solidFill>
                  <a:srgbClr val="7A646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B03E876-A0D2-45D8-AADE-70EA574368DB}"/>
                </a:ext>
              </a:extLst>
            </p:cNvPr>
            <p:cNvSpPr txBox="1"/>
            <p:nvPr/>
          </p:nvSpPr>
          <p:spPr>
            <a:xfrm>
              <a:off x="10197255" y="186940"/>
              <a:ext cx="1306474" cy="43088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200" b="1" dirty="0">
                  <a:solidFill>
                    <a:srgbClr val="7A646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참고 문헌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187957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/>
          <p:cNvGrpSpPr/>
          <p:nvPr/>
        </p:nvGrpSpPr>
        <p:grpSpPr>
          <a:xfrm>
            <a:off x="133052" y="958763"/>
            <a:ext cx="1312546" cy="1246756"/>
            <a:chOff x="133052" y="958763"/>
            <a:chExt cx="1312546" cy="1246756"/>
          </a:xfrm>
        </p:grpSpPr>
        <p:grpSp>
          <p:nvGrpSpPr>
            <p:cNvPr id="21" name="그룹 20"/>
            <p:cNvGrpSpPr/>
            <p:nvPr/>
          </p:nvGrpSpPr>
          <p:grpSpPr>
            <a:xfrm>
              <a:off x="164478" y="958763"/>
              <a:ext cx="1175322" cy="584775"/>
              <a:chOff x="392616" y="958763"/>
              <a:chExt cx="1175322" cy="584775"/>
            </a:xfrm>
          </p:grpSpPr>
          <p:sp>
            <p:nvSpPr>
              <p:cNvPr id="24" name="TextBox 23"/>
              <p:cNvSpPr txBox="1"/>
              <p:nvPr/>
            </p:nvSpPr>
            <p:spPr>
              <a:xfrm>
                <a:off x="392616" y="958763"/>
                <a:ext cx="117532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3200" b="1" dirty="0">
                    <a:solidFill>
                      <a:srgbClr val="5F4E56"/>
                    </a:solidFill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rPr>
                  <a:t>  </a:t>
                </a:r>
                <a:r>
                  <a:rPr lang="en-US" altLang="ko-KR" sz="3200" i="1" dirty="0">
                    <a:solidFill>
                      <a:srgbClr val="5F4E56"/>
                    </a:solidFill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rPr>
                  <a:t>Yolo</a:t>
                </a:r>
              </a:p>
            </p:txBody>
          </p:sp>
          <p:sp>
            <p:nvSpPr>
              <p:cNvPr id="25" name="직사각형 24"/>
              <p:cNvSpPr/>
              <p:nvPr/>
            </p:nvSpPr>
            <p:spPr>
              <a:xfrm>
                <a:off x="398837" y="1009916"/>
                <a:ext cx="134101" cy="420915"/>
              </a:xfrm>
              <a:prstGeom prst="rect">
                <a:avLst/>
              </a:prstGeom>
              <a:solidFill>
                <a:srgbClr val="D9737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2" name="직사각형 21"/>
            <p:cNvSpPr/>
            <p:nvPr/>
          </p:nvSpPr>
          <p:spPr>
            <a:xfrm>
              <a:off x="164478" y="1466855"/>
              <a:ext cx="1281120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>
                  <a:solidFill>
                    <a:srgbClr val="5F4E5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Noto Sans" panose="020B0502040504020204" pitchFamily="34"/>
                </a:rPr>
                <a:t>모델 이론</a:t>
              </a:r>
              <a:endParaRPr lang="en-US" altLang="ko-KR" sz="2200" dirty="0">
                <a:solidFill>
                  <a:srgbClr val="5F4E56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" panose="020B0502040504020204" pitchFamily="34"/>
              </a:endParaRPr>
            </a:p>
            <a:p>
              <a:pPr algn="r"/>
              <a:r>
                <a:rPr lang="en-US" altLang="ko-KR" sz="2000" i="1" dirty="0">
                  <a:solidFill>
                    <a:srgbClr val="5F4E5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Noto Sans" panose="020B0502040504020204" pitchFamily="34"/>
                </a:rPr>
                <a:t> </a:t>
              </a:r>
              <a:r>
                <a:rPr lang="en-US" altLang="ko-KR" sz="1600" dirty="0">
                  <a:solidFill>
                    <a:srgbClr val="5F4E5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Noto Sans" panose="020B0502040504020204" pitchFamily="34"/>
                </a:rPr>
                <a:t>Loss </a:t>
              </a:r>
              <a:r>
                <a:rPr lang="en-US" altLang="ko-KR" sz="1600" dirty="0" err="1">
                  <a:solidFill>
                    <a:srgbClr val="5F4E5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Noto Sans" panose="020B0502040504020204" pitchFamily="34"/>
                </a:rPr>
                <a:t>func</a:t>
              </a:r>
              <a:endParaRPr lang="ko-KR" altLang="en-US" sz="1600" dirty="0">
                <a:solidFill>
                  <a:srgbClr val="5F4E56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" panose="020B0502040504020204" pitchFamily="34"/>
              </a:endParaRPr>
            </a:p>
          </p:txBody>
        </p:sp>
        <p:cxnSp>
          <p:nvCxnSpPr>
            <p:cNvPr id="23" name="직선 연결선 22"/>
            <p:cNvCxnSpPr/>
            <p:nvPr/>
          </p:nvCxnSpPr>
          <p:spPr>
            <a:xfrm>
              <a:off x="133052" y="1495918"/>
              <a:ext cx="1281120" cy="0"/>
            </a:xfrm>
            <a:prstGeom prst="line">
              <a:avLst/>
            </a:prstGeom>
            <a:ln>
              <a:solidFill>
                <a:srgbClr val="D973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5" name="그림 3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226" y="2571982"/>
            <a:ext cx="5721349" cy="3619463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7140976" y="3477244"/>
            <a:ext cx="4381755" cy="178510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5F4E5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rPr>
              <a:t>Real-Time Detectors</a:t>
            </a:r>
          </a:p>
          <a:p>
            <a:pPr algn="ctr"/>
            <a:r>
              <a:rPr lang="ko-KR" altLang="en-US" sz="2400" dirty="0">
                <a:solidFill>
                  <a:srgbClr val="04656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압도적</a:t>
            </a:r>
            <a:r>
              <a:rPr lang="ko-KR" altLang="en-US" dirty="0">
                <a:solidFill>
                  <a:srgbClr val="5F4E56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인 성능</a:t>
            </a:r>
            <a:endParaRPr lang="en-US" altLang="ko-KR" dirty="0">
              <a:solidFill>
                <a:srgbClr val="5F4E56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Arial" pitchFamily="34" charset="0"/>
            </a:endParaRPr>
          </a:p>
          <a:p>
            <a:pPr algn="ctr"/>
            <a:endParaRPr lang="en-US" altLang="ko-KR" dirty="0">
              <a:solidFill>
                <a:srgbClr val="5F4E56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Arial" pitchFamily="34" charset="0"/>
            </a:endParaRPr>
          </a:p>
          <a:p>
            <a:r>
              <a:rPr lang="en-US" altLang="ko-KR" sz="2400" dirty="0">
                <a:solidFill>
                  <a:srgbClr val="5F4E5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rPr>
              <a:t>Less Than Real-Time</a:t>
            </a:r>
          </a:p>
          <a:p>
            <a:pPr algn="ctr"/>
            <a:r>
              <a:rPr lang="en-US" altLang="ko-KR" sz="2000" dirty="0">
                <a:solidFill>
                  <a:srgbClr val="5F4E56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Faster R-CNN</a:t>
            </a:r>
            <a:r>
              <a:rPr lang="ko-KR" altLang="en-US" dirty="0">
                <a:solidFill>
                  <a:srgbClr val="5F4E56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과 유사한 성능 수치</a:t>
            </a:r>
            <a:r>
              <a:rPr lang="en-US" altLang="ko-KR" dirty="0">
                <a:solidFill>
                  <a:srgbClr val="5F4E56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(</a:t>
            </a:r>
            <a:r>
              <a:rPr lang="ko-KR" altLang="en-US" dirty="0">
                <a:solidFill>
                  <a:srgbClr val="5F4E56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향상</a:t>
            </a:r>
            <a:r>
              <a:rPr lang="en-US" altLang="ko-KR" dirty="0">
                <a:solidFill>
                  <a:srgbClr val="5F4E56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)</a:t>
            </a:r>
          </a:p>
        </p:txBody>
      </p:sp>
      <p:grpSp>
        <p:nvGrpSpPr>
          <p:cNvPr id="38" name="그룹 37"/>
          <p:cNvGrpSpPr/>
          <p:nvPr/>
        </p:nvGrpSpPr>
        <p:grpSpPr>
          <a:xfrm>
            <a:off x="1650416" y="1148732"/>
            <a:ext cx="7798384" cy="707886"/>
            <a:chOff x="1482679" y="1102565"/>
            <a:chExt cx="8633251" cy="707886"/>
          </a:xfrm>
        </p:grpSpPr>
        <p:sp>
          <p:nvSpPr>
            <p:cNvPr id="39" name="TextBox 38"/>
            <p:cNvSpPr txBox="1"/>
            <p:nvPr/>
          </p:nvSpPr>
          <p:spPr>
            <a:xfrm>
              <a:off x="1482679" y="1102565"/>
              <a:ext cx="863325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solidFill>
                    <a:srgbClr val="5F4E5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실시간 객체 탐지에는 압도적인 성능을 보이며</a:t>
              </a:r>
              <a:r>
                <a:rPr lang="en-US" altLang="ko-KR" sz="2000" dirty="0">
                  <a:solidFill>
                    <a:srgbClr val="5F4E5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</a:t>
              </a:r>
            </a:p>
            <a:p>
              <a:r>
                <a:rPr lang="ko-KR" altLang="en-US" sz="2000" dirty="0">
                  <a:solidFill>
                    <a:srgbClr val="5F4E5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이미지 객체 탐지에서는 </a:t>
              </a:r>
              <a:r>
                <a:rPr lang="en-US" altLang="ko-KR" sz="2000" dirty="0">
                  <a:solidFill>
                    <a:srgbClr val="5F4E5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Faster R-CNN</a:t>
              </a:r>
              <a:r>
                <a:rPr lang="ko-KR" altLang="en-US" sz="2000" dirty="0">
                  <a:solidFill>
                    <a:srgbClr val="5F4E5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과 유사한 성능이다</a:t>
              </a:r>
              <a:r>
                <a:rPr lang="en-US" altLang="ko-KR" sz="2000" dirty="0">
                  <a:solidFill>
                    <a:srgbClr val="5F4E5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</a:t>
              </a:r>
            </a:p>
          </p:txBody>
        </p:sp>
        <p:cxnSp>
          <p:nvCxnSpPr>
            <p:cNvPr id="40" name="직선 연결선 39"/>
            <p:cNvCxnSpPr/>
            <p:nvPr/>
          </p:nvCxnSpPr>
          <p:spPr>
            <a:xfrm>
              <a:off x="1509096" y="1172550"/>
              <a:ext cx="0" cy="554715"/>
            </a:xfrm>
            <a:prstGeom prst="line">
              <a:avLst/>
            </a:prstGeom>
            <a:ln w="19050">
              <a:solidFill>
                <a:srgbClr val="04656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57B9918B-345C-4478-AFAA-0B02CF6B8D6E}"/>
              </a:ext>
            </a:extLst>
          </p:cNvPr>
          <p:cNvGrpSpPr/>
          <p:nvPr/>
        </p:nvGrpSpPr>
        <p:grpSpPr>
          <a:xfrm>
            <a:off x="0" y="136460"/>
            <a:ext cx="12192000" cy="531845"/>
            <a:chOff x="0" y="136460"/>
            <a:chExt cx="12192000" cy="531845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741C5EAE-EE7E-45EA-87F0-C4A6F37E20FB}"/>
                </a:ext>
              </a:extLst>
            </p:cNvPr>
            <p:cNvSpPr/>
            <p:nvPr/>
          </p:nvSpPr>
          <p:spPr>
            <a:xfrm>
              <a:off x="0" y="136460"/>
              <a:ext cx="12192000" cy="531845"/>
            </a:xfrm>
            <a:prstGeom prst="rect">
              <a:avLst/>
            </a:prstGeom>
            <a:solidFill>
              <a:srgbClr val="046561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C80C78D8-310F-45FF-84DE-D23A583811BB}"/>
                </a:ext>
              </a:extLst>
            </p:cNvPr>
            <p:cNvSpPr/>
            <p:nvPr/>
          </p:nvSpPr>
          <p:spPr>
            <a:xfrm>
              <a:off x="4449844" y="139570"/>
              <a:ext cx="1755089" cy="528735"/>
            </a:xfrm>
            <a:prstGeom prst="rect">
              <a:avLst/>
            </a:prstGeom>
            <a:solidFill>
              <a:srgbClr val="0465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DF87202-B424-431F-8C14-C1D9C4A0B149}"/>
                </a:ext>
              </a:extLst>
            </p:cNvPr>
            <p:cNvSpPr txBox="1"/>
            <p:nvPr/>
          </p:nvSpPr>
          <p:spPr>
            <a:xfrm>
              <a:off x="711524" y="186940"/>
              <a:ext cx="1322549" cy="43088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200" b="1" dirty="0">
                  <a:solidFill>
                    <a:srgbClr val="7A646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대회 소개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1A0957E-B37D-416E-8816-B4213B82BD9F}"/>
                </a:ext>
              </a:extLst>
            </p:cNvPr>
            <p:cNvSpPr txBox="1"/>
            <p:nvPr/>
          </p:nvSpPr>
          <p:spPr>
            <a:xfrm>
              <a:off x="4421847" y="186940"/>
              <a:ext cx="1811085" cy="43088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2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알고리즘 소개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3A869B5-E538-4D43-9320-5B657A61A665}"/>
                </a:ext>
              </a:extLst>
            </p:cNvPr>
            <p:cNvSpPr txBox="1"/>
            <p:nvPr/>
          </p:nvSpPr>
          <p:spPr>
            <a:xfrm>
              <a:off x="6487256" y="186940"/>
              <a:ext cx="1307440" cy="43088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200" b="1" dirty="0">
                  <a:solidFill>
                    <a:srgbClr val="7A646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모형 평가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59777E9-31A3-4E6A-A45B-86C0C0EF12BC}"/>
                </a:ext>
              </a:extLst>
            </p:cNvPr>
            <p:cNvSpPr txBox="1"/>
            <p:nvPr/>
          </p:nvSpPr>
          <p:spPr>
            <a:xfrm>
              <a:off x="8049020" y="186940"/>
              <a:ext cx="1893911" cy="43088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200" b="1" dirty="0">
                  <a:solidFill>
                    <a:srgbClr val="7A646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한계 및 시사점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BC22B94-7062-42F1-80FF-F093EDDD8454}"/>
                </a:ext>
              </a:extLst>
            </p:cNvPr>
            <p:cNvSpPr txBox="1"/>
            <p:nvPr/>
          </p:nvSpPr>
          <p:spPr>
            <a:xfrm>
              <a:off x="2391866" y="186940"/>
              <a:ext cx="1879126" cy="43088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200" b="1" dirty="0" err="1">
                  <a:solidFill>
                    <a:srgbClr val="7A646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전처리</a:t>
              </a:r>
              <a:r>
                <a:rPr lang="ko-KR" altLang="en-US" sz="2200" b="1" dirty="0">
                  <a:solidFill>
                    <a:srgbClr val="7A646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 </a:t>
              </a:r>
              <a:r>
                <a:rPr lang="en-US" altLang="ko-KR" sz="2200" b="1" dirty="0">
                  <a:solidFill>
                    <a:srgbClr val="7A646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&amp; EDA</a:t>
              </a:r>
              <a:endParaRPr lang="ko-KR" altLang="en-US" sz="2200" b="1" dirty="0">
                <a:solidFill>
                  <a:srgbClr val="7A646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1AB5DE4-5AC8-453D-BA9D-D4C7E8906086}"/>
                </a:ext>
              </a:extLst>
            </p:cNvPr>
            <p:cNvSpPr txBox="1"/>
            <p:nvPr/>
          </p:nvSpPr>
          <p:spPr>
            <a:xfrm>
              <a:off x="10197255" y="186940"/>
              <a:ext cx="1306474" cy="43088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200" b="1" dirty="0">
                  <a:solidFill>
                    <a:srgbClr val="7A646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참고 문헌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792996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/>
          <p:cNvGrpSpPr/>
          <p:nvPr/>
        </p:nvGrpSpPr>
        <p:grpSpPr>
          <a:xfrm>
            <a:off x="133052" y="958763"/>
            <a:ext cx="2069605" cy="944170"/>
            <a:chOff x="133052" y="958763"/>
            <a:chExt cx="2069605" cy="944170"/>
          </a:xfrm>
        </p:grpSpPr>
        <p:grpSp>
          <p:nvGrpSpPr>
            <p:cNvPr id="21" name="그룹 20"/>
            <p:cNvGrpSpPr/>
            <p:nvPr/>
          </p:nvGrpSpPr>
          <p:grpSpPr>
            <a:xfrm>
              <a:off x="164478" y="958763"/>
              <a:ext cx="2032929" cy="584775"/>
              <a:chOff x="392616" y="958763"/>
              <a:chExt cx="2032929" cy="584775"/>
            </a:xfrm>
          </p:grpSpPr>
          <p:sp>
            <p:nvSpPr>
              <p:cNvPr id="24" name="TextBox 23"/>
              <p:cNvSpPr txBox="1"/>
              <p:nvPr/>
            </p:nvSpPr>
            <p:spPr>
              <a:xfrm>
                <a:off x="392616" y="958763"/>
                <a:ext cx="203292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3200" b="1" dirty="0">
                    <a:solidFill>
                      <a:srgbClr val="5F4E56"/>
                    </a:solidFill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rPr>
                  <a:t>  </a:t>
                </a:r>
                <a:r>
                  <a:rPr lang="en-US" altLang="ko-KR" sz="3200" i="1" dirty="0">
                    <a:solidFill>
                      <a:srgbClr val="5F4E56"/>
                    </a:solidFill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rPr>
                  <a:t>Yolov2, 3</a:t>
                </a:r>
              </a:p>
            </p:txBody>
          </p:sp>
          <p:sp>
            <p:nvSpPr>
              <p:cNvPr id="25" name="직사각형 24"/>
              <p:cNvSpPr/>
              <p:nvPr/>
            </p:nvSpPr>
            <p:spPr>
              <a:xfrm>
                <a:off x="398837" y="1009916"/>
                <a:ext cx="134101" cy="420915"/>
              </a:xfrm>
              <a:prstGeom prst="rect">
                <a:avLst/>
              </a:prstGeom>
              <a:solidFill>
                <a:srgbClr val="D9737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2" name="직사각형 21"/>
            <p:cNvSpPr/>
            <p:nvPr/>
          </p:nvSpPr>
          <p:spPr>
            <a:xfrm>
              <a:off x="921537" y="1472046"/>
              <a:ext cx="128112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>
                  <a:solidFill>
                    <a:srgbClr val="5F4E5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Noto Sans" panose="020B0502040504020204" pitchFamily="34"/>
                </a:rPr>
                <a:t>모델 버전</a:t>
              </a:r>
            </a:p>
          </p:txBody>
        </p:sp>
        <p:cxnSp>
          <p:nvCxnSpPr>
            <p:cNvPr id="23" name="직선 연결선 22"/>
            <p:cNvCxnSpPr/>
            <p:nvPr/>
          </p:nvCxnSpPr>
          <p:spPr>
            <a:xfrm flipV="1">
              <a:off x="133052" y="1472046"/>
              <a:ext cx="2064355" cy="23872"/>
            </a:xfrm>
            <a:prstGeom prst="line">
              <a:avLst/>
            </a:prstGeom>
            <a:ln>
              <a:solidFill>
                <a:srgbClr val="D973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TextBox 33"/>
          <p:cNvSpPr txBox="1"/>
          <p:nvPr/>
        </p:nvSpPr>
        <p:spPr>
          <a:xfrm>
            <a:off x="1865586" y="2703166"/>
            <a:ext cx="8460828" cy="263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dirty="0">
                <a:solidFill>
                  <a:srgbClr val="5F4E56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" panose="020B0502040504020204" pitchFamily="34"/>
              </a:rPr>
              <a:t>YOLO9000: </a:t>
            </a:r>
            <a:r>
              <a:rPr lang="en-US" altLang="ko-KR" sz="3000" dirty="0">
                <a:solidFill>
                  <a:srgbClr val="04656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" panose="020B0502040504020204" pitchFamily="34"/>
              </a:rPr>
              <a:t>Better</a:t>
            </a:r>
            <a:r>
              <a:rPr lang="en-US" altLang="ko-KR" sz="2500" dirty="0">
                <a:solidFill>
                  <a:srgbClr val="04656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" panose="020B0502040504020204" pitchFamily="34"/>
              </a:rPr>
              <a:t>, </a:t>
            </a:r>
            <a:r>
              <a:rPr lang="en-US" altLang="ko-KR" sz="3000" dirty="0">
                <a:solidFill>
                  <a:srgbClr val="04656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" panose="020B0502040504020204" pitchFamily="34"/>
              </a:rPr>
              <a:t>Faster</a:t>
            </a:r>
            <a:r>
              <a:rPr lang="en-US" altLang="ko-KR" sz="2500" dirty="0">
                <a:solidFill>
                  <a:srgbClr val="04656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" panose="020B0502040504020204" pitchFamily="34"/>
              </a:rPr>
              <a:t>, </a:t>
            </a:r>
            <a:r>
              <a:rPr lang="en-US" altLang="ko-KR" sz="3000" dirty="0">
                <a:solidFill>
                  <a:srgbClr val="04656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" panose="020B0502040504020204" pitchFamily="34"/>
              </a:rPr>
              <a:t>Stronger</a:t>
            </a:r>
            <a:r>
              <a:rPr lang="en-US" altLang="ko-KR" sz="2500" dirty="0">
                <a:solidFill>
                  <a:srgbClr val="5F4E56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" panose="020B0502040504020204" pitchFamily="34"/>
              </a:rPr>
              <a:t> (Yolov2) 16.12</a:t>
            </a:r>
          </a:p>
          <a:p>
            <a:pPr algn="ctr"/>
            <a:r>
              <a:rPr lang="en-US" altLang="ko-KR" sz="3000" dirty="0">
                <a:solidFill>
                  <a:srgbClr val="5F4E56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" panose="020B0502040504020204" pitchFamily="34"/>
              </a:rPr>
              <a:t>9000</a:t>
            </a:r>
            <a:r>
              <a:rPr lang="ko-KR" altLang="en-US" sz="2500" dirty="0">
                <a:solidFill>
                  <a:srgbClr val="5F4E56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개의 이미지를 탐지하여 분류할 수 있는 모델 개발</a:t>
            </a:r>
            <a:endParaRPr lang="en-US" altLang="ko-KR" sz="2500" dirty="0">
              <a:solidFill>
                <a:srgbClr val="5F4E56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Arial" pitchFamily="34" charset="0"/>
            </a:endParaRPr>
          </a:p>
          <a:p>
            <a:pPr algn="ctr"/>
            <a:endParaRPr lang="en-US" altLang="ko-KR" sz="2500" dirty="0">
              <a:solidFill>
                <a:srgbClr val="5F4E56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Arial" pitchFamily="34" charset="0"/>
            </a:endParaRPr>
          </a:p>
          <a:p>
            <a:pPr algn="ctr"/>
            <a:r>
              <a:rPr lang="en-US" altLang="ko-KR" sz="2500" dirty="0">
                <a:solidFill>
                  <a:srgbClr val="5F4E56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" panose="020B0502040504020204" pitchFamily="34"/>
              </a:rPr>
              <a:t>Yolov3 18.04</a:t>
            </a:r>
          </a:p>
          <a:p>
            <a:pPr algn="ctr"/>
            <a:r>
              <a:rPr lang="en-US" altLang="ko-KR" sz="2500" dirty="0" err="1">
                <a:solidFill>
                  <a:srgbClr val="5F4E56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" panose="020B0502040504020204" pitchFamily="34"/>
              </a:rPr>
              <a:t>ResNet</a:t>
            </a:r>
            <a:r>
              <a:rPr lang="ko-KR" altLang="en-US" sz="2500" dirty="0">
                <a:solidFill>
                  <a:srgbClr val="5F4E56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의 </a:t>
            </a:r>
            <a:r>
              <a:rPr lang="en-US" altLang="ko-KR" sz="2500" dirty="0">
                <a:solidFill>
                  <a:srgbClr val="5F4E56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" panose="020B0502040504020204" pitchFamily="34"/>
              </a:rPr>
              <a:t>Residual Block</a:t>
            </a:r>
            <a:r>
              <a:rPr lang="en-US" altLang="ko-KR" sz="2500" dirty="0">
                <a:solidFill>
                  <a:srgbClr val="5F4E56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 </a:t>
            </a:r>
            <a:r>
              <a:rPr lang="ko-KR" altLang="en-US" sz="2500" dirty="0">
                <a:solidFill>
                  <a:srgbClr val="5F4E56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기법을 사용</a:t>
            </a:r>
            <a:endParaRPr lang="en-US" altLang="ko-KR" sz="2500" dirty="0">
              <a:solidFill>
                <a:srgbClr val="5F4E56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Arial" pitchFamily="34" charset="0"/>
            </a:endParaRPr>
          </a:p>
          <a:p>
            <a:pPr algn="ctr"/>
            <a:r>
              <a:rPr lang="en-US" altLang="ko-KR" sz="3000" dirty="0">
                <a:solidFill>
                  <a:srgbClr val="5F4E56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" panose="020B0502040504020204" pitchFamily="34"/>
              </a:rPr>
              <a:t>106</a:t>
            </a:r>
            <a:r>
              <a:rPr lang="ko-KR" altLang="en-US" sz="2500" dirty="0">
                <a:solidFill>
                  <a:srgbClr val="5F4E56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개의 신경망 층 구성 </a:t>
            </a:r>
            <a:endParaRPr lang="en-US" altLang="ko-KR" sz="2500" dirty="0">
              <a:solidFill>
                <a:srgbClr val="5F4E56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Arial" pitchFamily="34" charset="0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06959B4D-E3B5-4F90-B54B-0CAA7E616055}"/>
              </a:ext>
            </a:extLst>
          </p:cNvPr>
          <p:cNvGrpSpPr/>
          <p:nvPr/>
        </p:nvGrpSpPr>
        <p:grpSpPr>
          <a:xfrm>
            <a:off x="0" y="136460"/>
            <a:ext cx="12192000" cy="531845"/>
            <a:chOff x="0" y="136460"/>
            <a:chExt cx="12192000" cy="531845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5787A342-057F-45D2-AF37-21862EB7A45C}"/>
                </a:ext>
              </a:extLst>
            </p:cNvPr>
            <p:cNvSpPr/>
            <p:nvPr/>
          </p:nvSpPr>
          <p:spPr>
            <a:xfrm>
              <a:off x="0" y="136460"/>
              <a:ext cx="12192000" cy="531845"/>
            </a:xfrm>
            <a:prstGeom prst="rect">
              <a:avLst/>
            </a:prstGeom>
            <a:solidFill>
              <a:srgbClr val="046561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1707979-09C3-4699-ADDA-5AEF5F49EABD}"/>
                </a:ext>
              </a:extLst>
            </p:cNvPr>
            <p:cNvSpPr/>
            <p:nvPr/>
          </p:nvSpPr>
          <p:spPr>
            <a:xfrm>
              <a:off x="4449844" y="139570"/>
              <a:ext cx="1755089" cy="528735"/>
            </a:xfrm>
            <a:prstGeom prst="rect">
              <a:avLst/>
            </a:prstGeom>
            <a:solidFill>
              <a:srgbClr val="0465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E863505-9A3B-4EB5-884D-EC6EBD3E4D43}"/>
                </a:ext>
              </a:extLst>
            </p:cNvPr>
            <p:cNvSpPr txBox="1"/>
            <p:nvPr/>
          </p:nvSpPr>
          <p:spPr>
            <a:xfrm>
              <a:off x="711524" y="186940"/>
              <a:ext cx="1322549" cy="43088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200" b="1" dirty="0">
                  <a:solidFill>
                    <a:srgbClr val="7A646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대회 소개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C5D66C7-E3B1-41D7-AB25-BBD3067357BF}"/>
                </a:ext>
              </a:extLst>
            </p:cNvPr>
            <p:cNvSpPr txBox="1"/>
            <p:nvPr/>
          </p:nvSpPr>
          <p:spPr>
            <a:xfrm>
              <a:off x="4421847" y="186940"/>
              <a:ext cx="1811085" cy="43088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2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알고리즘 소개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F3D56EC-9DE2-4FED-93ED-26C71BC55BAF}"/>
                </a:ext>
              </a:extLst>
            </p:cNvPr>
            <p:cNvSpPr txBox="1"/>
            <p:nvPr/>
          </p:nvSpPr>
          <p:spPr>
            <a:xfrm>
              <a:off x="6487256" y="186940"/>
              <a:ext cx="1307440" cy="43088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200" b="1" dirty="0">
                  <a:solidFill>
                    <a:srgbClr val="7A646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모형 평가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B64B9D1-8386-47C8-9DE8-048D8B9E0233}"/>
                </a:ext>
              </a:extLst>
            </p:cNvPr>
            <p:cNvSpPr txBox="1"/>
            <p:nvPr/>
          </p:nvSpPr>
          <p:spPr>
            <a:xfrm>
              <a:off x="8049020" y="186940"/>
              <a:ext cx="1893911" cy="43088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200" b="1" dirty="0">
                  <a:solidFill>
                    <a:srgbClr val="7A646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한계 및 시사점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AB4D1710-2805-4AB1-8111-CC010AC32553}"/>
                </a:ext>
              </a:extLst>
            </p:cNvPr>
            <p:cNvSpPr txBox="1"/>
            <p:nvPr/>
          </p:nvSpPr>
          <p:spPr>
            <a:xfrm>
              <a:off x="2391866" y="186940"/>
              <a:ext cx="1879126" cy="43088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200" b="1" dirty="0" err="1">
                  <a:solidFill>
                    <a:srgbClr val="7A646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전처리</a:t>
              </a:r>
              <a:r>
                <a:rPr lang="ko-KR" altLang="en-US" sz="2200" b="1" dirty="0">
                  <a:solidFill>
                    <a:srgbClr val="7A646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 </a:t>
              </a:r>
              <a:r>
                <a:rPr lang="en-US" altLang="ko-KR" sz="2200" b="1" dirty="0">
                  <a:solidFill>
                    <a:srgbClr val="7A646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&amp; EDA</a:t>
              </a:r>
              <a:endParaRPr lang="ko-KR" altLang="en-US" sz="2200" b="1" dirty="0">
                <a:solidFill>
                  <a:srgbClr val="7A646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7AED86F-97C3-4697-A32F-B5F62C3845C4}"/>
                </a:ext>
              </a:extLst>
            </p:cNvPr>
            <p:cNvSpPr txBox="1"/>
            <p:nvPr/>
          </p:nvSpPr>
          <p:spPr>
            <a:xfrm>
              <a:off x="10197255" y="186940"/>
              <a:ext cx="1306474" cy="43088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200" b="1" dirty="0">
                  <a:solidFill>
                    <a:srgbClr val="7A646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참고 문헌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0002350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/>
          <p:cNvGrpSpPr/>
          <p:nvPr/>
        </p:nvGrpSpPr>
        <p:grpSpPr>
          <a:xfrm>
            <a:off x="133052" y="958763"/>
            <a:ext cx="1724372" cy="939663"/>
            <a:chOff x="133052" y="958763"/>
            <a:chExt cx="1724372" cy="939663"/>
          </a:xfrm>
        </p:grpSpPr>
        <p:grpSp>
          <p:nvGrpSpPr>
            <p:cNvPr id="21" name="그룹 20"/>
            <p:cNvGrpSpPr/>
            <p:nvPr/>
          </p:nvGrpSpPr>
          <p:grpSpPr>
            <a:xfrm>
              <a:off x="164478" y="958763"/>
              <a:ext cx="1593706" cy="584775"/>
              <a:chOff x="392616" y="958763"/>
              <a:chExt cx="1593706" cy="584775"/>
            </a:xfrm>
          </p:grpSpPr>
          <p:sp>
            <p:nvSpPr>
              <p:cNvPr id="24" name="TextBox 23"/>
              <p:cNvSpPr txBox="1"/>
              <p:nvPr/>
            </p:nvSpPr>
            <p:spPr>
              <a:xfrm>
                <a:off x="392616" y="958763"/>
                <a:ext cx="159370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3200" b="1" dirty="0">
                    <a:solidFill>
                      <a:srgbClr val="5F4E56"/>
                    </a:solidFill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rPr>
                  <a:t>  </a:t>
                </a:r>
                <a:r>
                  <a:rPr lang="en-US" altLang="ko-KR" sz="3200" i="1" dirty="0">
                    <a:solidFill>
                      <a:srgbClr val="5F4E56"/>
                    </a:solidFill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rPr>
                  <a:t>Yolov4</a:t>
                </a:r>
              </a:p>
            </p:txBody>
          </p:sp>
          <p:sp>
            <p:nvSpPr>
              <p:cNvPr id="25" name="직사각형 24"/>
              <p:cNvSpPr/>
              <p:nvPr/>
            </p:nvSpPr>
            <p:spPr>
              <a:xfrm>
                <a:off x="398837" y="1009916"/>
                <a:ext cx="134101" cy="420915"/>
              </a:xfrm>
              <a:prstGeom prst="rect">
                <a:avLst/>
              </a:prstGeom>
              <a:solidFill>
                <a:srgbClr val="D9737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2" name="직사각형 21"/>
            <p:cNvSpPr/>
            <p:nvPr/>
          </p:nvSpPr>
          <p:spPr>
            <a:xfrm>
              <a:off x="576304" y="1467539"/>
              <a:ext cx="128112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>
                  <a:solidFill>
                    <a:srgbClr val="5F4E5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Noto Sans" panose="020B0502040504020204" pitchFamily="34"/>
                </a:rPr>
                <a:t>모델 버전</a:t>
              </a:r>
            </a:p>
          </p:txBody>
        </p:sp>
        <p:cxnSp>
          <p:nvCxnSpPr>
            <p:cNvPr id="23" name="직선 연결선 22"/>
            <p:cNvCxnSpPr/>
            <p:nvPr/>
          </p:nvCxnSpPr>
          <p:spPr>
            <a:xfrm flipV="1">
              <a:off x="133052" y="1472046"/>
              <a:ext cx="1625132" cy="23872"/>
            </a:xfrm>
            <a:prstGeom prst="line">
              <a:avLst/>
            </a:prstGeom>
            <a:ln>
              <a:solidFill>
                <a:srgbClr val="D973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5" name="그림 3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1749" y="2159359"/>
            <a:ext cx="7074089" cy="3882441"/>
          </a:xfrm>
          <a:prstGeom prst="rect">
            <a:avLst/>
          </a:prstGeom>
        </p:spPr>
      </p:pic>
      <p:grpSp>
        <p:nvGrpSpPr>
          <p:cNvPr id="36" name="그룹 35"/>
          <p:cNvGrpSpPr/>
          <p:nvPr/>
        </p:nvGrpSpPr>
        <p:grpSpPr>
          <a:xfrm>
            <a:off x="1857424" y="1143428"/>
            <a:ext cx="8788984" cy="400110"/>
            <a:chOff x="1482679" y="1102565"/>
            <a:chExt cx="8263515" cy="400110"/>
          </a:xfrm>
        </p:grpSpPr>
        <p:sp>
          <p:nvSpPr>
            <p:cNvPr id="37" name="TextBox 36"/>
            <p:cNvSpPr txBox="1"/>
            <p:nvPr/>
          </p:nvSpPr>
          <p:spPr>
            <a:xfrm>
              <a:off x="1482679" y="1102565"/>
              <a:ext cx="826351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solidFill>
                    <a:srgbClr val="5F4E5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Yolov4</a:t>
              </a:r>
              <a:r>
                <a:rPr lang="ko-KR" altLang="en-US" sz="2000" dirty="0">
                  <a:solidFill>
                    <a:srgbClr val="5F4E5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는 </a:t>
              </a:r>
              <a:r>
                <a:rPr lang="en-US" altLang="ko-KR" sz="2000" dirty="0">
                  <a:solidFill>
                    <a:srgbClr val="5F4E5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Yolov3</a:t>
              </a:r>
              <a:r>
                <a:rPr lang="ko-KR" altLang="en-US" sz="2000" dirty="0">
                  <a:solidFill>
                    <a:srgbClr val="5F4E5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에서 </a:t>
              </a:r>
              <a:r>
                <a:rPr lang="en-US" altLang="ko-KR" sz="2000" dirty="0" err="1">
                  <a:solidFill>
                    <a:srgbClr val="5F4E5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Darknet</a:t>
              </a:r>
              <a:r>
                <a:rPr lang="en-US" altLang="ko-KR" sz="2000" dirty="0">
                  <a:solidFill>
                    <a:srgbClr val="5F4E5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SPP, PAN </a:t>
              </a:r>
              <a:r>
                <a:rPr lang="ko-KR" altLang="en-US" sz="2000" dirty="0">
                  <a:solidFill>
                    <a:srgbClr val="5F4E5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등을 결합한 모델</a:t>
              </a:r>
              <a:endParaRPr lang="en-US" altLang="ko-KR" sz="2000" dirty="0">
                <a:solidFill>
                  <a:srgbClr val="5F4E5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cxnSp>
          <p:nvCxnSpPr>
            <p:cNvPr id="38" name="직선 연결선 37"/>
            <p:cNvCxnSpPr/>
            <p:nvPr/>
          </p:nvCxnSpPr>
          <p:spPr>
            <a:xfrm>
              <a:off x="1509718" y="1146175"/>
              <a:ext cx="0" cy="284656"/>
            </a:xfrm>
            <a:prstGeom prst="line">
              <a:avLst/>
            </a:prstGeom>
            <a:ln w="19050">
              <a:solidFill>
                <a:srgbClr val="04656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D5BAA661-1D6B-4DC5-8580-FFB13D93BC5D}"/>
              </a:ext>
            </a:extLst>
          </p:cNvPr>
          <p:cNvGrpSpPr/>
          <p:nvPr/>
        </p:nvGrpSpPr>
        <p:grpSpPr>
          <a:xfrm>
            <a:off x="0" y="136460"/>
            <a:ext cx="12192000" cy="531845"/>
            <a:chOff x="0" y="136460"/>
            <a:chExt cx="12192000" cy="531845"/>
          </a:xfrm>
        </p:grpSpPr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47B99F58-696F-4A26-9867-0052C12A8A17}"/>
                </a:ext>
              </a:extLst>
            </p:cNvPr>
            <p:cNvSpPr/>
            <p:nvPr/>
          </p:nvSpPr>
          <p:spPr>
            <a:xfrm>
              <a:off x="0" y="136460"/>
              <a:ext cx="12192000" cy="531845"/>
            </a:xfrm>
            <a:prstGeom prst="rect">
              <a:avLst/>
            </a:prstGeom>
            <a:solidFill>
              <a:srgbClr val="046561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66309E04-D58F-4D09-A542-1D4971639378}"/>
                </a:ext>
              </a:extLst>
            </p:cNvPr>
            <p:cNvSpPr/>
            <p:nvPr/>
          </p:nvSpPr>
          <p:spPr>
            <a:xfrm>
              <a:off x="4449844" y="139570"/>
              <a:ext cx="1755089" cy="528735"/>
            </a:xfrm>
            <a:prstGeom prst="rect">
              <a:avLst/>
            </a:prstGeom>
            <a:solidFill>
              <a:srgbClr val="0465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1DF7D389-7549-4A39-BA02-F73FD5C8DF46}"/>
                </a:ext>
              </a:extLst>
            </p:cNvPr>
            <p:cNvSpPr txBox="1"/>
            <p:nvPr/>
          </p:nvSpPr>
          <p:spPr>
            <a:xfrm>
              <a:off x="711524" y="186940"/>
              <a:ext cx="1322549" cy="43088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200" b="1" dirty="0">
                  <a:solidFill>
                    <a:srgbClr val="7A646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대회 소개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7E3AE17-BD48-4386-9338-68F30BB233FA}"/>
                </a:ext>
              </a:extLst>
            </p:cNvPr>
            <p:cNvSpPr txBox="1"/>
            <p:nvPr/>
          </p:nvSpPr>
          <p:spPr>
            <a:xfrm>
              <a:off x="4421847" y="186940"/>
              <a:ext cx="1811085" cy="43088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2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알고리즘 소개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FA43754F-0EAC-49B3-9937-56AE3DDF2F98}"/>
                </a:ext>
              </a:extLst>
            </p:cNvPr>
            <p:cNvSpPr txBox="1"/>
            <p:nvPr/>
          </p:nvSpPr>
          <p:spPr>
            <a:xfrm>
              <a:off x="6487256" y="186940"/>
              <a:ext cx="1307440" cy="43088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200" b="1" dirty="0">
                  <a:solidFill>
                    <a:srgbClr val="7A646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모형 평가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718EB430-3EED-44A9-A7DA-40EB30B7CD3B}"/>
                </a:ext>
              </a:extLst>
            </p:cNvPr>
            <p:cNvSpPr txBox="1"/>
            <p:nvPr/>
          </p:nvSpPr>
          <p:spPr>
            <a:xfrm>
              <a:off x="8049020" y="186940"/>
              <a:ext cx="1893911" cy="43088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200" b="1" dirty="0">
                  <a:solidFill>
                    <a:srgbClr val="7A646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한계 및 시사점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9C902BB2-650D-499B-AFDA-CF0D84ACD78E}"/>
                </a:ext>
              </a:extLst>
            </p:cNvPr>
            <p:cNvSpPr txBox="1"/>
            <p:nvPr/>
          </p:nvSpPr>
          <p:spPr>
            <a:xfrm>
              <a:off x="2391866" y="186940"/>
              <a:ext cx="1879126" cy="43088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200" b="1" dirty="0" err="1">
                  <a:solidFill>
                    <a:srgbClr val="7A646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전처리</a:t>
              </a:r>
              <a:r>
                <a:rPr lang="ko-KR" altLang="en-US" sz="2200" b="1" dirty="0">
                  <a:solidFill>
                    <a:srgbClr val="7A646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 </a:t>
              </a:r>
              <a:r>
                <a:rPr lang="en-US" altLang="ko-KR" sz="2200" b="1" dirty="0">
                  <a:solidFill>
                    <a:srgbClr val="7A646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&amp; EDA</a:t>
              </a:r>
              <a:endParaRPr lang="ko-KR" altLang="en-US" sz="2200" b="1" dirty="0">
                <a:solidFill>
                  <a:srgbClr val="7A646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5C43CA66-2DA1-48C3-9CBA-00CB0EE6CF47}"/>
                </a:ext>
              </a:extLst>
            </p:cNvPr>
            <p:cNvSpPr txBox="1"/>
            <p:nvPr/>
          </p:nvSpPr>
          <p:spPr>
            <a:xfrm>
              <a:off x="10197255" y="186940"/>
              <a:ext cx="1306474" cy="43088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200" b="1" dirty="0">
                  <a:solidFill>
                    <a:srgbClr val="7A646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참고 문헌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22226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/>
          <p:cNvGrpSpPr/>
          <p:nvPr/>
        </p:nvGrpSpPr>
        <p:grpSpPr>
          <a:xfrm>
            <a:off x="133052" y="958763"/>
            <a:ext cx="1724372" cy="939663"/>
            <a:chOff x="133052" y="958763"/>
            <a:chExt cx="1724372" cy="939663"/>
          </a:xfrm>
        </p:grpSpPr>
        <p:grpSp>
          <p:nvGrpSpPr>
            <p:cNvPr id="21" name="그룹 20"/>
            <p:cNvGrpSpPr/>
            <p:nvPr/>
          </p:nvGrpSpPr>
          <p:grpSpPr>
            <a:xfrm>
              <a:off x="164478" y="958763"/>
              <a:ext cx="1593706" cy="584775"/>
              <a:chOff x="392616" y="958763"/>
              <a:chExt cx="1593706" cy="584775"/>
            </a:xfrm>
          </p:grpSpPr>
          <p:sp>
            <p:nvSpPr>
              <p:cNvPr id="24" name="TextBox 23"/>
              <p:cNvSpPr txBox="1"/>
              <p:nvPr/>
            </p:nvSpPr>
            <p:spPr>
              <a:xfrm>
                <a:off x="392616" y="958763"/>
                <a:ext cx="159370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3200" b="1" dirty="0">
                    <a:solidFill>
                      <a:srgbClr val="5F4E56"/>
                    </a:solidFill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rPr>
                  <a:t>  </a:t>
                </a:r>
                <a:r>
                  <a:rPr lang="en-US" altLang="ko-KR" sz="3200" i="1" dirty="0">
                    <a:solidFill>
                      <a:srgbClr val="5F4E56"/>
                    </a:solidFill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rPr>
                  <a:t>Yolov5</a:t>
                </a:r>
              </a:p>
            </p:txBody>
          </p:sp>
          <p:sp>
            <p:nvSpPr>
              <p:cNvPr id="25" name="직사각형 24"/>
              <p:cNvSpPr/>
              <p:nvPr/>
            </p:nvSpPr>
            <p:spPr>
              <a:xfrm>
                <a:off x="398837" y="1009916"/>
                <a:ext cx="134101" cy="420915"/>
              </a:xfrm>
              <a:prstGeom prst="rect">
                <a:avLst/>
              </a:prstGeom>
              <a:solidFill>
                <a:srgbClr val="D9737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2" name="직사각형 21"/>
            <p:cNvSpPr/>
            <p:nvPr/>
          </p:nvSpPr>
          <p:spPr>
            <a:xfrm>
              <a:off x="576304" y="1467539"/>
              <a:ext cx="128112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>
                  <a:solidFill>
                    <a:srgbClr val="5F4E5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Noto Sans" panose="020B0502040504020204" pitchFamily="34"/>
                </a:rPr>
                <a:t>모델 버전</a:t>
              </a:r>
            </a:p>
          </p:txBody>
        </p:sp>
        <p:cxnSp>
          <p:nvCxnSpPr>
            <p:cNvPr id="23" name="직선 연결선 22"/>
            <p:cNvCxnSpPr/>
            <p:nvPr/>
          </p:nvCxnSpPr>
          <p:spPr>
            <a:xfrm flipV="1">
              <a:off x="133052" y="1472046"/>
              <a:ext cx="1625132" cy="23872"/>
            </a:xfrm>
            <a:prstGeom prst="line">
              <a:avLst/>
            </a:prstGeom>
            <a:ln>
              <a:solidFill>
                <a:srgbClr val="D973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4" name="그림 3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3239" y="1859944"/>
            <a:ext cx="5858232" cy="4405665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1495195" y="2961940"/>
            <a:ext cx="3232980" cy="1031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itchFamily="34" charset="0"/>
              </a:rPr>
              <a:t>모델 안의 활성화 함수</a:t>
            </a:r>
            <a:endParaRPr lang="en-US" altLang="ko-KR"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Arial" pitchFamily="34" charset="0"/>
            </a:endParaRPr>
          </a:p>
          <a:p>
            <a:pPr algn="ctr"/>
            <a:r>
              <a:rPr lang="en-US" altLang="ko-KR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itchFamily="34" charset="0"/>
              </a:rPr>
              <a:t>nn.LeakyReLu</a:t>
            </a:r>
            <a:endParaRPr lang="en-US" altLang="ko-KR"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Arial" pitchFamily="34" charset="0"/>
            </a:endParaRPr>
          </a:p>
          <a:p>
            <a:pPr algn="ctr"/>
            <a:r>
              <a:rPr lang="en-US" altLang="ko-KR" sz="2500" dirty="0" err="1">
                <a:solidFill>
                  <a:srgbClr val="04656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itchFamily="34" charset="0"/>
              </a:rPr>
              <a:t>nn.SiLu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itchFamily="34" charset="0"/>
              </a:rPr>
              <a:t>로 변경</a:t>
            </a:r>
            <a:endParaRPr lang="en-US" altLang="ko-KR"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Arial" pitchFamily="34" charset="0"/>
            </a:endParaRPr>
          </a:p>
        </p:txBody>
      </p:sp>
      <p:pic>
        <p:nvPicPr>
          <p:cNvPr id="1026" name="Picture 2" descr="https://xpic.x-mol.com/20180114%2F10.1016_j.neunet.2017.12.01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875" y="4104557"/>
            <a:ext cx="5249488" cy="1811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8" name="그룹 37"/>
          <p:cNvGrpSpPr/>
          <p:nvPr/>
        </p:nvGrpSpPr>
        <p:grpSpPr>
          <a:xfrm>
            <a:off x="1857424" y="1143428"/>
            <a:ext cx="8788984" cy="400110"/>
            <a:chOff x="1482679" y="1102565"/>
            <a:chExt cx="8263515" cy="400110"/>
          </a:xfrm>
        </p:grpSpPr>
        <p:sp>
          <p:nvSpPr>
            <p:cNvPr id="39" name="TextBox 38"/>
            <p:cNvSpPr txBox="1"/>
            <p:nvPr/>
          </p:nvSpPr>
          <p:spPr>
            <a:xfrm>
              <a:off x="1482679" y="1102565"/>
              <a:ext cx="826351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solidFill>
                    <a:srgbClr val="5F4E5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Yolov5</a:t>
              </a:r>
              <a:r>
                <a:rPr lang="ko-KR" altLang="en-US" sz="2000" dirty="0">
                  <a:solidFill>
                    <a:srgbClr val="5F4E5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는 </a:t>
              </a:r>
              <a:r>
                <a:rPr lang="en-US" altLang="ko-KR" sz="2000" dirty="0">
                  <a:solidFill>
                    <a:srgbClr val="5F4E5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Yolov4</a:t>
              </a:r>
              <a:r>
                <a:rPr lang="ko-KR" altLang="en-US" sz="2000" dirty="0">
                  <a:solidFill>
                    <a:srgbClr val="5F4E5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에서 </a:t>
              </a:r>
              <a:r>
                <a:rPr lang="en-US" altLang="ko-KR" sz="2000" dirty="0" err="1">
                  <a:solidFill>
                    <a:srgbClr val="5F4E5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LeakyReLu</a:t>
              </a:r>
              <a:r>
                <a:rPr lang="en-US" altLang="ko-KR" sz="2000" dirty="0">
                  <a:solidFill>
                    <a:srgbClr val="5F4E5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sz="2000" dirty="0">
                  <a:solidFill>
                    <a:srgbClr val="5F4E5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함수를 </a:t>
              </a:r>
              <a:r>
                <a:rPr lang="en-US" altLang="ko-KR" sz="2000" dirty="0" err="1">
                  <a:solidFill>
                    <a:srgbClr val="5F4E5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SiLu</a:t>
              </a:r>
              <a:r>
                <a:rPr lang="ko-KR" altLang="en-US" sz="2000" dirty="0">
                  <a:solidFill>
                    <a:srgbClr val="5F4E5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로 변경한 모델</a:t>
              </a:r>
              <a:endParaRPr lang="en-US" altLang="ko-KR" sz="2000" dirty="0">
                <a:solidFill>
                  <a:srgbClr val="5F4E5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cxnSp>
          <p:nvCxnSpPr>
            <p:cNvPr id="40" name="직선 연결선 39"/>
            <p:cNvCxnSpPr/>
            <p:nvPr/>
          </p:nvCxnSpPr>
          <p:spPr>
            <a:xfrm>
              <a:off x="1509718" y="1146175"/>
              <a:ext cx="0" cy="284656"/>
            </a:xfrm>
            <a:prstGeom prst="line">
              <a:avLst/>
            </a:prstGeom>
            <a:ln w="19050">
              <a:solidFill>
                <a:srgbClr val="04656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B0C1E5C7-13C1-4BD0-861D-90E63188998D}"/>
              </a:ext>
            </a:extLst>
          </p:cNvPr>
          <p:cNvGrpSpPr/>
          <p:nvPr/>
        </p:nvGrpSpPr>
        <p:grpSpPr>
          <a:xfrm>
            <a:off x="0" y="136460"/>
            <a:ext cx="12192000" cy="531845"/>
            <a:chOff x="0" y="136460"/>
            <a:chExt cx="12192000" cy="531845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8A52EC74-A022-4855-AA10-7D801467DE49}"/>
                </a:ext>
              </a:extLst>
            </p:cNvPr>
            <p:cNvSpPr/>
            <p:nvPr/>
          </p:nvSpPr>
          <p:spPr>
            <a:xfrm>
              <a:off x="0" y="136460"/>
              <a:ext cx="12192000" cy="531845"/>
            </a:xfrm>
            <a:prstGeom prst="rect">
              <a:avLst/>
            </a:prstGeom>
            <a:solidFill>
              <a:srgbClr val="046561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011104FD-905C-465E-8FCB-50817C81CE34}"/>
                </a:ext>
              </a:extLst>
            </p:cNvPr>
            <p:cNvSpPr/>
            <p:nvPr/>
          </p:nvSpPr>
          <p:spPr>
            <a:xfrm>
              <a:off x="4449844" y="139570"/>
              <a:ext cx="1755089" cy="528735"/>
            </a:xfrm>
            <a:prstGeom prst="rect">
              <a:avLst/>
            </a:prstGeom>
            <a:solidFill>
              <a:srgbClr val="0465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28FC80D-4CA6-4CEE-81DD-00D40BDBC03B}"/>
                </a:ext>
              </a:extLst>
            </p:cNvPr>
            <p:cNvSpPr txBox="1"/>
            <p:nvPr/>
          </p:nvSpPr>
          <p:spPr>
            <a:xfrm>
              <a:off x="711524" y="186940"/>
              <a:ext cx="1322549" cy="43088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200" b="1" dirty="0">
                  <a:solidFill>
                    <a:srgbClr val="7A646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대회 소개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AE68883-B05C-4481-9C36-D70237EAA13B}"/>
                </a:ext>
              </a:extLst>
            </p:cNvPr>
            <p:cNvSpPr txBox="1"/>
            <p:nvPr/>
          </p:nvSpPr>
          <p:spPr>
            <a:xfrm>
              <a:off x="4421847" y="186940"/>
              <a:ext cx="1811085" cy="43088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2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알고리즘 소개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EF972D3-68FF-44C2-81A4-DE9501EE98A9}"/>
                </a:ext>
              </a:extLst>
            </p:cNvPr>
            <p:cNvSpPr txBox="1"/>
            <p:nvPr/>
          </p:nvSpPr>
          <p:spPr>
            <a:xfrm>
              <a:off x="6487256" y="186940"/>
              <a:ext cx="1307440" cy="43088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200" b="1" dirty="0">
                  <a:solidFill>
                    <a:srgbClr val="7A646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모형 평가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9FBBE39-4846-40ED-AF28-B00E7D3C27E2}"/>
                </a:ext>
              </a:extLst>
            </p:cNvPr>
            <p:cNvSpPr txBox="1"/>
            <p:nvPr/>
          </p:nvSpPr>
          <p:spPr>
            <a:xfrm>
              <a:off x="8049020" y="186940"/>
              <a:ext cx="1893911" cy="43088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200" b="1" dirty="0">
                  <a:solidFill>
                    <a:srgbClr val="7A646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한계 및 시사점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A78113CD-CE3F-4A29-BDF8-0C2CB20BD0B8}"/>
                </a:ext>
              </a:extLst>
            </p:cNvPr>
            <p:cNvSpPr txBox="1"/>
            <p:nvPr/>
          </p:nvSpPr>
          <p:spPr>
            <a:xfrm>
              <a:off x="2391866" y="186940"/>
              <a:ext cx="1879126" cy="43088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200" b="1" dirty="0" err="1">
                  <a:solidFill>
                    <a:srgbClr val="7A646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전처리</a:t>
              </a:r>
              <a:r>
                <a:rPr lang="ko-KR" altLang="en-US" sz="2200" b="1" dirty="0">
                  <a:solidFill>
                    <a:srgbClr val="7A646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 </a:t>
              </a:r>
              <a:r>
                <a:rPr lang="en-US" altLang="ko-KR" sz="2200" b="1" dirty="0">
                  <a:solidFill>
                    <a:srgbClr val="7A646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&amp; EDA</a:t>
              </a:r>
              <a:endParaRPr lang="ko-KR" altLang="en-US" sz="2200" b="1" dirty="0">
                <a:solidFill>
                  <a:srgbClr val="7A646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942ECE7-4443-459B-A2D1-99ED50D0E9EF}"/>
                </a:ext>
              </a:extLst>
            </p:cNvPr>
            <p:cNvSpPr txBox="1"/>
            <p:nvPr/>
          </p:nvSpPr>
          <p:spPr>
            <a:xfrm>
              <a:off x="10197255" y="186940"/>
              <a:ext cx="1306474" cy="43088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200" b="1" dirty="0">
                  <a:solidFill>
                    <a:srgbClr val="7A646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참고 문헌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A2F940C-A548-4135-9FA3-FF44FA7FEE2A}"/>
                  </a:ext>
                </a:extLst>
              </p:cNvPr>
              <p:cNvSpPr txBox="1"/>
              <p:nvPr/>
            </p:nvSpPr>
            <p:spPr>
              <a:xfrm>
                <a:off x="181207" y="2468552"/>
                <a:ext cx="555446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𝑠𝑖𝑙𝑢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m:rPr>
                          <m:sty m:val="p"/>
                        </m:rPr>
                        <a:rPr lang="en-US" altLang="ko-KR" i="1">
                          <a:latin typeface="Cambria Math" panose="02040503050406030204" pitchFamily="18" charset="0"/>
                        </a:rPr>
                        <m:t>σ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𝑤h𝑒𝑟𝑒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ko-KR" i="1">
                          <a:latin typeface="Cambria Math" panose="02040503050406030204" pitchFamily="18" charset="0"/>
                        </a:rPr>
                        <m:t>σ</m:t>
                      </m:r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𝑖𝑠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𝑙𝑜𝑔𝑖𝑠𝑡𝑖𝑐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𝑠𝑖𝑔𝑚𝑜𝑖𝑑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A2F940C-A548-4135-9FA3-FF44FA7FEE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207" y="2468552"/>
                <a:ext cx="5554469" cy="276999"/>
              </a:xfrm>
              <a:prstGeom prst="rect">
                <a:avLst/>
              </a:prstGeom>
              <a:blipFill>
                <a:blip r:embed="rId4"/>
                <a:stretch>
                  <a:fillRect l="-329" b="-4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069184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/>
          <p:cNvGrpSpPr/>
          <p:nvPr/>
        </p:nvGrpSpPr>
        <p:grpSpPr>
          <a:xfrm>
            <a:off x="133052" y="958763"/>
            <a:ext cx="1724372" cy="939663"/>
            <a:chOff x="133052" y="958763"/>
            <a:chExt cx="1724372" cy="939663"/>
          </a:xfrm>
        </p:grpSpPr>
        <p:grpSp>
          <p:nvGrpSpPr>
            <p:cNvPr id="21" name="그룹 20"/>
            <p:cNvGrpSpPr/>
            <p:nvPr/>
          </p:nvGrpSpPr>
          <p:grpSpPr>
            <a:xfrm>
              <a:off x="164478" y="958763"/>
              <a:ext cx="1593706" cy="584775"/>
              <a:chOff x="392616" y="958763"/>
              <a:chExt cx="1593706" cy="584775"/>
            </a:xfrm>
          </p:grpSpPr>
          <p:sp>
            <p:nvSpPr>
              <p:cNvPr id="24" name="TextBox 23"/>
              <p:cNvSpPr txBox="1"/>
              <p:nvPr/>
            </p:nvSpPr>
            <p:spPr>
              <a:xfrm>
                <a:off x="392616" y="958763"/>
                <a:ext cx="159370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3200" b="1" dirty="0">
                    <a:solidFill>
                      <a:srgbClr val="5F4E56"/>
                    </a:solidFill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rPr>
                  <a:t>  </a:t>
                </a:r>
                <a:r>
                  <a:rPr lang="en-US" altLang="ko-KR" sz="3200" i="1" dirty="0">
                    <a:solidFill>
                      <a:srgbClr val="5F4E56"/>
                    </a:solidFill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rPr>
                  <a:t>Yolov5</a:t>
                </a:r>
              </a:p>
            </p:txBody>
          </p:sp>
          <p:sp>
            <p:nvSpPr>
              <p:cNvPr id="25" name="직사각형 24"/>
              <p:cNvSpPr/>
              <p:nvPr/>
            </p:nvSpPr>
            <p:spPr>
              <a:xfrm>
                <a:off x="398837" y="1009916"/>
                <a:ext cx="134101" cy="420915"/>
              </a:xfrm>
              <a:prstGeom prst="rect">
                <a:avLst/>
              </a:prstGeom>
              <a:solidFill>
                <a:srgbClr val="D9737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2" name="직사각형 21"/>
            <p:cNvSpPr/>
            <p:nvPr/>
          </p:nvSpPr>
          <p:spPr>
            <a:xfrm>
              <a:off x="576304" y="1467539"/>
              <a:ext cx="128112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>
                  <a:solidFill>
                    <a:srgbClr val="5F4E5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Noto Sans" panose="020B0502040504020204" pitchFamily="34"/>
                </a:rPr>
                <a:t>모델 버전</a:t>
              </a:r>
            </a:p>
          </p:txBody>
        </p:sp>
        <p:cxnSp>
          <p:nvCxnSpPr>
            <p:cNvPr id="23" name="직선 연결선 22"/>
            <p:cNvCxnSpPr/>
            <p:nvPr/>
          </p:nvCxnSpPr>
          <p:spPr>
            <a:xfrm flipV="1">
              <a:off x="133052" y="1472046"/>
              <a:ext cx="1625132" cy="23872"/>
            </a:xfrm>
            <a:prstGeom prst="line">
              <a:avLst/>
            </a:prstGeom>
            <a:ln>
              <a:solidFill>
                <a:srgbClr val="D973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그룹 34"/>
          <p:cNvGrpSpPr/>
          <p:nvPr/>
        </p:nvGrpSpPr>
        <p:grpSpPr>
          <a:xfrm>
            <a:off x="1868973" y="1122830"/>
            <a:ext cx="7798384" cy="707886"/>
            <a:chOff x="1482679" y="1102565"/>
            <a:chExt cx="8633251" cy="707886"/>
          </a:xfrm>
        </p:grpSpPr>
        <p:sp>
          <p:nvSpPr>
            <p:cNvPr id="41" name="TextBox 40"/>
            <p:cNvSpPr txBox="1"/>
            <p:nvPr/>
          </p:nvSpPr>
          <p:spPr>
            <a:xfrm>
              <a:off x="1482679" y="1102565"/>
              <a:ext cx="863325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 err="1">
                  <a:solidFill>
                    <a:srgbClr val="5F4E5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EfficientDet</a:t>
              </a:r>
              <a:r>
                <a:rPr lang="ko-KR" altLang="en-US" sz="2000" dirty="0">
                  <a:solidFill>
                    <a:srgbClr val="5F4E5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보다 훨씬 빠른 트레이닝 </a:t>
              </a:r>
              <a:r>
                <a:rPr lang="ko-KR" altLang="en-US" sz="2000" dirty="0" err="1">
                  <a:solidFill>
                    <a:srgbClr val="5F4E5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속도을</a:t>
              </a:r>
              <a:r>
                <a:rPr lang="ko-KR" altLang="en-US" sz="2000" dirty="0">
                  <a:solidFill>
                    <a:srgbClr val="5F4E5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가지고 있고</a:t>
              </a:r>
              <a:r>
                <a:rPr lang="en-US" altLang="ko-KR" sz="2000" dirty="0">
                  <a:solidFill>
                    <a:srgbClr val="5F4E5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</a:t>
              </a:r>
            </a:p>
            <a:p>
              <a:r>
                <a:rPr lang="ko-KR" altLang="en-US" sz="2000" dirty="0">
                  <a:solidFill>
                    <a:srgbClr val="5F4E5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가장 무거운 모델인 </a:t>
              </a:r>
              <a:r>
                <a:rPr lang="en-US" altLang="ko-KR" sz="2000" dirty="0">
                  <a:solidFill>
                    <a:srgbClr val="5F4E5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Yolov5x </a:t>
              </a:r>
              <a:r>
                <a:rPr lang="ko-KR" altLang="en-US" sz="2000" dirty="0">
                  <a:solidFill>
                    <a:srgbClr val="5F4E5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경우 </a:t>
              </a:r>
              <a:r>
                <a:rPr lang="en-US" altLang="ko-KR" sz="2000" dirty="0" err="1">
                  <a:solidFill>
                    <a:srgbClr val="5F4E5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EfficientDet</a:t>
              </a:r>
              <a:r>
                <a:rPr lang="ko-KR" altLang="en-US" sz="2000" dirty="0">
                  <a:solidFill>
                    <a:srgbClr val="5F4E5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과의 성능이 비등하다</a:t>
              </a:r>
              <a:r>
                <a:rPr lang="en-US" altLang="ko-KR" sz="2000" dirty="0">
                  <a:solidFill>
                    <a:srgbClr val="5F4E5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</a:t>
              </a:r>
            </a:p>
          </p:txBody>
        </p:sp>
        <p:cxnSp>
          <p:nvCxnSpPr>
            <p:cNvPr id="42" name="직선 연결선 41"/>
            <p:cNvCxnSpPr/>
            <p:nvPr/>
          </p:nvCxnSpPr>
          <p:spPr>
            <a:xfrm>
              <a:off x="1509096" y="1172550"/>
              <a:ext cx="0" cy="554715"/>
            </a:xfrm>
            <a:prstGeom prst="line">
              <a:avLst/>
            </a:prstGeom>
            <a:ln w="19050">
              <a:solidFill>
                <a:srgbClr val="04656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6" name="그림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9552" y="2076075"/>
            <a:ext cx="6752896" cy="4010025"/>
          </a:xfrm>
          <a:prstGeom prst="rect">
            <a:avLst/>
          </a:prstGeom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FE5FD6BD-738E-4BE0-BCF5-C478588CC53E}"/>
              </a:ext>
            </a:extLst>
          </p:cNvPr>
          <p:cNvGrpSpPr/>
          <p:nvPr/>
        </p:nvGrpSpPr>
        <p:grpSpPr>
          <a:xfrm>
            <a:off x="0" y="136460"/>
            <a:ext cx="12192000" cy="531845"/>
            <a:chOff x="0" y="136460"/>
            <a:chExt cx="12192000" cy="531845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7073A382-E284-444E-9648-6D17DC9D0616}"/>
                </a:ext>
              </a:extLst>
            </p:cNvPr>
            <p:cNvSpPr/>
            <p:nvPr/>
          </p:nvSpPr>
          <p:spPr>
            <a:xfrm>
              <a:off x="0" y="136460"/>
              <a:ext cx="12192000" cy="531845"/>
            </a:xfrm>
            <a:prstGeom prst="rect">
              <a:avLst/>
            </a:prstGeom>
            <a:solidFill>
              <a:srgbClr val="046561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43692B51-759F-4313-934E-0C43EEA624A5}"/>
                </a:ext>
              </a:extLst>
            </p:cNvPr>
            <p:cNvSpPr/>
            <p:nvPr/>
          </p:nvSpPr>
          <p:spPr>
            <a:xfrm>
              <a:off x="4449844" y="139570"/>
              <a:ext cx="1755089" cy="528735"/>
            </a:xfrm>
            <a:prstGeom prst="rect">
              <a:avLst/>
            </a:prstGeom>
            <a:solidFill>
              <a:srgbClr val="0465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096EBB6-FA24-4883-A503-D5FF4FAB3F2C}"/>
                </a:ext>
              </a:extLst>
            </p:cNvPr>
            <p:cNvSpPr txBox="1"/>
            <p:nvPr/>
          </p:nvSpPr>
          <p:spPr>
            <a:xfrm>
              <a:off x="711524" y="186940"/>
              <a:ext cx="1322549" cy="43088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200" b="1" dirty="0">
                  <a:solidFill>
                    <a:srgbClr val="7A646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대회 소개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57F3C4B-F2D7-4335-A824-BE4DDDD4B11D}"/>
                </a:ext>
              </a:extLst>
            </p:cNvPr>
            <p:cNvSpPr txBox="1"/>
            <p:nvPr/>
          </p:nvSpPr>
          <p:spPr>
            <a:xfrm>
              <a:off x="4421847" y="186940"/>
              <a:ext cx="1811085" cy="43088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2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알고리즘 소개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77A4161-F37A-42C4-A1A4-4C77AE16AC5A}"/>
                </a:ext>
              </a:extLst>
            </p:cNvPr>
            <p:cNvSpPr txBox="1"/>
            <p:nvPr/>
          </p:nvSpPr>
          <p:spPr>
            <a:xfrm>
              <a:off x="6487256" y="186940"/>
              <a:ext cx="1307440" cy="43088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200" b="1" dirty="0">
                  <a:solidFill>
                    <a:srgbClr val="7A646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모형 평가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52EE98C-1D3F-4344-987C-811DE44DB013}"/>
                </a:ext>
              </a:extLst>
            </p:cNvPr>
            <p:cNvSpPr txBox="1"/>
            <p:nvPr/>
          </p:nvSpPr>
          <p:spPr>
            <a:xfrm>
              <a:off x="8049020" y="186940"/>
              <a:ext cx="1893911" cy="43088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200" b="1" dirty="0">
                  <a:solidFill>
                    <a:srgbClr val="7A646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한계 및 시사점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0610F36-8CBB-4E89-84BA-F9DBA1C8E921}"/>
                </a:ext>
              </a:extLst>
            </p:cNvPr>
            <p:cNvSpPr txBox="1"/>
            <p:nvPr/>
          </p:nvSpPr>
          <p:spPr>
            <a:xfrm>
              <a:off x="2391866" y="186940"/>
              <a:ext cx="1879126" cy="43088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200" b="1" dirty="0" err="1">
                  <a:solidFill>
                    <a:srgbClr val="7A646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전처리</a:t>
              </a:r>
              <a:r>
                <a:rPr lang="ko-KR" altLang="en-US" sz="2200" b="1" dirty="0">
                  <a:solidFill>
                    <a:srgbClr val="7A646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 </a:t>
              </a:r>
              <a:r>
                <a:rPr lang="en-US" altLang="ko-KR" sz="2200" b="1" dirty="0">
                  <a:solidFill>
                    <a:srgbClr val="7A646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&amp; EDA</a:t>
              </a:r>
              <a:endParaRPr lang="ko-KR" altLang="en-US" sz="2200" b="1" dirty="0">
                <a:solidFill>
                  <a:srgbClr val="7A646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C2FDC3F-BB21-480B-8D7D-6D83BFE37E01}"/>
                </a:ext>
              </a:extLst>
            </p:cNvPr>
            <p:cNvSpPr txBox="1"/>
            <p:nvPr/>
          </p:nvSpPr>
          <p:spPr>
            <a:xfrm>
              <a:off x="10197255" y="186940"/>
              <a:ext cx="1306474" cy="43088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200" b="1" dirty="0">
                  <a:solidFill>
                    <a:srgbClr val="7A646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참고 문헌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796669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946" y="1425450"/>
            <a:ext cx="4525554" cy="3395107"/>
          </a:xfrm>
          <a:prstGeom prst="rect">
            <a:avLst/>
          </a:prstGeom>
          <a:solidFill>
            <a:srgbClr val="F3DDC8"/>
          </a:solidFill>
          <a:effectLst>
            <a:reflection blurRad="6350" stA="50000" endA="300" endPos="38500" dist="50800" dir="5400000" sy="-100000" algn="bl" rotWithShape="0"/>
          </a:effectLst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2675" y="934917"/>
            <a:ext cx="1139825" cy="440055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AD402107-642D-4488-9F24-DE2B144160C7}"/>
              </a:ext>
            </a:extLst>
          </p:cNvPr>
          <p:cNvGrpSpPr/>
          <p:nvPr/>
        </p:nvGrpSpPr>
        <p:grpSpPr>
          <a:xfrm>
            <a:off x="0" y="136460"/>
            <a:ext cx="12192000" cy="531845"/>
            <a:chOff x="0" y="136460"/>
            <a:chExt cx="12192000" cy="531845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248DCBC0-27E0-4124-A98D-47FE3B952F38}"/>
                </a:ext>
              </a:extLst>
            </p:cNvPr>
            <p:cNvSpPr/>
            <p:nvPr/>
          </p:nvSpPr>
          <p:spPr>
            <a:xfrm>
              <a:off x="0" y="136460"/>
              <a:ext cx="12192000" cy="531845"/>
            </a:xfrm>
            <a:prstGeom prst="rect">
              <a:avLst/>
            </a:prstGeom>
            <a:solidFill>
              <a:srgbClr val="F8AC96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E9A1C541-7D38-434D-80C5-56160CFA4CA8}"/>
                </a:ext>
              </a:extLst>
            </p:cNvPr>
            <p:cNvSpPr/>
            <p:nvPr/>
          </p:nvSpPr>
          <p:spPr>
            <a:xfrm>
              <a:off x="485923" y="136460"/>
              <a:ext cx="1755089" cy="531845"/>
            </a:xfrm>
            <a:prstGeom prst="rect">
              <a:avLst/>
            </a:prstGeom>
            <a:solidFill>
              <a:srgbClr val="D973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4805131-2D9A-4211-9F6B-0A57A0215F31}"/>
                </a:ext>
              </a:extLst>
            </p:cNvPr>
            <p:cNvSpPr txBox="1"/>
            <p:nvPr/>
          </p:nvSpPr>
          <p:spPr>
            <a:xfrm>
              <a:off x="711524" y="186940"/>
              <a:ext cx="1322549" cy="43088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대회 소개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A24CA4D-9CD6-4EA1-86D2-77DAE2244B8E}"/>
                </a:ext>
              </a:extLst>
            </p:cNvPr>
            <p:cNvSpPr txBox="1"/>
            <p:nvPr/>
          </p:nvSpPr>
          <p:spPr>
            <a:xfrm>
              <a:off x="4421847" y="186940"/>
              <a:ext cx="1811085" cy="43088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200" b="1" dirty="0">
                  <a:solidFill>
                    <a:srgbClr val="7E6872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알고리즘 소개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2F2EAAD-5473-4441-88E3-430DC13C192D}"/>
                </a:ext>
              </a:extLst>
            </p:cNvPr>
            <p:cNvSpPr txBox="1"/>
            <p:nvPr/>
          </p:nvSpPr>
          <p:spPr>
            <a:xfrm>
              <a:off x="6487256" y="186940"/>
              <a:ext cx="1307440" cy="43088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200" b="1" dirty="0">
                  <a:solidFill>
                    <a:srgbClr val="7E6872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모형 평가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031D210-8657-407A-8DCE-26294D14C4AC}"/>
                </a:ext>
              </a:extLst>
            </p:cNvPr>
            <p:cNvSpPr txBox="1"/>
            <p:nvPr/>
          </p:nvSpPr>
          <p:spPr>
            <a:xfrm>
              <a:off x="8049020" y="186940"/>
              <a:ext cx="1893911" cy="43088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200" b="1" dirty="0">
                  <a:solidFill>
                    <a:srgbClr val="7E6872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한계 및 시사점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B9440E3-074E-4209-ADE6-163F36C6BB41}"/>
                </a:ext>
              </a:extLst>
            </p:cNvPr>
            <p:cNvSpPr txBox="1"/>
            <p:nvPr/>
          </p:nvSpPr>
          <p:spPr>
            <a:xfrm>
              <a:off x="2391866" y="186940"/>
              <a:ext cx="1879126" cy="43088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200" b="1" dirty="0">
                  <a:solidFill>
                    <a:srgbClr val="7E6872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전처리 </a:t>
              </a:r>
              <a:r>
                <a:rPr lang="en-US" altLang="ko-KR" sz="2200" b="1" dirty="0">
                  <a:solidFill>
                    <a:srgbClr val="7E6872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&amp; EDA</a:t>
              </a:r>
              <a:endParaRPr lang="ko-KR" altLang="en-US" sz="2200" b="1" dirty="0">
                <a:solidFill>
                  <a:srgbClr val="7E687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D83D287-4A06-473E-ABFC-02EBC82F1986}"/>
                </a:ext>
              </a:extLst>
            </p:cNvPr>
            <p:cNvSpPr txBox="1"/>
            <p:nvPr/>
          </p:nvSpPr>
          <p:spPr>
            <a:xfrm>
              <a:off x="10197255" y="186940"/>
              <a:ext cx="1306474" cy="43088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200" b="1" dirty="0">
                  <a:solidFill>
                    <a:srgbClr val="7E6872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참고 문헌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AA183DC7-F396-45A4-9EA2-0CAC56449341}"/>
              </a:ext>
            </a:extLst>
          </p:cNvPr>
          <p:cNvGrpSpPr/>
          <p:nvPr/>
        </p:nvGrpSpPr>
        <p:grpSpPr>
          <a:xfrm>
            <a:off x="5104661" y="2135665"/>
            <a:ext cx="6688760" cy="2598223"/>
            <a:chOff x="5104661" y="1425450"/>
            <a:chExt cx="6688760" cy="2598223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8309708A-CA52-407C-A7BD-E389E821905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04661" y="1425450"/>
              <a:ext cx="6688760" cy="2598223"/>
            </a:xfrm>
            <a:prstGeom prst="rect">
              <a:avLst/>
            </a:prstGeom>
          </p:spPr>
        </p:pic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FBA585AD-830E-4564-9534-B0F570809977}"/>
                </a:ext>
              </a:extLst>
            </p:cNvPr>
            <p:cNvCxnSpPr>
              <a:cxnSpLocks/>
            </p:cNvCxnSpPr>
            <p:nvPr/>
          </p:nvCxnSpPr>
          <p:spPr>
            <a:xfrm>
              <a:off x="5165118" y="2336800"/>
              <a:ext cx="6198207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D2031A47-62DF-463D-BFE8-94706D3826F6}"/>
                </a:ext>
              </a:extLst>
            </p:cNvPr>
            <p:cNvCxnSpPr/>
            <p:nvPr/>
          </p:nvCxnSpPr>
          <p:spPr>
            <a:xfrm>
              <a:off x="7401364" y="2578100"/>
              <a:ext cx="4332329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F046EBEC-8C93-4D83-A7B0-A4898EBB777A}"/>
                </a:ext>
              </a:extLst>
            </p:cNvPr>
            <p:cNvCxnSpPr/>
            <p:nvPr/>
          </p:nvCxnSpPr>
          <p:spPr>
            <a:xfrm>
              <a:off x="9887113" y="2794000"/>
              <a:ext cx="1837330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08401B80-5583-46D8-942C-32DB030D4ADC}"/>
                </a:ext>
              </a:extLst>
            </p:cNvPr>
            <p:cNvCxnSpPr/>
            <p:nvPr/>
          </p:nvCxnSpPr>
          <p:spPr>
            <a:xfrm>
              <a:off x="5148524" y="3009900"/>
              <a:ext cx="532209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B9E155BE-664C-4021-9035-FC4F89542F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4661" y="1425450"/>
            <a:ext cx="2924583" cy="552527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63B42CD5-8E2F-4916-9F00-52902BAB19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04661" y="4876571"/>
            <a:ext cx="6688760" cy="1353600"/>
          </a:xfrm>
          <a:prstGeom prst="rect">
            <a:avLst/>
          </a:prstGeom>
        </p:spPr>
      </p:pic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374CFED0-DF67-4A5B-84F9-FACA35FA01A0}"/>
              </a:ext>
            </a:extLst>
          </p:cNvPr>
          <p:cNvCxnSpPr>
            <a:cxnSpLocks/>
          </p:cNvCxnSpPr>
          <p:nvPr/>
        </p:nvCxnSpPr>
        <p:spPr>
          <a:xfrm>
            <a:off x="7727708" y="5079015"/>
            <a:ext cx="3587992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5AE8085C-9A20-4A64-A0DF-0D3275AD93D2}"/>
              </a:ext>
            </a:extLst>
          </p:cNvPr>
          <p:cNvCxnSpPr>
            <a:cxnSpLocks/>
          </p:cNvCxnSpPr>
          <p:nvPr/>
        </p:nvCxnSpPr>
        <p:spPr>
          <a:xfrm>
            <a:off x="9033569" y="5282215"/>
            <a:ext cx="42980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5665615C-FD6E-4A3E-836B-0CF0E9BD0F68}"/>
              </a:ext>
            </a:extLst>
          </p:cNvPr>
          <p:cNvCxnSpPr>
            <a:cxnSpLocks/>
          </p:cNvCxnSpPr>
          <p:nvPr/>
        </p:nvCxnSpPr>
        <p:spPr>
          <a:xfrm>
            <a:off x="9058969" y="5510815"/>
            <a:ext cx="42980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643D0538-ADD4-4692-B5C7-9175107BAEF5}"/>
              </a:ext>
            </a:extLst>
          </p:cNvPr>
          <p:cNvCxnSpPr>
            <a:cxnSpLocks/>
          </p:cNvCxnSpPr>
          <p:nvPr/>
        </p:nvCxnSpPr>
        <p:spPr>
          <a:xfrm>
            <a:off x="7592119" y="5726715"/>
            <a:ext cx="42980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9685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/>
          <p:cNvGrpSpPr/>
          <p:nvPr/>
        </p:nvGrpSpPr>
        <p:grpSpPr>
          <a:xfrm>
            <a:off x="133052" y="958763"/>
            <a:ext cx="1724372" cy="939663"/>
            <a:chOff x="133052" y="958763"/>
            <a:chExt cx="1724372" cy="939663"/>
          </a:xfrm>
        </p:grpSpPr>
        <p:grpSp>
          <p:nvGrpSpPr>
            <p:cNvPr id="21" name="그룹 20"/>
            <p:cNvGrpSpPr/>
            <p:nvPr/>
          </p:nvGrpSpPr>
          <p:grpSpPr>
            <a:xfrm>
              <a:off x="164478" y="958763"/>
              <a:ext cx="1593706" cy="584775"/>
              <a:chOff x="392616" y="958763"/>
              <a:chExt cx="1593706" cy="584775"/>
            </a:xfrm>
          </p:grpSpPr>
          <p:sp>
            <p:nvSpPr>
              <p:cNvPr id="24" name="TextBox 23"/>
              <p:cNvSpPr txBox="1"/>
              <p:nvPr/>
            </p:nvSpPr>
            <p:spPr>
              <a:xfrm>
                <a:off x="392616" y="958763"/>
                <a:ext cx="159370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3200" b="1" dirty="0">
                    <a:solidFill>
                      <a:srgbClr val="5F4E56"/>
                    </a:solidFill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rPr>
                  <a:t>  </a:t>
                </a:r>
                <a:r>
                  <a:rPr lang="en-US" altLang="ko-KR" sz="3200" i="1" dirty="0">
                    <a:solidFill>
                      <a:srgbClr val="5F4E56"/>
                    </a:solidFill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rPr>
                  <a:t>Yolov5</a:t>
                </a:r>
              </a:p>
            </p:txBody>
          </p:sp>
          <p:sp>
            <p:nvSpPr>
              <p:cNvPr id="25" name="직사각형 24"/>
              <p:cNvSpPr/>
              <p:nvPr/>
            </p:nvSpPr>
            <p:spPr>
              <a:xfrm>
                <a:off x="398837" y="1009916"/>
                <a:ext cx="134101" cy="420915"/>
              </a:xfrm>
              <a:prstGeom prst="rect">
                <a:avLst/>
              </a:prstGeom>
              <a:solidFill>
                <a:srgbClr val="D9737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2" name="직사각형 21"/>
            <p:cNvSpPr/>
            <p:nvPr/>
          </p:nvSpPr>
          <p:spPr>
            <a:xfrm>
              <a:off x="576304" y="1467539"/>
              <a:ext cx="128112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>
                  <a:solidFill>
                    <a:srgbClr val="5F4E5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Noto Sans" panose="020B0502040504020204" pitchFamily="34"/>
                </a:rPr>
                <a:t>모델 종류</a:t>
              </a:r>
            </a:p>
          </p:txBody>
        </p:sp>
        <p:cxnSp>
          <p:nvCxnSpPr>
            <p:cNvPr id="23" name="직선 연결선 22"/>
            <p:cNvCxnSpPr/>
            <p:nvPr/>
          </p:nvCxnSpPr>
          <p:spPr>
            <a:xfrm flipV="1">
              <a:off x="133052" y="1472046"/>
              <a:ext cx="1625132" cy="23872"/>
            </a:xfrm>
            <a:prstGeom prst="line">
              <a:avLst/>
            </a:prstGeom>
            <a:ln>
              <a:solidFill>
                <a:srgbClr val="D973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4" name="그림 3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1498" y="2474651"/>
            <a:ext cx="6965401" cy="3276542"/>
          </a:xfrm>
          <a:prstGeom prst="rect">
            <a:avLst/>
          </a:prstGeom>
        </p:spPr>
      </p:pic>
      <p:grpSp>
        <p:nvGrpSpPr>
          <p:cNvPr id="40" name="그룹 39"/>
          <p:cNvGrpSpPr/>
          <p:nvPr/>
        </p:nvGrpSpPr>
        <p:grpSpPr>
          <a:xfrm>
            <a:off x="1868973" y="1122830"/>
            <a:ext cx="7798384" cy="707886"/>
            <a:chOff x="1482679" y="1102565"/>
            <a:chExt cx="8633251" cy="707886"/>
          </a:xfrm>
        </p:grpSpPr>
        <p:sp>
          <p:nvSpPr>
            <p:cNvPr id="41" name="TextBox 40"/>
            <p:cNvSpPr txBox="1"/>
            <p:nvPr/>
          </p:nvSpPr>
          <p:spPr>
            <a:xfrm>
              <a:off x="1482679" y="1102565"/>
              <a:ext cx="863325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solidFill>
                    <a:srgbClr val="5F4E5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모델 별 </a:t>
              </a:r>
              <a:r>
                <a:rPr lang="en-US" altLang="ko-KR" sz="2000" dirty="0">
                  <a:solidFill>
                    <a:srgbClr val="5F4E5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parameter </a:t>
              </a:r>
              <a:r>
                <a:rPr lang="ko-KR" altLang="en-US" sz="2000" dirty="0">
                  <a:solidFill>
                    <a:srgbClr val="5F4E5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개수와 </a:t>
              </a:r>
              <a:r>
                <a:rPr lang="en-US" altLang="ko-KR" sz="2000" dirty="0">
                  <a:solidFill>
                    <a:srgbClr val="5F4E5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Speed, FPS </a:t>
              </a:r>
              <a:r>
                <a:rPr lang="ko-KR" altLang="en-US" sz="2000" dirty="0">
                  <a:solidFill>
                    <a:srgbClr val="5F4E5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차이가 크므로</a:t>
              </a:r>
              <a:endParaRPr lang="en-US" altLang="ko-KR" sz="2000" dirty="0">
                <a:solidFill>
                  <a:srgbClr val="5F4E5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r>
                <a:rPr lang="ko-KR" altLang="en-US" sz="2000" dirty="0">
                  <a:solidFill>
                    <a:srgbClr val="5F4E5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분석 목적에 따라 올바른 모델을 사용해야 한다</a:t>
              </a:r>
              <a:r>
                <a:rPr lang="en-US" altLang="ko-KR" sz="2000" dirty="0">
                  <a:solidFill>
                    <a:srgbClr val="5F4E5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</a:t>
              </a:r>
            </a:p>
          </p:txBody>
        </p:sp>
        <p:cxnSp>
          <p:nvCxnSpPr>
            <p:cNvPr id="42" name="직선 연결선 41"/>
            <p:cNvCxnSpPr/>
            <p:nvPr/>
          </p:nvCxnSpPr>
          <p:spPr>
            <a:xfrm>
              <a:off x="1509096" y="1172550"/>
              <a:ext cx="0" cy="554715"/>
            </a:xfrm>
            <a:prstGeom prst="line">
              <a:avLst/>
            </a:prstGeom>
            <a:ln w="19050">
              <a:solidFill>
                <a:srgbClr val="04656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A1FBCF50-4040-4996-8BE6-00FEFAB16680}"/>
              </a:ext>
            </a:extLst>
          </p:cNvPr>
          <p:cNvGrpSpPr/>
          <p:nvPr/>
        </p:nvGrpSpPr>
        <p:grpSpPr>
          <a:xfrm>
            <a:off x="0" y="136460"/>
            <a:ext cx="12192000" cy="531845"/>
            <a:chOff x="0" y="136460"/>
            <a:chExt cx="12192000" cy="531845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D70BBF22-C28F-4786-A69C-251F02B682C1}"/>
                </a:ext>
              </a:extLst>
            </p:cNvPr>
            <p:cNvSpPr/>
            <p:nvPr/>
          </p:nvSpPr>
          <p:spPr>
            <a:xfrm>
              <a:off x="0" y="136460"/>
              <a:ext cx="12192000" cy="531845"/>
            </a:xfrm>
            <a:prstGeom prst="rect">
              <a:avLst/>
            </a:prstGeom>
            <a:solidFill>
              <a:srgbClr val="046561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81DCC462-7601-4644-A53D-3DABF6CED132}"/>
                </a:ext>
              </a:extLst>
            </p:cNvPr>
            <p:cNvSpPr/>
            <p:nvPr/>
          </p:nvSpPr>
          <p:spPr>
            <a:xfrm>
              <a:off x="4449844" y="139570"/>
              <a:ext cx="1755089" cy="528735"/>
            </a:xfrm>
            <a:prstGeom prst="rect">
              <a:avLst/>
            </a:prstGeom>
            <a:solidFill>
              <a:srgbClr val="0465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0E826FB-900C-4C2C-885E-66011C549B1D}"/>
                </a:ext>
              </a:extLst>
            </p:cNvPr>
            <p:cNvSpPr txBox="1"/>
            <p:nvPr/>
          </p:nvSpPr>
          <p:spPr>
            <a:xfrm>
              <a:off x="711524" y="186940"/>
              <a:ext cx="1322549" cy="43088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200" b="1" dirty="0">
                  <a:solidFill>
                    <a:srgbClr val="7A646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대회 소개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2A3C9A0-6AA8-4758-9BC5-97CB9F0C88F2}"/>
                </a:ext>
              </a:extLst>
            </p:cNvPr>
            <p:cNvSpPr txBox="1"/>
            <p:nvPr/>
          </p:nvSpPr>
          <p:spPr>
            <a:xfrm>
              <a:off x="4421847" y="186940"/>
              <a:ext cx="1811085" cy="43088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2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알고리즘 소개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27AD7FB-1BA0-4346-9206-E5C49E03FEFD}"/>
                </a:ext>
              </a:extLst>
            </p:cNvPr>
            <p:cNvSpPr txBox="1"/>
            <p:nvPr/>
          </p:nvSpPr>
          <p:spPr>
            <a:xfrm>
              <a:off x="6487256" y="186940"/>
              <a:ext cx="1307440" cy="43088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200" b="1" dirty="0">
                  <a:solidFill>
                    <a:srgbClr val="7A646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모형 평가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DF71923-57C6-4747-9418-A752F3BAF336}"/>
                </a:ext>
              </a:extLst>
            </p:cNvPr>
            <p:cNvSpPr txBox="1"/>
            <p:nvPr/>
          </p:nvSpPr>
          <p:spPr>
            <a:xfrm>
              <a:off x="8049020" y="186940"/>
              <a:ext cx="1893911" cy="43088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200" b="1" dirty="0">
                  <a:solidFill>
                    <a:srgbClr val="7A646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한계 및 시사점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C64B6E0-9628-4D97-A6A7-49DCC0F8CF2A}"/>
                </a:ext>
              </a:extLst>
            </p:cNvPr>
            <p:cNvSpPr txBox="1"/>
            <p:nvPr/>
          </p:nvSpPr>
          <p:spPr>
            <a:xfrm>
              <a:off x="2391866" y="186940"/>
              <a:ext cx="1879126" cy="43088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200" b="1" dirty="0" err="1">
                  <a:solidFill>
                    <a:srgbClr val="7A646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전처리</a:t>
              </a:r>
              <a:r>
                <a:rPr lang="ko-KR" altLang="en-US" sz="2200" b="1" dirty="0">
                  <a:solidFill>
                    <a:srgbClr val="7A646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 </a:t>
              </a:r>
              <a:r>
                <a:rPr lang="en-US" altLang="ko-KR" sz="2200" b="1" dirty="0">
                  <a:solidFill>
                    <a:srgbClr val="7A646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&amp; EDA</a:t>
              </a:r>
              <a:endParaRPr lang="ko-KR" altLang="en-US" sz="2200" b="1" dirty="0">
                <a:solidFill>
                  <a:srgbClr val="7A646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740C568E-9C9A-47AB-8A5F-5394B082E260}"/>
                </a:ext>
              </a:extLst>
            </p:cNvPr>
            <p:cNvSpPr txBox="1"/>
            <p:nvPr/>
          </p:nvSpPr>
          <p:spPr>
            <a:xfrm>
              <a:off x="10197255" y="186940"/>
              <a:ext cx="1306474" cy="43088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200" b="1" dirty="0">
                  <a:solidFill>
                    <a:srgbClr val="7A646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참고 문헌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9014011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/>
          <p:cNvGrpSpPr/>
          <p:nvPr/>
        </p:nvGrpSpPr>
        <p:grpSpPr>
          <a:xfrm>
            <a:off x="133052" y="958763"/>
            <a:ext cx="1723179" cy="918566"/>
            <a:chOff x="133052" y="958763"/>
            <a:chExt cx="1723179" cy="918566"/>
          </a:xfrm>
        </p:grpSpPr>
        <p:grpSp>
          <p:nvGrpSpPr>
            <p:cNvPr id="21" name="그룹 20"/>
            <p:cNvGrpSpPr/>
            <p:nvPr/>
          </p:nvGrpSpPr>
          <p:grpSpPr>
            <a:xfrm>
              <a:off x="164478" y="958763"/>
              <a:ext cx="1662635" cy="584775"/>
              <a:chOff x="392616" y="958763"/>
              <a:chExt cx="1662635" cy="584775"/>
            </a:xfrm>
          </p:grpSpPr>
          <p:sp>
            <p:nvSpPr>
              <p:cNvPr id="24" name="TextBox 23"/>
              <p:cNvSpPr txBox="1"/>
              <p:nvPr/>
            </p:nvSpPr>
            <p:spPr>
              <a:xfrm>
                <a:off x="392616" y="958763"/>
                <a:ext cx="166263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3200" b="1" dirty="0">
                    <a:solidFill>
                      <a:srgbClr val="5F4E56"/>
                    </a:solidFill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rPr>
                  <a:t>  </a:t>
                </a:r>
                <a:r>
                  <a:rPr lang="en-US" altLang="ko-KR" sz="3200" i="1" dirty="0" err="1">
                    <a:solidFill>
                      <a:srgbClr val="5F4E56"/>
                    </a:solidFill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rPr>
                  <a:t>CutMix</a:t>
                </a:r>
                <a:endParaRPr lang="en-US" altLang="ko-KR" sz="3200" i="1" dirty="0">
                  <a:solidFill>
                    <a:srgbClr val="5F4E56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sp>
            <p:nvSpPr>
              <p:cNvPr id="25" name="직사각형 24"/>
              <p:cNvSpPr/>
              <p:nvPr/>
            </p:nvSpPr>
            <p:spPr>
              <a:xfrm>
                <a:off x="398837" y="1009916"/>
                <a:ext cx="134101" cy="420915"/>
              </a:xfrm>
              <a:prstGeom prst="rect">
                <a:avLst/>
              </a:prstGeom>
              <a:solidFill>
                <a:srgbClr val="D9737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2" name="직사각형 21"/>
            <p:cNvSpPr/>
            <p:nvPr/>
          </p:nvSpPr>
          <p:spPr>
            <a:xfrm>
              <a:off x="575111" y="1446442"/>
              <a:ext cx="128112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>
                  <a:solidFill>
                    <a:srgbClr val="5F4E5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Noto Sans" panose="020B0502040504020204" pitchFamily="34"/>
                </a:rPr>
                <a:t>모델 설명</a:t>
              </a:r>
              <a:endParaRPr lang="ko-KR" altLang="en-US" sz="2200" dirty="0">
                <a:solidFill>
                  <a:srgbClr val="5F4E56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" panose="020B0502040504020204" pitchFamily="34"/>
              </a:endParaRPr>
            </a:p>
          </p:txBody>
        </p:sp>
        <p:cxnSp>
          <p:nvCxnSpPr>
            <p:cNvPr id="23" name="직선 연결선 22"/>
            <p:cNvCxnSpPr/>
            <p:nvPr/>
          </p:nvCxnSpPr>
          <p:spPr>
            <a:xfrm flipV="1">
              <a:off x="133052" y="1472046"/>
              <a:ext cx="1625132" cy="23872"/>
            </a:xfrm>
            <a:prstGeom prst="line">
              <a:avLst/>
            </a:prstGeom>
            <a:ln>
              <a:solidFill>
                <a:srgbClr val="D973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그룹 39"/>
          <p:cNvGrpSpPr/>
          <p:nvPr/>
        </p:nvGrpSpPr>
        <p:grpSpPr>
          <a:xfrm>
            <a:off x="1868973" y="1122830"/>
            <a:ext cx="8328282" cy="707886"/>
            <a:chOff x="1482679" y="1102565"/>
            <a:chExt cx="8633251" cy="707886"/>
          </a:xfrm>
        </p:grpSpPr>
        <p:sp>
          <p:nvSpPr>
            <p:cNvPr id="41" name="TextBox 40"/>
            <p:cNvSpPr txBox="1"/>
            <p:nvPr/>
          </p:nvSpPr>
          <p:spPr>
            <a:xfrm>
              <a:off x="1482679" y="1102565"/>
              <a:ext cx="863325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solidFill>
                    <a:srgbClr val="5F4E5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분류할 샘플 이미지를 기반으로 임의로 새로운 샘플을 생성하여 기존 분류에서 낮은 </a:t>
              </a:r>
              <a:r>
                <a:rPr lang="ko-KR" altLang="en-US" sz="2000" dirty="0" err="1">
                  <a:solidFill>
                    <a:srgbClr val="5F4E5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특성값을</a:t>
              </a:r>
              <a:r>
                <a:rPr lang="ko-KR" altLang="en-US" sz="2000" dirty="0">
                  <a:solidFill>
                    <a:srgbClr val="5F4E5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지닌 부분도 분류 대상의 큰 특징으로 인식하게 도와주는 모델</a:t>
              </a:r>
              <a:endParaRPr lang="en-US" altLang="ko-KR" sz="2000" dirty="0">
                <a:solidFill>
                  <a:srgbClr val="5F4E5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cxnSp>
          <p:nvCxnSpPr>
            <p:cNvPr id="42" name="직선 연결선 41"/>
            <p:cNvCxnSpPr/>
            <p:nvPr/>
          </p:nvCxnSpPr>
          <p:spPr>
            <a:xfrm>
              <a:off x="1509096" y="1172550"/>
              <a:ext cx="0" cy="554715"/>
            </a:xfrm>
            <a:prstGeom prst="line">
              <a:avLst/>
            </a:prstGeom>
            <a:ln w="19050">
              <a:solidFill>
                <a:srgbClr val="04656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50" name="Picture 2" descr="img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749" y="2211121"/>
            <a:ext cx="5375126" cy="3702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995795" y="5913249"/>
            <a:ext cx="38715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 err="1">
                <a:solidFill>
                  <a:srgbClr val="5F4E5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데이터셋</a:t>
            </a:r>
            <a:r>
              <a:rPr lang="ko-KR" altLang="en-US" sz="2200" dirty="0">
                <a:solidFill>
                  <a:srgbClr val="5F4E5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별 성능 지표 결과 비교</a:t>
            </a:r>
          </a:p>
        </p:txBody>
      </p:sp>
      <p:pic>
        <p:nvPicPr>
          <p:cNvPr id="2052" name="Picture 4" descr="Qualitative comparison of the baseline (ResNet-50), Mixup, Cutout, and... |  Download Scientific Diagra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4529" y="2211121"/>
            <a:ext cx="6147091" cy="3702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/>
          <p:cNvSpPr txBox="1"/>
          <p:nvPr/>
        </p:nvSpPr>
        <p:spPr>
          <a:xfrm>
            <a:off x="6096000" y="5913248"/>
            <a:ext cx="579639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>
                <a:solidFill>
                  <a:srgbClr val="5F4E5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이미지 </a:t>
            </a:r>
            <a:r>
              <a:rPr lang="en-US" altLang="ko-KR" sz="2200" dirty="0">
                <a:solidFill>
                  <a:srgbClr val="5F4E5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Box Dropout </a:t>
            </a:r>
            <a:r>
              <a:rPr lang="ko-KR" altLang="en-US" sz="2200" dirty="0">
                <a:solidFill>
                  <a:srgbClr val="5F4E5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방식에 따른 예측 범위 확인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D7AFD847-7537-4677-80DC-FB7940FE2B63}"/>
              </a:ext>
            </a:extLst>
          </p:cNvPr>
          <p:cNvGrpSpPr/>
          <p:nvPr/>
        </p:nvGrpSpPr>
        <p:grpSpPr>
          <a:xfrm>
            <a:off x="0" y="136460"/>
            <a:ext cx="12192000" cy="531845"/>
            <a:chOff x="0" y="136460"/>
            <a:chExt cx="12192000" cy="531845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DC7FF58F-4F95-4917-98B3-550159D687B9}"/>
                </a:ext>
              </a:extLst>
            </p:cNvPr>
            <p:cNvSpPr/>
            <p:nvPr/>
          </p:nvSpPr>
          <p:spPr>
            <a:xfrm>
              <a:off x="0" y="136460"/>
              <a:ext cx="12192000" cy="531845"/>
            </a:xfrm>
            <a:prstGeom prst="rect">
              <a:avLst/>
            </a:prstGeom>
            <a:solidFill>
              <a:srgbClr val="046561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098D1DC0-FC8F-46C1-8F69-9C7ACE326844}"/>
                </a:ext>
              </a:extLst>
            </p:cNvPr>
            <p:cNvSpPr/>
            <p:nvPr/>
          </p:nvSpPr>
          <p:spPr>
            <a:xfrm>
              <a:off x="4449844" y="139570"/>
              <a:ext cx="1755089" cy="528735"/>
            </a:xfrm>
            <a:prstGeom prst="rect">
              <a:avLst/>
            </a:prstGeom>
            <a:solidFill>
              <a:srgbClr val="0465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DDD5FCB-18EA-4A44-B5C6-E8105F76C3CC}"/>
                </a:ext>
              </a:extLst>
            </p:cNvPr>
            <p:cNvSpPr txBox="1"/>
            <p:nvPr/>
          </p:nvSpPr>
          <p:spPr>
            <a:xfrm>
              <a:off x="711524" y="186940"/>
              <a:ext cx="1322549" cy="43088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200" b="1" dirty="0">
                  <a:solidFill>
                    <a:srgbClr val="7A646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대회 소개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0616D35-4E43-4BF1-B72B-57FC38E133E3}"/>
                </a:ext>
              </a:extLst>
            </p:cNvPr>
            <p:cNvSpPr txBox="1"/>
            <p:nvPr/>
          </p:nvSpPr>
          <p:spPr>
            <a:xfrm>
              <a:off x="4421847" y="186940"/>
              <a:ext cx="1811085" cy="43088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2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알고리즘 소개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13B128C-7E8D-4D7C-925F-09DADC21C68D}"/>
                </a:ext>
              </a:extLst>
            </p:cNvPr>
            <p:cNvSpPr txBox="1"/>
            <p:nvPr/>
          </p:nvSpPr>
          <p:spPr>
            <a:xfrm>
              <a:off x="6487256" y="186940"/>
              <a:ext cx="1307440" cy="43088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200" b="1" dirty="0">
                  <a:solidFill>
                    <a:srgbClr val="7A646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모형 평가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EFB92C0-223C-43D2-BBF2-995E8FDD7EBC}"/>
                </a:ext>
              </a:extLst>
            </p:cNvPr>
            <p:cNvSpPr txBox="1"/>
            <p:nvPr/>
          </p:nvSpPr>
          <p:spPr>
            <a:xfrm>
              <a:off x="8049020" y="186940"/>
              <a:ext cx="1893911" cy="43088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200" b="1" dirty="0">
                  <a:solidFill>
                    <a:srgbClr val="7A646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한계 및 시사점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1F49000-9764-48B7-B033-F461077A6945}"/>
                </a:ext>
              </a:extLst>
            </p:cNvPr>
            <p:cNvSpPr txBox="1"/>
            <p:nvPr/>
          </p:nvSpPr>
          <p:spPr>
            <a:xfrm>
              <a:off x="2391866" y="186940"/>
              <a:ext cx="1879126" cy="43088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200" b="1" dirty="0" err="1">
                  <a:solidFill>
                    <a:srgbClr val="7A646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전처리</a:t>
              </a:r>
              <a:r>
                <a:rPr lang="ko-KR" altLang="en-US" sz="2200" b="1" dirty="0">
                  <a:solidFill>
                    <a:srgbClr val="7A646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 </a:t>
              </a:r>
              <a:r>
                <a:rPr lang="en-US" altLang="ko-KR" sz="2200" b="1" dirty="0">
                  <a:solidFill>
                    <a:srgbClr val="7A646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&amp; EDA</a:t>
              </a:r>
              <a:endParaRPr lang="ko-KR" altLang="en-US" sz="2200" b="1" dirty="0">
                <a:solidFill>
                  <a:srgbClr val="7A646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8A5AB0F-8EC8-49E6-9638-0944F93E22AC}"/>
                </a:ext>
              </a:extLst>
            </p:cNvPr>
            <p:cNvSpPr txBox="1"/>
            <p:nvPr/>
          </p:nvSpPr>
          <p:spPr>
            <a:xfrm>
              <a:off x="10197255" y="186940"/>
              <a:ext cx="1306474" cy="43088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200" b="1" dirty="0">
                  <a:solidFill>
                    <a:srgbClr val="7A646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참고 문헌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327756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/>
          <p:cNvGrpSpPr/>
          <p:nvPr/>
        </p:nvGrpSpPr>
        <p:grpSpPr>
          <a:xfrm>
            <a:off x="164478" y="958763"/>
            <a:ext cx="2805576" cy="948897"/>
            <a:chOff x="164478" y="958763"/>
            <a:chExt cx="2805576" cy="948897"/>
          </a:xfrm>
        </p:grpSpPr>
        <p:grpSp>
          <p:nvGrpSpPr>
            <p:cNvPr id="21" name="그룹 20"/>
            <p:cNvGrpSpPr/>
            <p:nvPr/>
          </p:nvGrpSpPr>
          <p:grpSpPr>
            <a:xfrm>
              <a:off x="164478" y="958763"/>
              <a:ext cx="2805576" cy="584775"/>
              <a:chOff x="392616" y="958763"/>
              <a:chExt cx="2805576" cy="584775"/>
            </a:xfrm>
          </p:grpSpPr>
          <p:sp>
            <p:nvSpPr>
              <p:cNvPr id="24" name="TextBox 23"/>
              <p:cNvSpPr txBox="1"/>
              <p:nvPr/>
            </p:nvSpPr>
            <p:spPr>
              <a:xfrm>
                <a:off x="392616" y="958763"/>
                <a:ext cx="280557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3200" b="1" dirty="0">
                    <a:solidFill>
                      <a:srgbClr val="5F4E56"/>
                    </a:solidFill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rPr>
                  <a:t>  </a:t>
                </a:r>
                <a:r>
                  <a:rPr lang="en-US" altLang="ko-KR" sz="3200" i="1" dirty="0" err="1">
                    <a:solidFill>
                      <a:srgbClr val="5F4E56"/>
                    </a:solidFill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rPr>
                  <a:t>MMDetection</a:t>
                </a:r>
                <a:endParaRPr lang="en-US" altLang="ko-KR" sz="3200" i="1" dirty="0">
                  <a:solidFill>
                    <a:srgbClr val="5F4E56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sp>
            <p:nvSpPr>
              <p:cNvPr id="25" name="직사각형 24"/>
              <p:cNvSpPr/>
              <p:nvPr/>
            </p:nvSpPr>
            <p:spPr>
              <a:xfrm>
                <a:off x="398837" y="1009916"/>
                <a:ext cx="134101" cy="420915"/>
              </a:xfrm>
              <a:prstGeom prst="rect">
                <a:avLst/>
              </a:prstGeom>
              <a:solidFill>
                <a:srgbClr val="D9737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2" name="직사각형 21"/>
            <p:cNvSpPr/>
            <p:nvPr/>
          </p:nvSpPr>
          <p:spPr>
            <a:xfrm>
              <a:off x="1688934" y="1476773"/>
              <a:ext cx="128112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>
                  <a:solidFill>
                    <a:srgbClr val="5F4E5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Noto Sans" panose="020B0502040504020204" pitchFamily="34"/>
                </a:rPr>
                <a:t>모듈 설명</a:t>
              </a:r>
              <a:endParaRPr lang="ko-KR" altLang="en-US" sz="2200" dirty="0">
                <a:solidFill>
                  <a:srgbClr val="5F4E56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" panose="020B0502040504020204" pitchFamily="34"/>
              </a:endParaRPr>
            </a:p>
          </p:txBody>
        </p:sp>
        <p:cxnSp>
          <p:nvCxnSpPr>
            <p:cNvPr id="23" name="직선 연결선 22"/>
            <p:cNvCxnSpPr/>
            <p:nvPr/>
          </p:nvCxnSpPr>
          <p:spPr>
            <a:xfrm flipV="1">
              <a:off x="241052" y="1476773"/>
              <a:ext cx="2617201" cy="19146"/>
            </a:xfrm>
            <a:prstGeom prst="line">
              <a:avLst/>
            </a:prstGeom>
            <a:ln>
              <a:solidFill>
                <a:srgbClr val="D973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그룹 39"/>
          <p:cNvGrpSpPr/>
          <p:nvPr/>
        </p:nvGrpSpPr>
        <p:grpSpPr>
          <a:xfrm>
            <a:off x="3011973" y="1122830"/>
            <a:ext cx="8328282" cy="707886"/>
            <a:chOff x="1482679" y="1102565"/>
            <a:chExt cx="8633251" cy="707886"/>
          </a:xfrm>
        </p:grpSpPr>
        <p:sp>
          <p:nvSpPr>
            <p:cNvPr id="41" name="TextBox 40"/>
            <p:cNvSpPr txBox="1"/>
            <p:nvPr/>
          </p:nvSpPr>
          <p:spPr>
            <a:xfrm>
              <a:off x="1482679" y="1102565"/>
              <a:ext cx="863325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solidFill>
                    <a:srgbClr val="5F4E5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Object Detection </a:t>
              </a:r>
              <a:r>
                <a:rPr lang="ko-KR" altLang="en-US" sz="2000" dirty="0">
                  <a:solidFill>
                    <a:srgbClr val="5F4E5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및 </a:t>
              </a:r>
              <a:r>
                <a:rPr lang="en-US" altLang="ko-KR" sz="2000" dirty="0">
                  <a:solidFill>
                    <a:srgbClr val="5F4E5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Instance Segmentation</a:t>
              </a:r>
              <a:r>
                <a:rPr lang="ko-KR" altLang="en-US" sz="2000" dirty="0">
                  <a:solidFill>
                    <a:srgbClr val="5F4E5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을 다루는 모델들을 하나의 </a:t>
              </a:r>
              <a:r>
                <a:rPr lang="en-US" altLang="ko-KR" sz="2000" dirty="0">
                  <a:solidFill>
                    <a:srgbClr val="5F4E5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toolbox</a:t>
              </a:r>
              <a:r>
                <a:rPr lang="ko-KR" altLang="en-US" sz="2000" dirty="0">
                  <a:solidFill>
                    <a:srgbClr val="5F4E5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로 표현한 플랫폼</a:t>
              </a:r>
              <a:r>
                <a:rPr lang="en-US" altLang="ko-KR" sz="2000" dirty="0">
                  <a:solidFill>
                    <a:srgbClr val="5F4E5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(2018 </a:t>
              </a:r>
              <a:r>
                <a:rPr lang="ko-KR" altLang="en-US" sz="2000" dirty="0" err="1">
                  <a:solidFill>
                    <a:srgbClr val="5F4E5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코코</a:t>
              </a:r>
              <a:r>
                <a:rPr lang="ko-KR" altLang="en-US" sz="2000" dirty="0">
                  <a:solidFill>
                    <a:srgbClr val="5F4E5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sz="2000" dirty="0" err="1">
                  <a:solidFill>
                    <a:srgbClr val="5F4E5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챌린지</a:t>
              </a:r>
              <a:r>
                <a:rPr lang="ko-KR" altLang="en-US" sz="2000" dirty="0">
                  <a:solidFill>
                    <a:srgbClr val="5F4E5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우승 </a:t>
              </a:r>
              <a:r>
                <a:rPr lang="en-US" altLang="ko-KR" sz="2000" dirty="0">
                  <a:solidFill>
                    <a:srgbClr val="5F4E5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/ 2019 </a:t>
              </a:r>
              <a:r>
                <a:rPr lang="ko-KR" altLang="en-US" sz="2000" dirty="0">
                  <a:solidFill>
                    <a:srgbClr val="5F4E5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논문 발표</a:t>
              </a:r>
              <a:r>
                <a:rPr lang="en-US" altLang="ko-KR" sz="2000" dirty="0">
                  <a:solidFill>
                    <a:srgbClr val="5F4E5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)</a:t>
              </a:r>
            </a:p>
          </p:txBody>
        </p:sp>
        <p:cxnSp>
          <p:nvCxnSpPr>
            <p:cNvPr id="42" name="직선 연결선 41"/>
            <p:cNvCxnSpPr/>
            <p:nvPr/>
          </p:nvCxnSpPr>
          <p:spPr>
            <a:xfrm>
              <a:off x="1509096" y="1172550"/>
              <a:ext cx="0" cy="554715"/>
            </a:xfrm>
            <a:prstGeom prst="line">
              <a:avLst/>
            </a:prstGeom>
            <a:ln w="19050">
              <a:solidFill>
                <a:srgbClr val="04656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8" y="3536837"/>
            <a:ext cx="4010319" cy="123068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140655" y="2087463"/>
            <a:ext cx="7942302" cy="4893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5F4E5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장점</a:t>
            </a:r>
            <a:endParaRPr lang="en-US" altLang="ko-KR" sz="2000" dirty="0">
              <a:solidFill>
                <a:srgbClr val="5F4E56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solidFill>
                  <a:srgbClr val="5F4E5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모듈화 </a:t>
            </a:r>
            <a:r>
              <a:rPr lang="en-US" altLang="ko-KR" dirty="0">
                <a:solidFill>
                  <a:srgbClr val="5F4E5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– </a:t>
            </a:r>
            <a:r>
              <a:rPr lang="ko-KR" altLang="en-US" sz="2000" dirty="0">
                <a:solidFill>
                  <a:srgbClr val="5F4E5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사용자 제작</a:t>
            </a:r>
            <a:r>
              <a:rPr lang="ko-KR" altLang="en-US" dirty="0">
                <a:solidFill>
                  <a:srgbClr val="5F4E5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 간편</a:t>
            </a:r>
            <a:endParaRPr lang="en-US" altLang="ko-KR" dirty="0">
              <a:solidFill>
                <a:srgbClr val="5F4E56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2000" dirty="0">
                <a:solidFill>
                  <a:srgbClr val="5F4E5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2000" dirty="0">
                <a:solidFill>
                  <a:srgbClr val="5F4E5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여러 가지</a:t>
            </a:r>
            <a:r>
              <a:rPr lang="ko-KR" altLang="en-US" dirty="0">
                <a:solidFill>
                  <a:srgbClr val="5F4E5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형태로 제공되는 </a:t>
            </a:r>
            <a:r>
              <a:rPr lang="en-US" altLang="ko-KR" sz="2000" dirty="0">
                <a:solidFill>
                  <a:srgbClr val="5F4E5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Framework</a:t>
            </a:r>
            <a:r>
              <a:rPr lang="en-US" altLang="ko-KR" dirty="0">
                <a:solidFill>
                  <a:srgbClr val="5F4E5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dirty="0">
                <a:solidFill>
                  <a:srgbClr val="5F4E5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존재</a:t>
            </a:r>
            <a:endParaRPr lang="en-US" altLang="ko-KR" dirty="0">
              <a:solidFill>
                <a:srgbClr val="5F4E56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solidFill>
                  <a:srgbClr val="5F4E5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높은 </a:t>
            </a:r>
            <a:r>
              <a:rPr lang="ko-KR" altLang="en-US" sz="2000" dirty="0">
                <a:solidFill>
                  <a:srgbClr val="5F4E5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효율성</a:t>
            </a:r>
            <a:r>
              <a:rPr lang="en-US" altLang="ko-KR" dirty="0">
                <a:solidFill>
                  <a:srgbClr val="5F4E5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en-US" altLang="ko-KR" dirty="0" err="1">
                <a:solidFill>
                  <a:srgbClr val="5F4E5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Detectron</a:t>
            </a:r>
            <a:r>
              <a:rPr lang="ko-KR" altLang="en-US" dirty="0">
                <a:solidFill>
                  <a:srgbClr val="5F4E5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과 같은 다른 플랫폼 대비 학습 속도</a:t>
            </a:r>
            <a:endParaRPr lang="en-US" altLang="ko-KR" sz="2200" dirty="0">
              <a:solidFill>
                <a:srgbClr val="5F4E56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dirty="0">
              <a:solidFill>
                <a:srgbClr val="5F4E56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2000" dirty="0">
                <a:solidFill>
                  <a:srgbClr val="5F4E5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모델</a:t>
            </a:r>
            <a:endParaRPr lang="en-US" altLang="ko-KR" sz="2000" dirty="0">
              <a:solidFill>
                <a:srgbClr val="5F4E56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dirty="0">
                <a:solidFill>
                  <a:srgbClr val="5F4E5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Support </a:t>
            </a:r>
            <a:r>
              <a:rPr lang="en-US" altLang="ko-KR" sz="2000" dirty="0">
                <a:solidFill>
                  <a:srgbClr val="5F4E5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backbones</a:t>
            </a:r>
            <a:r>
              <a:rPr lang="en-US" altLang="ko-KR" dirty="0">
                <a:solidFill>
                  <a:srgbClr val="5F4E5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(7</a:t>
            </a:r>
            <a:r>
              <a:rPr lang="ko-KR" altLang="en-US" dirty="0">
                <a:solidFill>
                  <a:srgbClr val="5F4E5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</a:t>
            </a:r>
            <a:r>
              <a:rPr lang="en-US" altLang="ko-KR" dirty="0">
                <a:solidFill>
                  <a:srgbClr val="5F4E5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  <a:p>
            <a:pPr marL="285750" indent="-285750">
              <a:buFontTx/>
              <a:buChar char="-"/>
            </a:pPr>
            <a:r>
              <a:rPr lang="en-US" altLang="ko-KR" dirty="0" err="1">
                <a:solidFill>
                  <a:srgbClr val="5F4E5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ResNet</a:t>
            </a:r>
            <a:r>
              <a:rPr lang="en-US" altLang="ko-KR" dirty="0">
                <a:solidFill>
                  <a:srgbClr val="5F4E5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(CVPR’2016), </a:t>
            </a:r>
            <a:r>
              <a:rPr lang="en-US" altLang="ko-KR" dirty="0" err="1">
                <a:solidFill>
                  <a:srgbClr val="5F4E5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ResNeXt</a:t>
            </a:r>
            <a:r>
              <a:rPr lang="en-US" altLang="ko-KR" dirty="0">
                <a:solidFill>
                  <a:srgbClr val="5F4E5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(CVPR’2017), …</a:t>
            </a:r>
          </a:p>
          <a:p>
            <a:r>
              <a:rPr lang="en-US" altLang="ko-KR" dirty="0">
                <a:solidFill>
                  <a:srgbClr val="5F4E5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Supported </a:t>
            </a:r>
            <a:r>
              <a:rPr lang="en-US" altLang="ko-KR" sz="2000" dirty="0">
                <a:solidFill>
                  <a:srgbClr val="5F4E5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methods</a:t>
            </a:r>
            <a:r>
              <a:rPr lang="en-US" altLang="ko-KR" dirty="0">
                <a:solidFill>
                  <a:srgbClr val="5F4E5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(42</a:t>
            </a:r>
            <a:r>
              <a:rPr lang="ko-KR" altLang="en-US" dirty="0">
                <a:solidFill>
                  <a:srgbClr val="5F4E5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</a:t>
            </a:r>
            <a:r>
              <a:rPr lang="en-US" altLang="ko-KR" dirty="0">
                <a:solidFill>
                  <a:srgbClr val="5F4E5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  <a:p>
            <a:pPr marL="285750" indent="-285750">
              <a:buFontTx/>
              <a:buChar char="-"/>
            </a:pPr>
            <a:r>
              <a:rPr lang="en-US" altLang="ko-KR" dirty="0">
                <a:solidFill>
                  <a:srgbClr val="5F4E5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RPN(NeurIPS’2015), Faster R-CNN(NeurIPS’2015), …</a:t>
            </a:r>
          </a:p>
          <a:p>
            <a:r>
              <a:rPr lang="en-US" altLang="ko-KR" dirty="0">
                <a:solidFill>
                  <a:srgbClr val="5F4E5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General </a:t>
            </a:r>
            <a:r>
              <a:rPr lang="en-US" altLang="ko-KR" sz="2000" dirty="0">
                <a:solidFill>
                  <a:srgbClr val="5F4E5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Modules</a:t>
            </a:r>
            <a:r>
              <a:rPr lang="en-US" altLang="ko-KR" sz="2200" dirty="0">
                <a:solidFill>
                  <a:srgbClr val="5F4E5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dirty="0">
                <a:solidFill>
                  <a:srgbClr val="5F4E5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and</a:t>
            </a:r>
            <a:r>
              <a:rPr lang="en-US" altLang="ko-KR" sz="2200" dirty="0">
                <a:solidFill>
                  <a:srgbClr val="5F4E5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000" dirty="0">
                <a:solidFill>
                  <a:srgbClr val="5F4E5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Methods</a:t>
            </a:r>
            <a:r>
              <a:rPr lang="en-US" altLang="ko-KR" dirty="0">
                <a:solidFill>
                  <a:srgbClr val="5F4E5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(15</a:t>
            </a:r>
            <a:r>
              <a:rPr lang="ko-KR" altLang="en-US" dirty="0">
                <a:solidFill>
                  <a:srgbClr val="5F4E5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</a:t>
            </a:r>
            <a:r>
              <a:rPr lang="en-US" altLang="ko-KR" dirty="0">
                <a:solidFill>
                  <a:srgbClr val="5F4E5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  <a:p>
            <a:pPr marL="285750" indent="-285750">
              <a:buFontTx/>
              <a:buChar char="-"/>
            </a:pPr>
            <a:r>
              <a:rPr lang="en-US" altLang="ko-KR" dirty="0">
                <a:solidFill>
                  <a:srgbClr val="5F4E5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Mixed Precision Training, M2Det, BN, …</a:t>
            </a:r>
          </a:p>
          <a:p>
            <a:pPr marL="285750" indent="-285750">
              <a:buFontTx/>
              <a:buChar char="-"/>
            </a:pPr>
            <a:endParaRPr lang="en-US" altLang="ko-KR" dirty="0">
              <a:solidFill>
                <a:srgbClr val="5F4E56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2000" dirty="0">
                <a:solidFill>
                  <a:srgbClr val="5F4E5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구조</a:t>
            </a:r>
            <a:endParaRPr lang="en-US" altLang="ko-KR" sz="2000" dirty="0">
              <a:solidFill>
                <a:srgbClr val="5F4E56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dirty="0">
                <a:solidFill>
                  <a:srgbClr val="5F4E5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backbone, Neck, </a:t>
            </a:r>
            <a:r>
              <a:rPr lang="en-US" altLang="ko-KR" dirty="0" err="1">
                <a:solidFill>
                  <a:srgbClr val="5F4E5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DenseHead</a:t>
            </a:r>
            <a:r>
              <a:rPr lang="en-US" altLang="ko-KR" dirty="0">
                <a:solidFill>
                  <a:srgbClr val="5F4E5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en-US" altLang="ko-KR" dirty="0" err="1">
                <a:solidFill>
                  <a:srgbClr val="5F4E5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RoIExtractor</a:t>
            </a:r>
            <a:r>
              <a:rPr lang="en-US" altLang="ko-KR" dirty="0">
                <a:solidFill>
                  <a:srgbClr val="5F4E5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en-US" altLang="ko-KR" dirty="0" err="1">
                <a:solidFill>
                  <a:srgbClr val="5F4E5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RoIHead</a:t>
            </a:r>
            <a:r>
              <a:rPr lang="en-US" altLang="ko-KR" dirty="0">
                <a:solidFill>
                  <a:srgbClr val="5F4E5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en-US" altLang="ko-KR" dirty="0" err="1">
                <a:solidFill>
                  <a:srgbClr val="5F4E5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BBoxHead</a:t>
            </a:r>
            <a:r>
              <a:rPr lang="en-US" altLang="ko-KR" dirty="0">
                <a:solidFill>
                  <a:srgbClr val="5F4E5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en-US" altLang="ko-KR" dirty="0" err="1">
                <a:solidFill>
                  <a:srgbClr val="5F4E5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MaskHead</a:t>
            </a:r>
            <a:r>
              <a:rPr lang="en-US" altLang="ko-KR" dirty="0">
                <a:solidFill>
                  <a:srgbClr val="5F4E5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  <a:p>
            <a:endParaRPr lang="ko-KR" altLang="en-US" sz="2000" dirty="0">
              <a:solidFill>
                <a:srgbClr val="5F4E56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9C5EA429-4355-49CA-8D1B-75C4A48CB546}"/>
              </a:ext>
            </a:extLst>
          </p:cNvPr>
          <p:cNvGrpSpPr/>
          <p:nvPr/>
        </p:nvGrpSpPr>
        <p:grpSpPr>
          <a:xfrm>
            <a:off x="0" y="136460"/>
            <a:ext cx="12192000" cy="531845"/>
            <a:chOff x="0" y="136460"/>
            <a:chExt cx="12192000" cy="531845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D693B495-0B88-4C00-B4A5-3B8EF2A70B62}"/>
                </a:ext>
              </a:extLst>
            </p:cNvPr>
            <p:cNvSpPr/>
            <p:nvPr/>
          </p:nvSpPr>
          <p:spPr>
            <a:xfrm>
              <a:off x="0" y="136460"/>
              <a:ext cx="12192000" cy="531845"/>
            </a:xfrm>
            <a:prstGeom prst="rect">
              <a:avLst/>
            </a:prstGeom>
            <a:solidFill>
              <a:srgbClr val="046561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DF519FD8-B56D-4709-8D9A-89AB6561AEDE}"/>
                </a:ext>
              </a:extLst>
            </p:cNvPr>
            <p:cNvSpPr/>
            <p:nvPr/>
          </p:nvSpPr>
          <p:spPr>
            <a:xfrm>
              <a:off x="4449844" y="139570"/>
              <a:ext cx="1755089" cy="528735"/>
            </a:xfrm>
            <a:prstGeom prst="rect">
              <a:avLst/>
            </a:prstGeom>
            <a:solidFill>
              <a:srgbClr val="0465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780FDDE-B5FE-453F-8390-817AD73EF25C}"/>
                </a:ext>
              </a:extLst>
            </p:cNvPr>
            <p:cNvSpPr txBox="1"/>
            <p:nvPr/>
          </p:nvSpPr>
          <p:spPr>
            <a:xfrm>
              <a:off x="711524" y="186940"/>
              <a:ext cx="1322549" cy="43088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200" b="1" dirty="0">
                  <a:solidFill>
                    <a:srgbClr val="7A646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대회 소개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6302DAA-9E16-4659-9ED8-FF1CF2C04172}"/>
                </a:ext>
              </a:extLst>
            </p:cNvPr>
            <p:cNvSpPr txBox="1"/>
            <p:nvPr/>
          </p:nvSpPr>
          <p:spPr>
            <a:xfrm>
              <a:off x="4421847" y="186940"/>
              <a:ext cx="1811085" cy="43088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2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알고리즘 소개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1AE8E3C-B7FE-4841-978D-5A8235282E61}"/>
                </a:ext>
              </a:extLst>
            </p:cNvPr>
            <p:cNvSpPr txBox="1"/>
            <p:nvPr/>
          </p:nvSpPr>
          <p:spPr>
            <a:xfrm>
              <a:off x="6487256" y="186940"/>
              <a:ext cx="1307440" cy="43088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200" b="1" dirty="0">
                  <a:solidFill>
                    <a:srgbClr val="7A646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모형 평가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166A948-D8B5-4270-B8DF-764F4C480A42}"/>
                </a:ext>
              </a:extLst>
            </p:cNvPr>
            <p:cNvSpPr txBox="1"/>
            <p:nvPr/>
          </p:nvSpPr>
          <p:spPr>
            <a:xfrm>
              <a:off x="8049020" y="186940"/>
              <a:ext cx="1893911" cy="43088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200" b="1" dirty="0">
                  <a:solidFill>
                    <a:srgbClr val="7A646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한계 및 시사점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0E0347A-B54E-44F9-A921-B77EF5EDE61F}"/>
                </a:ext>
              </a:extLst>
            </p:cNvPr>
            <p:cNvSpPr txBox="1"/>
            <p:nvPr/>
          </p:nvSpPr>
          <p:spPr>
            <a:xfrm>
              <a:off x="2391866" y="186940"/>
              <a:ext cx="1879126" cy="43088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200" b="1" dirty="0" err="1">
                  <a:solidFill>
                    <a:srgbClr val="7A646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전처리</a:t>
              </a:r>
              <a:r>
                <a:rPr lang="ko-KR" altLang="en-US" sz="2200" b="1" dirty="0">
                  <a:solidFill>
                    <a:srgbClr val="7A646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 </a:t>
              </a:r>
              <a:r>
                <a:rPr lang="en-US" altLang="ko-KR" sz="2200" b="1" dirty="0">
                  <a:solidFill>
                    <a:srgbClr val="7A646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&amp; EDA</a:t>
              </a:r>
              <a:endParaRPr lang="ko-KR" altLang="en-US" sz="2200" b="1" dirty="0">
                <a:solidFill>
                  <a:srgbClr val="7A646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79C5295-6512-411D-BC72-F5EC89B5BAB9}"/>
                </a:ext>
              </a:extLst>
            </p:cNvPr>
            <p:cNvSpPr txBox="1"/>
            <p:nvPr/>
          </p:nvSpPr>
          <p:spPr>
            <a:xfrm>
              <a:off x="10197255" y="186940"/>
              <a:ext cx="1306474" cy="43088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200" b="1" dirty="0">
                  <a:solidFill>
                    <a:srgbClr val="7A646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참고 문헌</a:t>
              </a:r>
            </a:p>
          </p:txBody>
        </p:sp>
      </p:grp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02F7BDC7-4258-4859-917B-288EF22B1819}"/>
              </a:ext>
            </a:extLst>
          </p:cNvPr>
          <p:cNvCxnSpPr>
            <a:cxnSpLocks/>
          </p:cNvCxnSpPr>
          <p:nvPr/>
        </p:nvCxnSpPr>
        <p:spPr>
          <a:xfrm flipV="1">
            <a:off x="10352401" y="3086761"/>
            <a:ext cx="0" cy="251752"/>
          </a:xfrm>
          <a:prstGeom prst="straightConnector1">
            <a:avLst/>
          </a:prstGeom>
          <a:ln>
            <a:solidFill>
              <a:srgbClr val="5F4E5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583234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/>
          <p:cNvGrpSpPr/>
          <p:nvPr/>
        </p:nvGrpSpPr>
        <p:grpSpPr>
          <a:xfrm>
            <a:off x="164478" y="958763"/>
            <a:ext cx="3627916" cy="968043"/>
            <a:chOff x="164478" y="958763"/>
            <a:chExt cx="3627916" cy="968043"/>
          </a:xfrm>
        </p:grpSpPr>
        <p:grpSp>
          <p:nvGrpSpPr>
            <p:cNvPr id="21" name="그룹 20"/>
            <p:cNvGrpSpPr/>
            <p:nvPr/>
          </p:nvGrpSpPr>
          <p:grpSpPr>
            <a:xfrm>
              <a:off x="164478" y="958763"/>
              <a:ext cx="3627916" cy="584775"/>
              <a:chOff x="392616" y="958763"/>
              <a:chExt cx="3627916" cy="584775"/>
            </a:xfrm>
          </p:grpSpPr>
          <p:sp>
            <p:nvSpPr>
              <p:cNvPr id="24" name="TextBox 23"/>
              <p:cNvSpPr txBox="1"/>
              <p:nvPr/>
            </p:nvSpPr>
            <p:spPr>
              <a:xfrm>
                <a:off x="392616" y="958763"/>
                <a:ext cx="362791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3200" b="1" dirty="0">
                    <a:solidFill>
                      <a:srgbClr val="5F4E56"/>
                    </a:solidFill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rPr>
                  <a:t>  </a:t>
                </a:r>
                <a:r>
                  <a:rPr lang="en-US" altLang="ko-KR" sz="3200" i="1" dirty="0" err="1">
                    <a:solidFill>
                      <a:srgbClr val="5F4E56"/>
                    </a:solidFill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rPr>
                  <a:t>DetectoRS_ResNet</a:t>
                </a:r>
                <a:endParaRPr lang="en-US" altLang="ko-KR" sz="3200" i="1" dirty="0">
                  <a:solidFill>
                    <a:srgbClr val="5F4E56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sp>
            <p:nvSpPr>
              <p:cNvPr id="25" name="직사각형 24"/>
              <p:cNvSpPr/>
              <p:nvPr/>
            </p:nvSpPr>
            <p:spPr>
              <a:xfrm>
                <a:off x="398837" y="1009916"/>
                <a:ext cx="134101" cy="420915"/>
              </a:xfrm>
              <a:prstGeom prst="rect">
                <a:avLst/>
              </a:prstGeom>
              <a:solidFill>
                <a:srgbClr val="D9737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2" name="직사각형 21"/>
            <p:cNvSpPr/>
            <p:nvPr/>
          </p:nvSpPr>
          <p:spPr>
            <a:xfrm>
              <a:off x="2511274" y="1495919"/>
              <a:ext cx="128112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>
                  <a:solidFill>
                    <a:srgbClr val="5F4E5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Noto Sans" panose="020B0502040504020204" pitchFamily="34"/>
                </a:rPr>
                <a:t>모델 설명</a:t>
              </a:r>
              <a:endParaRPr lang="ko-KR" altLang="en-US" sz="2200" dirty="0">
                <a:solidFill>
                  <a:srgbClr val="5F4E56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" panose="020B0502040504020204" pitchFamily="34"/>
              </a:endParaRPr>
            </a:p>
          </p:txBody>
        </p:sp>
        <p:cxnSp>
          <p:nvCxnSpPr>
            <p:cNvPr id="23" name="직선 연결선 22"/>
            <p:cNvCxnSpPr/>
            <p:nvPr/>
          </p:nvCxnSpPr>
          <p:spPr>
            <a:xfrm flipV="1">
              <a:off x="206388" y="1476773"/>
              <a:ext cx="3483494" cy="19146"/>
            </a:xfrm>
            <a:prstGeom prst="line">
              <a:avLst/>
            </a:prstGeom>
            <a:ln>
              <a:solidFill>
                <a:srgbClr val="D973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그룹 33"/>
          <p:cNvGrpSpPr/>
          <p:nvPr/>
        </p:nvGrpSpPr>
        <p:grpSpPr>
          <a:xfrm>
            <a:off x="3766960" y="1122830"/>
            <a:ext cx="8328282" cy="707886"/>
            <a:chOff x="1482679" y="1102565"/>
            <a:chExt cx="8633251" cy="707886"/>
          </a:xfrm>
        </p:grpSpPr>
        <p:sp>
          <p:nvSpPr>
            <p:cNvPr id="35" name="TextBox 34"/>
            <p:cNvSpPr txBox="1"/>
            <p:nvPr/>
          </p:nvSpPr>
          <p:spPr>
            <a:xfrm>
              <a:off x="1482679" y="1102565"/>
              <a:ext cx="863325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 err="1">
                  <a:solidFill>
                    <a:srgbClr val="5F4E5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ResNet</a:t>
              </a:r>
              <a:r>
                <a:rPr lang="ko-KR" altLang="en-US" sz="2000" dirty="0">
                  <a:solidFill>
                    <a:srgbClr val="5F4E5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과 더불어 이미지의 특징 추출에 도움을 주는 </a:t>
              </a:r>
              <a:r>
                <a:rPr lang="en-US" altLang="ko-KR" sz="2000" dirty="0">
                  <a:solidFill>
                    <a:srgbClr val="5F4E5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Network </a:t>
              </a:r>
              <a:r>
                <a:rPr lang="ko-KR" altLang="en-US" sz="2000" dirty="0">
                  <a:solidFill>
                    <a:srgbClr val="5F4E5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모델</a:t>
              </a:r>
              <a:endParaRPr lang="en-US" altLang="ko-KR" sz="2000" dirty="0">
                <a:solidFill>
                  <a:srgbClr val="5F4E5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r>
                <a:rPr lang="ko-KR" altLang="en-US" sz="2000" dirty="0">
                  <a:solidFill>
                    <a:srgbClr val="5F4E5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피라미드 구조에서의 문제점을 보완하여 큰 이미지의 </a:t>
              </a:r>
              <a:r>
                <a:rPr lang="ko-KR" altLang="en-US" sz="2000" dirty="0" err="1">
                  <a:solidFill>
                    <a:srgbClr val="5F4E5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피쳐값</a:t>
              </a:r>
              <a:r>
                <a:rPr lang="ko-KR" altLang="en-US" sz="2000" dirty="0">
                  <a:solidFill>
                    <a:srgbClr val="5F4E5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보장에 유리</a:t>
              </a:r>
              <a:endParaRPr lang="en-US" altLang="ko-KR" sz="2000" dirty="0">
                <a:solidFill>
                  <a:srgbClr val="5F4E5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cxnSp>
          <p:nvCxnSpPr>
            <p:cNvPr id="36" name="직선 연결선 35"/>
            <p:cNvCxnSpPr/>
            <p:nvPr/>
          </p:nvCxnSpPr>
          <p:spPr>
            <a:xfrm>
              <a:off x="1509096" y="1172550"/>
              <a:ext cx="0" cy="554715"/>
            </a:xfrm>
            <a:prstGeom prst="line">
              <a:avLst/>
            </a:prstGeom>
            <a:ln w="19050">
              <a:solidFill>
                <a:srgbClr val="04656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044" y="2015844"/>
            <a:ext cx="10297167" cy="239307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669971" y="4698820"/>
            <a:ext cx="5336013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>
                <a:solidFill>
                  <a:srgbClr val="5F4E5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특징</a:t>
            </a:r>
            <a:endParaRPr lang="en-US" altLang="ko-KR" sz="2200" dirty="0">
              <a:solidFill>
                <a:srgbClr val="5F4E56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dirty="0">
                <a:solidFill>
                  <a:srgbClr val="5F4E5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피라미드 </a:t>
            </a:r>
            <a:r>
              <a:rPr lang="en-US" altLang="ko-KR" dirty="0">
                <a:solidFill>
                  <a:srgbClr val="5F4E5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&amp; </a:t>
            </a:r>
            <a:r>
              <a:rPr lang="ko-KR" altLang="en-US" dirty="0">
                <a:solidFill>
                  <a:srgbClr val="5F4E5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재귀 형태의 </a:t>
            </a:r>
            <a:r>
              <a:rPr lang="en-US" altLang="ko-KR" dirty="0">
                <a:solidFill>
                  <a:srgbClr val="5F4E5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Object Detection </a:t>
            </a:r>
            <a:r>
              <a:rPr lang="ko-KR" altLang="en-US" dirty="0">
                <a:solidFill>
                  <a:srgbClr val="5F4E5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모델</a:t>
            </a:r>
            <a:endParaRPr lang="en-US" altLang="ko-KR" dirty="0">
              <a:solidFill>
                <a:srgbClr val="5F4E56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dirty="0">
              <a:solidFill>
                <a:srgbClr val="5F4E56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dirty="0">
                <a:solidFill>
                  <a:srgbClr val="5F4E5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Forward </a:t>
            </a:r>
            <a:r>
              <a:rPr lang="ko-KR" altLang="en-US" dirty="0">
                <a:solidFill>
                  <a:srgbClr val="5F4E5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단계에서</a:t>
            </a:r>
            <a:r>
              <a:rPr lang="en-US" altLang="ko-KR" dirty="0">
                <a:solidFill>
                  <a:srgbClr val="5F4E5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</a:p>
          <a:p>
            <a:r>
              <a:rPr lang="en-US" altLang="ko-KR" sz="2200" dirty="0">
                <a:solidFill>
                  <a:srgbClr val="04656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Switch</a:t>
            </a:r>
            <a:r>
              <a:rPr lang="en-US" altLang="ko-KR" dirty="0">
                <a:solidFill>
                  <a:srgbClr val="5F4E5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dirty="0">
                <a:solidFill>
                  <a:srgbClr val="5F4E5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역할을 수행하는 함수를 통해 </a:t>
            </a:r>
            <a:r>
              <a:rPr lang="en-US" altLang="ko-KR" dirty="0" err="1">
                <a:solidFill>
                  <a:srgbClr val="5F4E5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Conv</a:t>
            </a:r>
            <a:r>
              <a:rPr lang="en-US" altLang="ko-KR" dirty="0">
                <a:solidFill>
                  <a:srgbClr val="5F4E5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dirty="0">
                <a:solidFill>
                  <a:srgbClr val="5F4E5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방식 결정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1044" y="4492103"/>
            <a:ext cx="3953246" cy="2125401"/>
          </a:xfrm>
          <a:prstGeom prst="rect">
            <a:avLst/>
          </a:prstGeom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5EE6ED8E-B162-463C-98BC-BA88FBDFB8D3}"/>
              </a:ext>
            </a:extLst>
          </p:cNvPr>
          <p:cNvGrpSpPr/>
          <p:nvPr/>
        </p:nvGrpSpPr>
        <p:grpSpPr>
          <a:xfrm>
            <a:off x="0" y="136460"/>
            <a:ext cx="12192000" cy="531845"/>
            <a:chOff x="0" y="136460"/>
            <a:chExt cx="12192000" cy="531845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BB65FE30-72D3-4ADC-AB78-A5CB1E756D85}"/>
                </a:ext>
              </a:extLst>
            </p:cNvPr>
            <p:cNvSpPr/>
            <p:nvPr/>
          </p:nvSpPr>
          <p:spPr>
            <a:xfrm>
              <a:off x="0" y="136460"/>
              <a:ext cx="12192000" cy="531845"/>
            </a:xfrm>
            <a:prstGeom prst="rect">
              <a:avLst/>
            </a:prstGeom>
            <a:solidFill>
              <a:srgbClr val="046561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56FF0365-1292-4FE0-BF6B-B9CCF7EF04DD}"/>
                </a:ext>
              </a:extLst>
            </p:cNvPr>
            <p:cNvSpPr/>
            <p:nvPr/>
          </p:nvSpPr>
          <p:spPr>
            <a:xfrm>
              <a:off x="4449844" y="139570"/>
              <a:ext cx="1755089" cy="528735"/>
            </a:xfrm>
            <a:prstGeom prst="rect">
              <a:avLst/>
            </a:prstGeom>
            <a:solidFill>
              <a:srgbClr val="0465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F2FCE99-27F4-41F7-A979-7B14EE2151B7}"/>
                </a:ext>
              </a:extLst>
            </p:cNvPr>
            <p:cNvSpPr txBox="1"/>
            <p:nvPr/>
          </p:nvSpPr>
          <p:spPr>
            <a:xfrm>
              <a:off x="711524" y="186940"/>
              <a:ext cx="1322549" cy="43088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200" b="1" dirty="0">
                  <a:solidFill>
                    <a:srgbClr val="7A646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대회 소개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FDE3C43-8CC8-47E9-A3D0-8B01E7B9E3F1}"/>
                </a:ext>
              </a:extLst>
            </p:cNvPr>
            <p:cNvSpPr txBox="1"/>
            <p:nvPr/>
          </p:nvSpPr>
          <p:spPr>
            <a:xfrm>
              <a:off x="4421847" y="186940"/>
              <a:ext cx="1811085" cy="43088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2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알고리즘 소개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3C638DD-CBEE-482D-B2DC-DD6F4E5C0687}"/>
                </a:ext>
              </a:extLst>
            </p:cNvPr>
            <p:cNvSpPr txBox="1"/>
            <p:nvPr/>
          </p:nvSpPr>
          <p:spPr>
            <a:xfrm>
              <a:off x="6487256" y="186940"/>
              <a:ext cx="1307440" cy="43088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200" b="1" dirty="0">
                  <a:solidFill>
                    <a:srgbClr val="7A646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모형 평가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090EB07-84BA-49ED-94FE-EF766C2B2D34}"/>
                </a:ext>
              </a:extLst>
            </p:cNvPr>
            <p:cNvSpPr txBox="1"/>
            <p:nvPr/>
          </p:nvSpPr>
          <p:spPr>
            <a:xfrm>
              <a:off x="8049020" y="186940"/>
              <a:ext cx="1893911" cy="43088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200" b="1" dirty="0">
                  <a:solidFill>
                    <a:srgbClr val="7A646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한계 및 시사점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F840D0F-F706-4B82-B1DD-2A5E69DF9338}"/>
                </a:ext>
              </a:extLst>
            </p:cNvPr>
            <p:cNvSpPr txBox="1"/>
            <p:nvPr/>
          </p:nvSpPr>
          <p:spPr>
            <a:xfrm>
              <a:off x="2391866" y="186940"/>
              <a:ext cx="1879126" cy="43088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200" b="1" dirty="0" err="1">
                  <a:solidFill>
                    <a:srgbClr val="7A646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전처리</a:t>
              </a:r>
              <a:r>
                <a:rPr lang="ko-KR" altLang="en-US" sz="2200" b="1" dirty="0">
                  <a:solidFill>
                    <a:srgbClr val="7A646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 </a:t>
              </a:r>
              <a:r>
                <a:rPr lang="en-US" altLang="ko-KR" sz="2200" b="1" dirty="0">
                  <a:solidFill>
                    <a:srgbClr val="7A646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&amp; EDA</a:t>
              </a:r>
              <a:endParaRPr lang="ko-KR" altLang="en-US" sz="2200" b="1" dirty="0">
                <a:solidFill>
                  <a:srgbClr val="7A646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E3F6260-3B61-482B-AF87-ADB8622D3D78}"/>
                </a:ext>
              </a:extLst>
            </p:cNvPr>
            <p:cNvSpPr txBox="1"/>
            <p:nvPr/>
          </p:nvSpPr>
          <p:spPr>
            <a:xfrm>
              <a:off x="10197255" y="186940"/>
              <a:ext cx="1306474" cy="43088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200" b="1" dirty="0">
                  <a:solidFill>
                    <a:srgbClr val="7A646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참고 문헌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4160282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 0"/>
          <p:cNvSpPr txBox="1">
            <a:spLocks/>
          </p:cNvSpPr>
          <p:nvPr/>
        </p:nvSpPr>
        <p:spPr>
          <a:xfrm>
            <a:off x="2458402" y="2698604"/>
            <a:ext cx="7275830" cy="25527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dirty="0">
                <a:latin typeface="나눔스퀘어_ac ExtraBold" charset="0"/>
                <a:ea typeface="나눔스퀘어_ac ExtraBold" charset="0"/>
                <a:cs typeface="Arial" charset="0"/>
              </a:rPr>
              <a:t>Improving Accuracy and Efficiency</a:t>
            </a:r>
            <a:endParaRPr lang="ko-KR" altLang="en-US" dirty="0">
              <a:latin typeface="나눔스퀘어_ac ExtraBold" charset="0"/>
              <a:ea typeface="나눔스퀘어_ac ExtraBold" charset="0"/>
              <a:cs typeface="Arial" charset="0"/>
            </a:endParaRPr>
          </a:p>
          <a:p>
            <a:pPr marL="0" indent="0" algn="ctr" latinLnBrk="0">
              <a:buFontTx/>
              <a:buNone/>
            </a:pPr>
            <a:r>
              <a:rPr lang="en-US" altLang="ko-KR" sz="2400" dirty="0" err="1">
                <a:latin typeface="나눔스퀘어_ac ExtraBold" charset="0"/>
                <a:ea typeface="나눔스퀘어_ac ExtraBold" charset="0"/>
                <a:cs typeface="Arial" charset="0"/>
              </a:rPr>
              <a:t>정확도와</a:t>
            </a:r>
            <a:r>
              <a:rPr lang="en-US" altLang="ko-KR" sz="2400" dirty="0">
                <a:latin typeface="나눔스퀘어_ac ExtraBold" charset="0"/>
                <a:ea typeface="나눔스퀘어_ac ExtraBold" charset="0"/>
                <a:cs typeface="Arial" charset="0"/>
              </a:rPr>
              <a:t> </a:t>
            </a:r>
            <a:r>
              <a:rPr lang="en-US" altLang="ko-KR" sz="2400" dirty="0" err="1">
                <a:latin typeface="나눔스퀘어_ac ExtraBold" charset="0"/>
                <a:ea typeface="나눔스퀘어_ac ExtraBold" charset="0"/>
                <a:cs typeface="Arial" charset="0"/>
              </a:rPr>
              <a:t>효율성</a:t>
            </a:r>
            <a:r>
              <a:rPr lang="en-US" altLang="ko-KR" sz="2400" dirty="0">
                <a:latin typeface="나눔스퀘어_ac ExtraBold" charset="0"/>
                <a:ea typeface="나눔스퀘어_ac ExtraBold" charset="0"/>
                <a:cs typeface="Arial" charset="0"/>
              </a:rPr>
              <a:t> </a:t>
            </a:r>
            <a:r>
              <a:rPr lang="en-US" altLang="ko-KR" sz="2400" dirty="0" err="1">
                <a:latin typeface="나눔스퀘어_ac ExtraBold" charset="0"/>
                <a:ea typeface="나눔스퀘어_ac ExtraBold" charset="0"/>
                <a:cs typeface="Arial" charset="0"/>
              </a:rPr>
              <a:t>향상</a:t>
            </a:r>
            <a:endParaRPr lang="ko-KR" altLang="en-US" sz="2400" dirty="0">
              <a:latin typeface="나눔스퀘어_ac ExtraBold" charset="0"/>
              <a:ea typeface="나눔스퀘어_ac ExtraBold" charset="0"/>
              <a:cs typeface="Arial" charset="0"/>
            </a:endParaRPr>
          </a:p>
          <a:p>
            <a:pPr marL="0" indent="0" algn="ctr" latinLnBrk="0">
              <a:buFontTx/>
              <a:buNone/>
            </a:pPr>
            <a:endParaRPr lang="ko-KR" altLang="en-US" dirty="0">
              <a:latin typeface="나눔스퀘어_ac ExtraBold" charset="0"/>
              <a:ea typeface="나눔스퀘어_ac ExtraBold" charset="0"/>
              <a:cs typeface="Arial" charset="0"/>
            </a:endParaRPr>
          </a:p>
          <a:p>
            <a:pPr marL="0" indent="0" algn="ctr" latinLnBrk="0">
              <a:buFontTx/>
              <a:buNone/>
            </a:pPr>
            <a:r>
              <a:rPr lang="en-US" altLang="ko-KR" dirty="0">
                <a:latin typeface="나눔스퀘어_ac ExtraBold" charset="0"/>
                <a:ea typeface="나눔스퀘어_ac ExtraBold" charset="0"/>
                <a:cs typeface="Arial" charset="0"/>
              </a:rPr>
              <a:t>through </a:t>
            </a:r>
            <a:r>
              <a:rPr lang="en-US" altLang="ko-KR" dirty="0" err="1">
                <a:latin typeface="나눔스퀘어_ac ExtraBold" charset="0"/>
                <a:ea typeface="나눔스퀘어_ac ExtraBold" charset="0"/>
                <a:cs typeface="Arial" charset="0"/>
              </a:rPr>
              <a:t>AutoML</a:t>
            </a:r>
            <a:r>
              <a:rPr lang="en-US" altLang="ko-KR" dirty="0">
                <a:latin typeface="나눔스퀘어_ac ExtraBold" charset="0"/>
                <a:ea typeface="나눔스퀘어_ac ExtraBold" charset="0"/>
                <a:cs typeface="Arial" charset="0"/>
              </a:rPr>
              <a:t> and Model Scaling</a:t>
            </a:r>
            <a:endParaRPr lang="ko-KR" altLang="en-US" dirty="0">
              <a:latin typeface="나눔스퀘어_ac ExtraBold" charset="0"/>
              <a:ea typeface="나눔스퀘어_ac ExtraBold" charset="0"/>
              <a:cs typeface="Arial" charset="0"/>
            </a:endParaRPr>
          </a:p>
          <a:p>
            <a:pPr marL="0" indent="0" algn="ctr" latinLnBrk="0">
              <a:buFontTx/>
              <a:buNone/>
            </a:pPr>
            <a:r>
              <a:rPr lang="ko-KR" altLang="en-US" sz="2800" dirty="0" err="1">
                <a:solidFill>
                  <a:srgbClr val="046561"/>
                </a:solidFill>
                <a:latin typeface="나눔스퀘어_ac ExtraBold" charset="0"/>
                <a:ea typeface="나눔스퀘어_ac ExtraBold" charset="0"/>
                <a:cs typeface="Arial" charset="0"/>
              </a:rPr>
              <a:t>AutoML</a:t>
            </a:r>
            <a:r>
              <a:rPr lang="ko-KR" altLang="en-US" sz="2800" dirty="0">
                <a:solidFill>
                  <a:srgbClr val="046561"/>
                </a:solidFill>
                <a:latin typeface="나눔스퀘어_ac ExtraBold" charset="0"/>
                <a:ea typeface="나눔스퀘어_ac ExtraBold" charset="0"/>
                <a:cs typeface="Arial" charset="0"/>
              </a:rPr>
              <a:t> </a:t>
            </a:r>
            <a:r>
              <a:rPr lang="ko-KR" altLang="en-US" sz="2400" dirty="0">
                <a:solidFill>
                  <a:srgbClr val="000000"/>
                </a:solidFill>
                <a:latin typeface="나눔스퀘어_ac ExtraBold" charset="0"/>
                <a:ea typeface="나눔스퀘어_ac ExtraBold" charset="0"/>
                <a:cs typeface="Arial" charset="0"/>
              </a:rPr>
              <a:t>과</a:t>
            </a:r>
            <a:r>
              <a:rPr lang="ko-KR" altLang="en-US" sz="2800" dirty="0">
                <a:solidFill>
                  <a:srgbClr val="046561"/>
                </a:solidFill>
                <a:latin typeface="나눔스퀘어_ac ExtraBold" charset="0"/>
                <a:ea typeface="나눔스퀘어_ac ExtraBold" charset="0"/>
                <a:cs typeface="Arial" charset="0"/>
              </a:rPr>
              <a:t> 모델 스케일링 </a:t>
            </a:r>
            <a:r>
              <a:rPr lang="ko-KR" altLang="en-US" sz="2600" dirty="0">
                <a:solidFill>
                  <a:srgbClr val="000000"/>
                </a:solidFill>
                <a:latin typeface="나눔스퀘어_ac ExtraBold" charset="0"/>
                <a:ea typeface="나눔스퀘어_ac ExtraBold" charset="0"/>
                <a:cs typeface="Arial" charset="0"/>
              </a:rPr>
              <a:t>을 통한</a:t>
            </a:r>
            <a:endParaRPr lang="ko-KR" altLang="en-US" sz="2400" dirty="0">
              <a:latin typeface="나눔스퀘어_ac ExtraBold" charset="0"/>
              <a:ea typeface="나눔스퀘어_ac ExtraBold" charset="0"/>
              <a:cs typeface="Arial" charset="0"/>
            </a:endParaRPr>
          </a:p>
          <a:p>
            <a:pPr marL="0" indent="0" algn="ctr" latinLnBrk="0">
              <a:buFontTx/>
              <a:buNone/>
            </a:pPr>
            <a:endParaRPr lang="ko-KR" altLang="en-US" dirty="0">
              <a:latin typeface="나눔스퀘어_ac ExtraBold" charset="0"/>
              <a:ea typeface="나눔스퀘어_ac ExtraBold" charset="0"/>
              <a:cs typeface="Arial" charset="0"/>
            </a:endParaRPr>
          </a:p>
          <a:p>
            <a:pPr marL="0" indent="0" algn="r" latinLnBrk="0">
              <a:buFontTx/>
              <a:buNone/>
            </a:pPr>
            <a:r>
              <a:rPr lang="en-US" altLang="ko-KR" dirty="0">
                <a:latin typeface="나눔스퀘어_ac ExtraBold" charset="0"/>
                <a:ea typeface="나눔스퀘어_ac ExtraBold" charset="0"/>
                <a:cs typeface="Arial" charset="0"/>
              </a:rPr>
              <a:t>             - </a:t>
            </a:r>
            <a:r>
              <a:rPr lang="en-US" altLang="ko-KR" dirty="0" err="1">
                <a:latin typeface="나눔스퀘어_ac ExtraBold" charset="0"/>
                <a:ea typeface="나눔스퀘어_ac ExtraBold" charset="0"/>
                <a:cs typeface="Arial" charset="0"/>
              </a:rPr>
              <a:t>특장점</a:t>
            </a:r>
            <a:r>
              <a:rPr lang="en-US" altLang="ko-KR" dirty="0">
                <a:latin typeface="나눔스퀘어_ac ExtraBold" charset="0"/>
                <a:ea typeface="나눔스퀘어_ac ExtraBold" charset="0"/>
                <a:cs typeface="Arial" charset="0"/>
              </a:rPr>
              <a:t> : </a:t>
            </a:r>
            <a:r>
              <a:rPr lang="en-US" altLang="ko-KR" dirty="0" err="1">
                <a:latin typeface="나눔스퀘어_ac ExtraBold" charset="0"/>
                <a:ea typeface="나눔스퀘어_ac ExtraBold" charset="0"/>
                <a:cs typeface="Arial" charset="0"/>
              </a:rPr>
              <a:t>이미지</a:t>
            </a:r>
            <a:r>
              <a:rPr lang="en-US" altLang="ko-KR" dirty="0">
                <a:latin typeface="나눔스퀘어_ac ExtraBold" charset="0"/>
                <a:ea typeface="나눔스퀘어_ac ExtraBold" charset="0"/>
                <a:cs typeface="Arial" charset="0"/>
              </a:rPr>
              <a:t> 분</a:t>
            </a:r>
            <a:r>
              <a:rPr lang="ko-KR" altLang="en-US" dirty="0">
                <a:latin typeface="나눔스퀘어_ac ExtraBold" charset="0"/>
                <a:ea typeface="나눔스퀘어_ac ExtraBold" charset="0"/>
                <a:cs typeface="Arial" charset="0"/>
              </a:rPr>
              <a:t>류</a:t>
            </a:r>
            <a:r>
              <a:rPr lang="en-US" altLang="ko-KR" dirty="0">
                <a:latin typeface="나눔스퀘어_ac ExtraBold" charset="0"/>
                <a:ea typeface="나눔스퀘어_ac ExtraBold" charset="0"/>
                <a:cs typeface="Arial" charset="0"/>
              </a:rPr>
              <a:t> </a:t>
            </a:r>
            <a:r>
              <a:rPr lang="en-US" altLang="ko-KR" dirty="0" err="1">
                <a:latin typeface="나눔스퀘어_ac ExtraBold" charset="0"/>
                <a:ea typeface="나눔스퀘어_ac ExtraBold" charset="0"/>
                <a:cs typeface="Arial" charset="0"/>
              </a:rPr>
              <a:t>성능이</a:t>
            </a:r>
            <a:r>
              <a:rPr lang="en-US" altLang="ko-KR" dirty="0">
                <a:latin typeface="나눔스퀘어_ac ExtraBold" charset="0"/>
                <a:ea typeface="나눔스퀘어_ac ExtraBold" charset="0"/>
                <a:cs typeface="Arial" charset="0"/>
              </a:rPr>
              <a:t> </a:t>
            </a:r>
            <a:r>
              <a:rPr lang="en-US" altLang="ko-KR" dirty="0" err="1">
                <a:latin typeface="나눔스퀘어_ac ExtraBold" charset="0"/>
                <a:ea typeface="나눔스퀘어_ac ExtraBold" charset="0"/>
                <a:cs typeface="Arial" charset="0"/>
              </a:rPr>
              <a:t>탁월</a:t>
            </a:r>
            <a:endParaRPr lang="ko-KR" altLang="en-US" dirty="0">
              <a:latin typeface="나눔스퀘어_ac ExtraBold" charset="0"/>
              <a:ea typeface="나눔스퀘어_ac ExtraBold" charset="0"/>
              <a:cs typeface="Arial" charset="0"/>
            </a:endParaRPr>
          </a:p>
          <a:p>
            <a:pPr marL="0" indent="0" algn="r" latinLnBrk="0">
              <a:buFontTx/>
              <a:buNone/>
            </a:pPr>
            <a:r>
              <a:rPr lang="en-US" altLang="ko-KR" dirty="0">
                <a:latin typeface="나눔스퀘어_ac ExtraBold" charset="0"/>
                <a:ea typeface="나눔스퀘어_ac ExtraBold" charset="0"/>
                <a:cs typeface="Arial" charset="0"/>
              </a:rPr>
              <a:t>- </a:t>
            </a:r>
            <a:r>
              <a:rPr lang="ko-KR" altLang="en-US" dirty="0" err="1">
                <a:latin typeface="나눔스퀘어_ac ExtraBold" charset="0"/>
                <a:ea typeface="나눔스퀘어_ac ExtraBold" charset="0"/>
                <a:cs typeface="Arial" charset="0"/>
              </a:rPr>
              <a:t>Mingxing</a:t>
            </a:r>
            <a:r>
              <a:rPr lang="ko-KR" altLang="en-US" dirty="0">
                <a:latin typeface="나눔스퀘어_ac ExtraBold" charset="0"/>
                <a:ea typeface="나눔스퀘어_ac ExtraBold" charset="0"/>
                <a:cs typeface="Arial" charset="0"/>
              </a:rPr>
              <a:t> </a:t>
            </a:r>
            <a:r>
              <a:rPr lang="ko-KR" altLang="en-US" dirty="0" err="1">
                <a:latin typeface="나눔스퀘어_ac ExtraBold" charset="0"/>
                <a:ea typeface="나눔스퀘어_ac ExtraBold" charset="0"/>
                <a:cs typeface="Arial" charset="0"/>
              </a:rPr>
              <a:t>Tan</a:t>
            </a:r>
            <a:r>
              <a:rPr lang="ko-KR" altLang="en-US" dirty="0">
                <a:latin typeface="나눔스퀘어_ac ExtraBold" charset="0"/>
                <a:ea typeface="나눔스퀘어_ac ExtraBold" charset="0"/>
                <a:cs typeface="Arial" charset="0"/>
              </a:rPr>
              <a:t>, </a:t>
            </a:r>
            <a:r>
              <a:rPr lang="ko-KR" altLang="en-US" dirty="0" err="1">
                <a:latin typeface="나눔스퀘어_ac ExtraBold" charset="0"/>
                <a:ea typeface="나눔스퀘어_ac ExtraBold" charset="0"/>
                <a:cs typeface="Arial" charset="0"/>
              </a:rPr>
              <a:t>Quoc</a:t>
            </a:r>
            <a:r>
              <a:rPr lang="ko-KR" altLang="en-US" dirty="0">
                <a:latin typeface="나눔스퀘어_ac ExtraBold" charset="0"/>
                <a:ea typeface="나눔스퀘어_ac ExtraBold" charset="0"/>
                <a:cs typeface="Arial" charset="0"/>
              </a:rPr>
              <a:t> </a:t>
            </a:r>
            <a:r>
              <a:rPr lang="ko-KR" altLang="en-US" dirty="0" err="1">
                <a:latin typeface="나눔스퀘어_ac ExtraBold" charset="0"/>
                <a:ea typeface="나눔스퀘어_ac ExtraBold" charset="0"/>
                <a:cs typeface="Arial" charset="0"/>
              </a:rPr>
              <a:t>V.Le</a:t>
            </a:r>
            <a:endParaRPr lang="ko-KR" altLang="en-US" dirty="0">
              <a:latin typeface="나눔스퀘어_ac ExtraBold" charset="0"/>
              <a:ea typeface="나눔스퀘어_ac ExtraBold" charset="0"/>
              <a:cs typeface="Arial" charset="0"/>
            </a:endParaRPr>
          </a:p>
        </p:txBody>
      </p:sp>
      <p:grpSp>
        <p:nvGrpSpPr>
          <p:cNvPr id="46" name="Group 5"/>
          <p:cNvGrpSpPr/>
          <p:nvPr/>
        </p:nvGrpSpPr>
        <p:grpSpPr>
          <a:xfrm>
            <a:off x="164465" y="958850"/>
            <a:ext cx="2758440" cy="939800"/>
            <a:chOff x="164465" y="958850"/>
            <a:chExt cx="2758440" cy="939800"/>
          </a:xfrm>
        </p:grpSpPr>
        <p:grpSp>
          <p:nvGrpSpPr>
            <p:cNvPr id="30" name="Group 5"/>
            <p:cNvGrpSpPr/>
            <p:nvPr/>
          </p:nvGrpSpPr>
          <p:grpSpPr>
            <a:xfrm>
              <a:off x="164465" y="958850"/>
              <a:ext cx="2686954" cy="584775"/>
              <a:chOff x="164465" y="958850"/>
              <a:chExt cx="2686954" cy="584775"/>
            </a:xfrm>
          </p:grpSpPr>
          <p:sp>
            <p:nvSpPr>
              <p:cNvPr id="31" name="Rect 0"/>
              <p:cNvSpPr txBox="1">
                <a:spLocks/>
              </p:cNvSpPr>
              <p:nvPr/>
            </p:nvSpPr>
            <p:spPr>
              <a:xfrm>
                <a:off x="164465" y="958850"/>
                <a:ext cx="2686954" cy="584775"/>
              </a:xfrm>
              <a:prstGeom prst="rect">
                <a:avLst/>
              </a:prstGeom>
              <a:noFill/>
            </p:spPr>
            <p:txBody>
              <a:bodyPr vert="horz" wrap="none" lIns="91440" tIns="45720" rIns="91440" bIns="45720" numCol="1" anchor="t">
                <a:spAutoFit/>
              </a:bodyPr>
              <a:lstStyle/>
              <a:p>
                <a:pPr indent="0">
                  <a:buFontTx/>
                  <a:buNone/>
                </a:pPr>
                <a:r>
                  <a:rPr lang="en-US" altLang="ko-KR" sz="3200" i="1" dirty="0">
                    <a:solidFill>
                      <a:srgbClr val="5F4E56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Noto Sans" panose="020B0502040504020204" pitchFamily="34"/>
                  </a:rPr>
                  <a:t>  </a:t>
                </a:r>
                <a:r>
                  <a:rPr lang="en-US" altLang="ko-KR" sz="3200" i="1" dirty="0" err="1">
                    <a:solidFill>
                      <a:srgbClr val="5F4E56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Noto Sans" panose="020B0502040504020204" pitchFamily="34"/>
                  </a:rPr>
                  <a:t>EfficientNet</a:t>
                </a:r>
                <a:endParaRPr lang="ko-KR" altLang="en-US" sz="3200" i="1" dirty="0">
                  <a:solidFill>
                    <a:srgbClr val="5F4E56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Noto Sans" panose="020B0502040504020204" pitchFamily="34"/>
                </a:endParaRPr>
              </a:p>
            </p:txBody>
          </p:sp>
          <p:sp>
            <p:nvSpPr>
              <p:cNvPr id="32" name="Rect 0"/>
              <p:cNvSpPr>
                <a:spLocks/>
              </p:cNvSpPr>
              <p:nvPr/>
            </p:nvSpPr>
            <p:spPr>
              <a:xfrm>
                <a:off x="170815" y="1009650"/>
                <a:ext cx="134620" cy="421640"/>
              </a:xfrm>
              <a:prstGeom prst="rect">
                <a:avLst/>
              </a:prstGeom>
              <a:solidFill>
                <a:srgbClr val="D97372"/>
              </a:solidFill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ctr" latinLnBrk="0">
                  <a:buFontTx/>
                  <a:buNone/>
                </a:pPr>
                <a:endParaRPr lang="ko-KR" altLang="en-US"/>
              </a:p>
            </p:txBody>
          </p:sp>
        </p:grpSp>
        <p:sp>
          <p:nvSpPr>
            <p:cNvPr id="2" name="Rect 0"/>
            <p:cNvSpPr>
              <a:spLocks/>
            </p:cNvSpPr>
            <p:nvPr/>
          </p:nvSpPr>
          <p:spPr>
            <a:xfrm>
              <a:off x="1640840" y="1466850"/>
              <a:ext cx="1282065" cy="431800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ko-KR" altLang="en-US" sz="2200" dirty="0">
                  <a:solidFill>
                    <a:srgbClr val="5F4E56"/>
                  </a:solidFill>
                  <a:latin typeface="나눔스퀘어" charset="0"/>
                  <a:ea typeface="나눔스퀘어" charset="0"/>
                  <a:cs typeface="Noto Sans" charset="0"/>
                </a:rPr>
                <a:t>모델 소개</a:t>
              </a:r>
            </a:p>
          </p:txBody>
        </p:sp>
      </p:grpSp>
      <p:cxnSp>
        <p:nvCxnSpPr>
          <p:cNvPr id="38" name="Rect 0"/>
          <p:cNvCxnSpPr/>
          <p:nvPr/>
        </p:nvCxnSpPr>
        <p:spPr>
          <a:xfrm>
            <a:off x="133350" y="1496697"/>
            <a:ext cx="2671581" cy="6983"/>
          </a:xfrm>
          <a:prstGeom prst="line">
            <a:avLst/>
          </a:prstGeom>
          <a:ln w="6350" cap="flat" cmpd="sng">
            <a:solidFill>
              <a:srgbClr val="D97372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635468AB-9E08-4704-A521-0CA979964F6F}"/>
              </a:ext>
            </a:extLst>
          </p:cNvPr>
          <p:cNvGrpSpPr/>
          <p:nvPr/>
        </p:nvGrpSpPr>
        <p:grpSpPr>
          <a:xfrm>
            <a:off x="0" y="136460"/>
            <a:ext cx="12192000" cy="531845"/>
            <a:chOff x="0" y="136460"/>
            <a:chExt cx="12192000" cy="531845"/>
          </a:xfrm>
        </p:grpSpPr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69D33DA1-7A6A-474D-B8D3-61AEAEDDF3CF}"/>
                </a:ext>
              </a:extLst>
            </p:cNvPr>
            <p:cNvSpPr/>
            <p:nvPr/>
          </p:nvSpPr>
          <p:spPr>
            <a:xfrm>
              <a:off x="0" y="136460"/>
              <a:ext cx="12192000" cy="531845"/>
            </a:xfrm>
            <a:prstGeom prst="rect">
              <a:avLst/>
            </a:prstGeom>
            <a:solidFill>
              <a:srgbClr val="046561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43C9EDF0-51F2-4C4D-A231-3191CD77B773}"/>
                </a:ext>
              </a:extLst>
            </p:cNvPr>
            <p:cNvSpPr/>
            <p:nvPr/>
          </p:nvSpPr>
          <p:spPr>
            <a:xfrm>
              <a:off x="4449844" y="139570"/>
              <a:ext cx="1755089" cy="528735"/>
            </a:xfrm>
            <a:prstGeom prst="rect">
              <a:avLst/>
            </a:prstGeom>
            <a:solidFill>
              <a:srgbClr val="0465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4903D2FE-D834-4E10-8A87-FA77DF4D06D2}"/>
                </a:ext>
              </a:extLst>
            </p:cNvPr>
            <p:cNvSpPr txBox="1"/>
            <p:nvPr/>
          </p:nvSpPr>
          <p:spPr>
            <a:xfrm>
              <a:off x="711524" y="186940"/>
              <a:ext cx="1322549" cy="43088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200" b="1" dirty="0">
                  <a:solidFill>
                    <a:srgbClr val="7A646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대회 소개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2175F33F-FF4E-462D-821D-49DC3552B65A}"/>
                </a:ext>
              </a:extLst>
            </p:cNvPr>
            <p:cNvSpPr txBox="1"/>
            <p:nvPr/>
          </p:nvSpPr>
          <p:spPr>
            <a:xfrm>
              <a:off x="4421847" y="186940"/>
              <a:ext cx="1811085" cy="43088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2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알고리즘 소개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D02EEF5-25D7-4B60-B625-491A26687B51}"/>
                </a:ext>
              </a:extLst>
            </p:cNvPr>
            <p:cNvSpPr txBox="1"/>
            <p:nvPr/>
          </p:nvSpPr>
          <p:spPr>
            <a:xfrm>
              <a:off x="6487256" y="186940"/>
              <a:ext cx="1307440" cy="43088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200" b="1" dirty="0">
                  <a:solidFill>
                    <a:srgbClr val="7A646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모형 평가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D8D7373D-0546-49DF-A892-FBB0C8EB4309}"/>
                </a:ext>
              </a:extLst>
            </p:cNvPr>
            <p:cNvSpPr txBox="1"/>
            <p:nvPr/>
          </p:nvSpPr>
          <p:spPr>
            <a:xfrm>
              <a:off x="8049020" y="186940"/>
              <a:ext cx="1893911" cy="43088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200" b="1" dirty="0">
                  <a:solidFill>
                    <a:srgbClr val="7A646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한계 및 시사점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3716B9E8-6430-4F5A-94F8-55CCBAE17E12}"/>
                </a:ext>
              </a:extLst>
            </p:cNvPr>
            <p:cNvSpPr txBox="1"/>
            <p:nvPr/>
          </p:nvSpPr>
          <p:spPr>
            <a:xfrm>
              <a:off x="2391866" y="186940"/>
              <a:ext cx="1879126" cy="43088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200" b="1" dirty="0" err="1">
                  <a:solidFill>
                    <a:srgbClr val="7A646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전처리</a:t>
              </a:r>
              <a:r>
                <a:rPr lang="ko-KR" altLang="en-US" sz="2200" b="1" dirty="0">
                  <a:solidFill>
                    <a:srgbClr val="7A646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 </a:t>
              </a:r>
              <a:r>
                <a:rPr lang="en-US" altLang="ko-KR" sz="2200" b="1" dirty="0">
                  <a:solidFill>
                    <a:srgbClr val="7A646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&amp; EDA</a:t>
              </a:r>
              <a:endParaRPr lang="ko-KR" altLang="en-US" sz="2200" b="1" dirty="0">
                <a:solidFill>
                  <a:srgbClr val="7A646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7C958B37-0E78-48D8-BDEB-C97C7475F133}"/>
                </a:ext>
              </a:extLst>
            </p:cNvPr>
            <p:cNvSpPr txBox="1"/>
            <p:nvPr/>
          </p:nvSpPr>
          <p:spPr>
            <a:xfrm>
              <a:off x="10197255" y="186940"/>
              <a:ext cx="1306474" cy="43088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200" b="1" dirty="0">
                  <a:solidFill>
                    <a:srgbClr val="7A646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참고 문헌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7649259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5"/>
          <p:cNvGrpSpPr/>
          <p:nvPr/>
        </p:nvGrpSpPr>
        <p:grpSpPr>
          <a:xfrm>
            <a:off x="133350" y="958850"/>
            <a:ext cx="2762575" cy="968734"/>
            <a:chOff x="133350" y="958850"/>
            <a:chExt cx="2762575" cy="968734"/>
          </a:xfrm>
        </p:grpSpPr>
        <p:grpSp>
          <p:nvGrpSpPr>
            <p:cNvPr id="21" name="Group 5"/>
            <p:cNvGrpSpPr/>
            <p:nvPr/>
          </p:nvGrpSpPr>
          <p:grpSpPr>
            <a:xfrm>
              <a:off x="164465" y="958850"/>
              <a:ext cx="2686954" cy="584775"/>
              <a:chOff x="164465" y="958850"/>
              <a:chExt cx="2686954" cy="584775"/>
            </a:xfrm>
          </p:grpSpPr>
          <p:sp>
            <p:nvSpPr>
              <p:cNvPr id="24" name="Rect 0"/>
              <p:cNvSpPr txBox="1">
                <a:spLocks/>
              </p:cNvSpPr>
              <p:nvPr/>
            </p:nvSpPr>
            <p:spPr>
              <a:xfrm>
                <a:off x="164465" y="958850"/>
                <a:ext cx="2686954" cy="584775"/>
              </a:xfrm>
              <a:prstGeom prst="rect">
                <a:avLst/>
              </a:prstGeom>
              <a:noFill/>
            </p:spPr>
            <p:txBody>
              <a:bodyPr vert="horz" wrap="none" lIns="91440" tIns="45720" rIns="91440" bIns="45720" numCol="1" anchor="t">
                <a:spAutoFit/>
              </a:bodyPr>
              <a:lstStyle/>
              <a:p>
                <a:r>
                  <a:rPr lang="en-US" altLang="ko-KR" sz="3200" i="1" dirty="0">
                    <a:solidFill>
                      <a:srgbClr val="5F4E56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Noto Sans" panose="020B0502040504020204" pitchFamily="34"/>
                  </a:rPr>
                  <a:t>  </a:t>
                </a:r>
                <a:r>
                  <a:rPr lang="en-US" altLang="ko-KR" sz="3200" i="1" dirty="0" err="1">
                    <a:solidFill>
                      <a:srgbClr val="5F4E56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Noto Sans" panose="020B0502040504020204" pitchFamily="34"/>
                  </a:rPr>
                  <a:t>EfficientNet</a:t>
                </a:r>
                <a:endParaRPr lang="ko-KR" altLang="en-US" sz="3200" i="1" dirty="0">
                  <a:solidFill>
                    <a:srgbClr val="5F4E56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Noto Sans" panose="020B0502040504020204" pitchFamily="34"/>
                </a:endParaRPr>
              </a:p>
            </p:txBody>
          </p:sp>
          <p:sp>
            <p:nvSpPr>
              <p:cNvPr id="25" name="Rect 0"/>
              <p:cNvSpPr>
                <a:spLocks/>
              </p:cNvSpPr>
              <p:nvPr/>
            </p:nvSpPr>
            <p:spPr>
              <a:xfrm>
                <a:off x="170815" y="1009650"/>
                <a:ext cx="134620" cy="421640"/>
              </a:xfrm>
              <a:prstGeom prst="rect">
                <a:avLst/>
              </a:prstGeom>
              <a:solidFill>
                <a:srgbClr val="D97372"/>
              </a:solidFill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ctr" latinLnBrk="0">
                  <a:buFontTx/>
                  <a:buNone/>
                </a:pPr>
                <a:endParaRPr lang="ko-KR" altLang="en-US"/>
              </a:p>
            </p:txBody>
          </p:sp>
        </p:grpSp>
        <p:sp>
          <p:nvSpPr>
            <p:cNvPr id="22" name="Rect 0"/>
            <p:cNvSpPr>
              <a:spLocks/>
            </p:cNvSpPr>
            <p:nvPr/>
          </p:nvSpPr>
          <p:spPr>
            <a:xfrm>
              <a:off x="1614805" y="1496697"/>
              <a:ext cx="1281120" cy="430887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ko-KR" altLang="en-US" sz="2200" dirty="0">
                  <a:solidFill>
                    <a:srgbClr val="5F4E56"/>
                  </a:solidFill>
                  <a:latin typeface="나눔스퀘어" charset="0"/>
                  <a:ea typeface="나눔스퀘어" charset="0"/>
                  <a:cs typeface="Noto Sans" charset="0"/>
                </a:rPr>
                <a:t>모델 이론</a:t>
              </a:r>
            </a:p>
          </p:txBody>
        </p:sp>
        <p:cxnSp>
          <p:nvCxnSpPr>
            <p:cNvPr id="23" name="Rect 0"/>
            <p:cNvCxnSpPr/>
            <p:nvPr/>
          </p:nvCxnSpPr>
          <p:spPr>
            <a:xfrm>
              <a:off x="133350" y="1496697"/>
              <a:ext cx="2671581" cy="6983"/>
            </a:xfrm>
            <a:prstGeom prst="line">
              <a:avLst/>
            </a:prstGeom>
            <a:ln w="6350" cap="flat" cmpd="sng">
              <a:solidFill>
                <a:srgbClr val="D97372">
                  <a:alpha val="100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3" name="그림 65" descr="/Users/wonyong/Library/Group Containers/L48J367XN4.com.infraware.PolarisOffice/EngineTemp/95920/fImage6354013193531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936"/>
          <a:stretch>
            <a:fillRect/>
          </a:stretch>
        </p:blipFill>
        <p:spPr>
          <a:xfrm>
            <a:off x="624840" y="1979585"/>
            <a:ext cx="10942320" cy="4471035"/>
          </a:xfrm>
          <a:prstGeom prst="rect">
            <a:avLst/>
          </a:prstGeom>
          <a:noFill/>
        </p:spPr>
      </p:pic>
      <p:grpSp>
        <p:nvGrpSpPr>
          <p:cNvPr id="29" name="Group 5"/>
          <p:cNvGrpSpPr/>
          <p:nvPr/>
        </p:nvGrpSpPr>
        <p:grpSpPr>
          <a:xfrm>
            <a:off x="2865755" y="1104265"/>
            <a:ext cx="7830185" cy="707886"/>
            <a:chOff x="2865755" y="1104265"/>
            <a:chExt cx="7830185" cy="707886"/>
          </a:xfrm>
        </p:grpSpPr>
        <p:sp>
          <p:nvSpPr>
            <p:cNvPr id="30" name="Rect 0"/>
            <p:cNvSpPr txBox="1">
              <a:spLocks/>
            </p:cNvSpPr>
            <p:nvPr/>
          </p:nvSpPr>
          <p:spPr>
            <a:xfrm>
              <a:off x="2896870" y="1104265"/>
              <a:ext cx="7799070" cy="707886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en-US" altLang="ko-KR" sz="2000" dirty="0">
                  <a:solidFill>
                    <a:srgbClr val="5F4E56"/>
                  </a:solidFill>
                  <a:latin typeface="나눔스퀘어" charset="0"/>
                  <a:ea typeface="나눔스퀘어" charset="0"/>
                </a:rPr>
                <a:t>width, depth resolution scaling </a:t>
              </a:r>
              <a:r>
                <a:rPr lang="en-US" altLang="ko-KR" sz="2000" dirty="0" err="1">
                  <a:solidFill>
                    <a:srgbClr val="5F4E56"/>
                  </a:solidFill>
                  <a:latin typeface="나눔스퀘어" charset="0"/>
                  <a:ea typeface="나눔스퀘어" charset="0"/>
                </a:rPr>
                <a:t>구조</a:t>
              </a:r>
              <a:endParaRPr lang="en-US" altLang="ko-KR" sz="2000" dirty="0">
                <a:solidFill>
                  <a:srgbClr val="5F4E56"/>
                </a:solidFill>
                <a:latin typeface="나눔스퀘어" charset="0"/>
                <a:ea typeface="나눔스퀘어" charset="0"/>
              </a:endParaRPr>
            </a:p>
            <a:p>
              <a:pPr marL="0" indent="0" latinLnBrk="0">
                <a:buFontTx/>
                <a:buNone/>
              </a:pPr>
              <a:r>
                <a:rPr lang="en-US" altLang="ko-KR" sz="2000" dirty="0">
                  <a:solidFill>
                    <a:srgbClr val="5F4E56"/>
                  </a:solidFill>
                  <a:latin typeface="나눔스퀘어" charset="0"/>
                  <a:ea typeface="나눔스퀘어" charset="0"/>
                </a:rPr>
                <a:t>3</a:t>
              </a:r>
              <a:r>
                <a:rPr lang="ko-KR" altLang="en-US" sz="2000" dirty="0">
                  <a:solidFill>
                    <a:srgbClr val="5F4E56"/>
                  </a:solidFill>
                  <a:latin typeface="나눔스퀘어" charset="0"/>
                  <a:ea typeface="나눔스퀘어" charset="0"/>
                </a:rPr>
                <a:t>개를 모두 활용하는 </a:t>
              </a:r>
              <a:r>
                <a:rPr lang="en-US" altLang="ko-KR" sz="2000" dirty="0">
                  <a:solidFill>
                    <a:srgbClr val="5F4E56"/>
                  </a:solidFill>
                  <a:latin typeface="나눔스퀘어" charset="0"/>
                  <a:ea typeface="나눔스퀘어" charset="0"/>
                </a:rPr>
                <a:t>Compound scaling</a:t>
              </a:r>
              <a:endParaRPr lang="ko-KR" altLang="en-US" sz="2000" dirty="0">
                <a:solidFill>
                  <a:srgbClr val="5F4E56"/>
                </a:solidFill>
                <a:latin typeface="나눔스퀘어" charset="0"/>
                <a:ea typeface="나눔스퀘어" charset="0"/>
              </a:endParaRPr>
            </a:p>
          </p:txBody>
        </p:sp>
        <p:cxnSp>
          <p:nvCxnSpPr>
            <p:cNvPr id="31" name="Rect 0"/>
            <p:cNvCxnSpPr/>
            <p:nvPr/>
          </p:nvCxnSpPr>
          <p:spPr>
            <a:xfrm>
              <a:off x="2865755" y="1192530"/>
              <a:ext cx="635" cy="555625"/>
            </a:xfrm>
            <a:prstGeom prst="line">
              <a:avLst/>
            </a:prstGeom>
            <a:ln w="19050" cap="flat" cmpd="sng">
              <a:solidFill>
                <a:srgbClr val="046561">
                  <a:alpha val="100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F40734D7-03A6-48DF-B935-097155A83E60}"/>
              </a:ext>
            </a:extLst>
          </p:cNvPr>
          <p:cNvGrpSpPr/>
          <p:nvPr/>
        </p:nvGrpSpPr>
        <p:grpSpPr>
          <a:xfrm>
            <a:off x="0" y="136460"/>
            <a:ext cx="12192000" cy="531845"/>
            <a:chOff x="0" y="136460"/>
            <a:chExt cx="12192000" cy="531845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7DD610F7-58CB-4B8E-935A-0D74BE31B92F}"/>
                </a:ext>
              </a:extLst>
            </p:cNvPr>
            <p:cNvSpPr/>
            <p:nvPr/>
          </p:nvSpPr>
          <p:spPr>
            <a:xfrm>
              <a:off x="0" y="136460"/>
              <a:ext cx="12192000" cy="531845"/>
            </a:xfrm>
            <a:prstGeom prst="rect">
              <a:avLst/>
            </a:prstGeom>
            <a:solidFill>
              <a:srgbClr val="046561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994D58E1-A222-4EE6-B8F4-14747A1546EF}"/>
                </a:ext>
              </a:extLst>
            </p:cNvPr>
            <p:cNvSpPr/>
            <p:nvPr/>
          </p:nvSpPr>
          <p:spPr>
            <a:xfrm>
              <a:off x="4449844" y="139570"/>
              <a:ext cx="1755089" cy="528735"/>
            </a:xfrm>
            <a:prstGeom prst="rect">
              <a:avLst/>
            </a:prstGeom>
            <a:solidFill>
              <a:srgbClr val="0465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F1BDE75-7992-4788-B09C-865BE1567D4F}"/>
                </a:ext>
              </a:extLst>
            </p:cNvPr>
            <p:cNvSpPr txBox="1"/>
            <p:nvPr/>
          </p:nvSpPr>
          <p:spPr>
            <a:xfrm>
              <a:off x="711524" y="186940"/>
              <a:ext cx="1322549" cy="43088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200" b="1" dirty="0">
                  <a:solidFill>
                    <a:srgbClr val="7A646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대회 소개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A49666A-E3D7-49C2-8B61-BF120318D7FB}"/>
                </a:ext>
              </a:extLst>
            </p:cNvPr>
            <p:cNvSpPr txBox="1"/>
            <p:nvPr/>
          </p:nvSpPr>
          <p:spPr>
            <a:xfrm>
              <a:off x="4421847" y="186940"/>
              <a:ext cx="1811085" cy="43088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2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알고리즘 소개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319EC45-C2B6-47AF-A1D3-8C32529D4C3D}"/>
                </a:ext>
              </a:extLst>
            </p:cNvPr>
            <p:cNvSpPr txBox="1"/>
            <p:nvPr/>
          </p:nvSpPr>
          <p:spPr>
            <a:xfrm>
              <a:off x="6487256" y="186940"/>
              <a:ext cx="1307440" cy="43088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200" b="1" dirty="0">
                  <a:solidFill>
                    <a:srgbClr val="7A646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모형 평가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8CBB050-A797-437B-A0A7-B344F1B82A93}"/>
                </a:ext>
              </a:extLst>
            </p:cNvPr>
            <p:cNvSpPr txBox="1"/>
            <p:nvPr/>
          </p:nvSpPr>
          <p:spPr>
            <a:xfrm>
              <a:off x="8049020" y="186940"/>
              <a:ext cx="1893911" cy="43088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200" b="1" dirty="0">
                  <a:solidFill>
                    <a:srgbClr val="7A646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한계 및 시사점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9DC56D5-DB61-4896-9AE7-D1E3E8A2AA4A}"/>
                </a:ext>
              </a:extLst>
            </p:cNvPr>
            <p:cNvSpPr txBox="1"/>
            <p:nvPr/>
          </p:nvSpPr>
          <p:spPr>
            <a:xfrm>
              <a:off x="2391866" y="186940"/>
              <a:ext cx="1879126" cy="43088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200" b="1" dirty="0" err="1">
                  <a:solidFill>
                    <a:srgbClr val="7A646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전처리</a:t>
              </a:r>
              <a:r>
                <a:rPr lang="ko-KR" altLang="en-US" sz="2200" b="1" dirty="0">
                  <a:solidFill>
                    <a:srgbClr val="7A646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 </a:t>
              </a:r>
              <a:r>
                <a:rPr lang="en-US" altLang="ko-KR" sz="2200" b="1" dirty="0">
                  <a:solidFill>
                    <a:srgbClr val="7A646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&amp; EDA</a:t>
              </a:r>
              <a:endParaRPr lang="ko-KR" altLang="en-US" sz="2200" b="1" dirty="0">
                <a:solidFill>
                  <a:srgbClr val="7A646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E42AA0B-115C-46C7-B06E-3A07F8EFB3EC}"/>
                </a:ext>
              </a:extLst>
            </p:cNvPr>
            <p:cNvSpPr txBox="1"/>
            <p:nvPr/>
          </p:nvSpPr>
          <p:spPr>
            <a:xfrm>
              <a:off x="10197255" y="186940"/>
              <a:ext cx="1306474" cy="43088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200" b="1" dirty="0">
                  <a:solidFill>
                    <a:srgbClr val="7A646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참고 문헌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5262699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5"/>
          <p:cNvGrpSpPr/>
          <p:nvPr/>
        </p:nvGrpSpPr>
        <p:grpSpPr>
          <a:xfrm>
            <a:off x="133350" y="958850"/>
            <a:ext cx="2753335" cy="584775"/>
            <a:chOff x="133350" y="958850"/>
            <a:chExt cx="2753335" cy="584775"/>
          </a:xfrm>
        </p:grpSpPr>
        <p:grpSp>
          <p:nvGrpSpPr>
            <p:cNvPr id="21" name="Group 5"/>
            <p:cNvGrpSpPr/>
            <p:nvPr/>
          </p:nvGrpSpPr>
          <p:grpSpPr>
            <a:xfrm>
              <a:off x="164465" y="958850"/>
              <a:ext cx="2722220" cy="584775"/>
              <a:chOff x="164465" y="958850"/>
              <a:chExt cx="2722220" cy="584775"/>
            </a:xfrm>
          </p:grpSpPr>
          <p:sp>
            <p:nvSpPr>
              <p:cNvPr id="24" name="Rect 0"/>
              <p:cNvSpPr txBox="1">
                <a:spLocks/>
              </p:cNvSpPr>
              <p:nvPr/>
            </p:nvSpPr>
            <p:spPr>
              <a:xfrm>
                <a:off x="164465" y="958850"/>
                <a:ext cx="2722220" cy="584775"/>
              </a:xfrm>
              <a:prstGeom prst="rect">
                <a:avLst/>
              </a:prstGeom>
              <a:noFill/>
            </p:spPr>
            <p:txBody>
              <a:bodyPr vert="horz" wrap="none" lIns="91440" tIns="45720" rIns="91440" bIns="45720" numCol="1" anchor="t">
                <a:spAutoFit/>
              </a:bodyPr>
              <a:lstStyle/>
              <a:p>
                <a:r>
                  <a:rPr lang="en-US" altLang="ko-KR" sz="3200" i="1" dirty="0">
                    <a:solidFill>
                      <a:srgbClr val="5F4E56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Noto Sans" panose="020B0502040504020204" pitchFamily="34"/>
                  </a:rPr>
                  <a:t>  </a:t>
                </a:r>
                <a:r>
                  <a:rPr lang="en-US" altLang="ko-KR" sz="3200" i="1" dirty="0" err="1">
                    <a:solidFill>
                      <a:srgbClr val="5F4E56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Noto Sans" panose="020B0502040504020204" pitchFamily="34"/>
                  </a:rPr>
                  <a:t>EfficientNet</a:t>
                </a:r>
                <a:endParaRPr lang="ko-KR" altLang="en-US" sz="3200" i="1" dirty="0">
                  <a:solidFill>
                    <a:srgbClr val="5F4E56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Noto Sans" panose="020B0502040504020204" pitchFamily="34"/>
                </a:endParaRPr>
              </a:p>
            </p:txBody>
          </p:sp>
          <p:sp>
            <p:nvSpPr>
              <p:cNvPr id="25" name="Rect 0"/>
              <p:cNvSpPr>
                <a:spLocks/>
              </p:cNvSpPr>
              <p:nvPr/>
            </p:nvSpPr>
            <p:spPr>
              <a:xfrm>
                <a:off x="170815" y="1009650"/>
                <a:ext cx="134620" cy="421640"/>
              </a:xfrm>
              <a:prstGeom prst="rect">
                <a:avLst/>
              </a:prstGeom>
              <a:solidFill>
                <a:srgbClr val="D97372"/>
              </a:solidFill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ctr" latinLnBrk="0">
                  <a:buFontTx/>
                  <a:buNone/>
                </a:pPr>
                <a:endParaRPr lang="ko-KR" altLang="en-US"/>
              </a:p>
            </p:txBody>
          </p:sp>
        </p:grpSp>
        <p:cxnSp>
          <p:nvCxnSpPr>
            <p:cNvPr id="23" name="Rect 0"/>
            <p:cNvCxnSpPr/>
            <p:nvPr/>
          </p:nvCxnSpPr>
          <p:spPr>
            <a:xfrm flipV="1">
              <a:off x="133350" y="1488281"/>
              <a:ext cx="2550319" cy="8416"/>
            </a:xfrm>
            <a:prstGeom prst="line">
              <a:avLst/>
            </a:prstGeom>
            <a:ln w="6350" cap="flat" cmpd="sng">
              <a:solidFill>
                <a:srgbClr val="D97372">
                  <a:alpha val="100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3" name="그림 67" descr="/Users/wonyong/Library/Group Containers/L48J367XN4.com.infraware.PolarisOffice/EngineTemp/95920/fImage7210214014035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377"/>
          <a:stretch>
            <a:fillRect/>
          </a:stretch>
        </p:blipFill>
        <p:spPr>
          <a:xfrm>
            <a:off x="506095" y="2768600"/>
            <a:ext cx="11182350" cy="3277870"/>
          </a:xfrm>
          <a:prstGeom prst="rect">
            <a:avLst/>
          </a:prstGeom>
          <a:noFill/>
        </p:spPr>
      </p:pic>
      <p:grpSp>
        <p:nvGrpSpPr>
          <p:cNvPr id="29" name="Group 5"/>
          <p:cNvGrpSpPr/>
          <p:nvPr/>
        </p:nvGrpSpPr>
        <p:grpSpPr>
          <a:xfrm>
            <a:off x="2939415" y="1073785"/>
            <a:ext cx="7823835" cy="707886"/>
            <a:chOff x="2939415" y="1073785"/>
            <a:chExt cx="7823835" cy="707886"/>
          </a:xfrm>
        </p:grpSpPr>
        <p:sp>
          <p:nvSpPr>
            <p:cNvPr id="30" name="Rect 0"/>
            <p:cNvSpPr txBox="1">
              <a:spLocks/>
            </p:cNvSpPr>
            <p:nvPr/>
          </p:nvSpPr>
          <p:spPr>
            <a:xfrm>
              <a:off x="2964180" y="1073785"/>
              <a:ext cx="7799070" cy="707886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ko-KR" altLang="en-US" sz="2000" dirty="0">
                  <a:solidFill>
                    <a:srgbClr val="5F4E56"/>
                  </a:solidFill>
                  <a:latin typeface="나눔스퀘어" charset="0"/>
                  <a:ea typeface="나눔스퀘어" charset="0"/>
                </a:rPr>
                <a:t>각 </a:t>
              </a:r>
              <a:r>
                <a:rPr lang="ko-KR" altLang="en-US" sz="2000" dirty="0" err="1">
                  <a:solidFill>
                    <a:srgbClr val="5F4E56"/>
                  </a:solidFill>
                  <a:latin typeface="나눔스퀘어" charset="0"/>
                  <a:ea typeface="나눔스퀘어" charset="0"/>
                </a:rPr>
                <a:t>기법마다</a:t>
              </a:r>
              <a:r>
                <a:rPr lang="ko-KR" altLang="en-US" sz="2000" dirty="0">
                  <a:solidFill>
                    <a:srgbClr val="5F4E56"/>
                  </a:solidFill>
                  <a:latin typeface="나눔스퀘어" charset="0"/>
                  <a:ea typeface="나눔스퀘어" charset="0"/>
                </a:rPr>
                <a:t> 나머지를 </a:t>
              </a:r>
              <a:r>
                <a:rPr lang="ko-KR" altLang="en-US" sz="2000" dirty="0" err="1">
                  <a:solidFill>
                    <a:srgbClr val="5F4E56"/>
                  </a:solidFill>
                  <a:latin typeface="나눔스퀘어" charset="0"/>
                  <a:ea typeface="나눔스퀘어" charset="0"/>
                </a:rPr>
                <a:t>고정해두고</a:t>
              </a:r>
              <a:r>
                <a:rPr lang="ko-KR" altLang="en-US" sz="2000" dirty="0">
                  <a:solidFill>
                    <a:srgbClr val="5F4E56"/>
                  </a:solidFill>
                  <a:latin typeface="나눔스퀘어" charset="0"/>
                  <a:ea typeface="나눔스퀘어" charset="0"/>
                </a:rPr>
                <a:t> 하나의 </a:t>
              </a:r>
              <a:r>
                <a:rPr lang="en-US" altLang="ko-KR" sz="2000" dirty="0">
                  <a:solidFill>
                    <a:srgbClr val="5F4E56"/>
                  </a:solidFill>
                  <a:latin typeface="나눔스퀘어" charset="0"/>
                  <a:ea typeface="나눔스퀘어" charset="0"/>
                </a:rPr>
                <a:t>factor</a:t>
              </a:r>
              <a:r>
                <a:rPr lang="ko-KR" altLang="en-US" sz="2000" dirty="0">
                  <a:solidFill>
                    <a:srgbClr val="5F4E56"/>
                  </a:solidFill>
                  <a:latin typeface="나눔스퀘어" charset="0"/>
                  <a:ea typeface="나눔스퀘어" charset="0"/>
                </a:rPr>
                <a:t>만 </a:t>
              </a:r>
              <a:r>
                <a:rPr lang="ko-KR" altLang="en-US" sz="2000" dirty="0" err="1">
                  <a:solidFill>
                    <a:srgbClr val="5F4E56"/>
                  </a:solidFill>
                  <a:latin typeface="나눔스퀘어" charset="0"/>
                  <a:ea typeface="나눔스퀘어" charset="0"/>
                </a:rPr>
                <a:t>키워나가면</a:t>
              </a:r>
              <a:endParaRPr lang="en-US" altLang="ko-KR" sz="2000" dirty="0">
                <a:solidFill>
                  <a:srgbClr val="5F4E56"/>
                </a:solidFill>
                <a:latin typeface="나눔스퀘어" charset="0"/>
                <a:ea typeface="나눔스퀘어" charset="0"/>
              </a:endParaRPr>
            </a:p>
            <a:p>
              <a:pPr marL="0" indent="0" latinLnBrk="0">
                <a:buFontTx/>
                <a:buNone/>
              </a:pPr>
              <a:r>
                <a:rPr lang="ko-KR" altLang="en-US" sz="2000" dirty="0">
                  <a:solidFill>
                    <a:srgbClr val="5F4E56"/>
                  </a:solidFill>
                  <a:latin typeface="나눔스퀘어" charset="0"/>
                  <a:ea typeface="나눔스퀘어" charset="0"/>
                </a:rPr>
                <a:t>성능이 올라가는 것을 알 수 있다</a:t>
              </a:r>
              <a:r>
                <a:rPr lang="en-US" altLang="ko-KR" sz="2000" dirty="0">
                  <a:solidFill>
                    <a:srgbClr val="5F4E56"/>
                  </a:solidFill>
                  <a:latin typeface="나눔스퀘어" charset="0"/>
                  <a:ea typeface="나눔스퀘어" charset="0"/>
                </a:rPr>
                <a:t>.</a:t>
              </a:r>
              <a:endParaRPr lang="ko-KR" altLang="en-US" sz="2000" dirty="0">
                <a:solidFill>
                  <a:srgbClr val="5F4E56"/>
                </a:solidFill>
                <a:latin typeface="나눔스퀘어" charset="0"/>
                <a:ea typeface="나눔스퀘어" charset="0"/>
              </a:endParaRPr>
            </a:p>
          </p:txBody>
        </p:sp>
        <p:cxnSp>
          <p:nvCxnSpPr>
            <p:cNvPr id="31" name="Rect 0"/>
            <p:cNvCxnSpPr/>
            <p:nvPr/>
          </p:nvCxnSpPr>
          <p:spPr>
            <a:xfrm>
              <a:off x="2939415" y="1149985"/>
              <a:ext cx="635" cy="555625"/>
            </a:xfrm>
            <a:prstGeom prst="line">
              <a:avLst/>
            </a:prstGeom>
            <a:ln w="19050" cap="flat" cmpd="sng">
              <a:solidFill>
                <a:srgbClr val="046561">
                  <a:alpha val="100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Rect 0"/>
          <p:cNvSpPr>
            <a:spLocks/>
          </p:cNvSpPr>
          <p:nvPr/>
        </p:nvSpPr>
        <p:spPr>
          <a:xfrm>
            <a:off x="1186180" y="1467485"/>
            <a:ext cx="1608133" cy="430887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2200" dirty="0">
                <a:solidFill>
                  <a:srgbClr val="5F4E56"/>
                </a:solidFill>
                <a:latin typeface="나눔스퀘어" charset="0"/>
                <a:ea typeface="나눔스퀘어" charset="0"/>
                <a:cs typeface="Noto Sans" charset="0"/>
              </a:rPr>
              <a:t>기법 별 성능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155136BC-3DF9-4DC0-BFA5-62A7770DB4D1}"/>
              </a:ext>
            </a:extLst>
          </p:cNvPr>
          <p:cNvGrpSpPr/>
          <p:nvPr/>
        </p:nvGrpSpPr>
        <p:grpSpPr>
          <a:xfrm>
            <a:off x="0" y="136460"/>
            <a:ext cx="12192000" cy="531845"/>
            <a:chOff x="0" y="136460"/>
            <a:chExt cx="12192000" cy="531845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356F7D21-5436-4AD9-A238-B6C5063B2F02}"/>
                </a:ext>
              </a:extLst>
            </p:cNvPr>
            <p:cNvSpPr/>
            <p:nvPr/>
          </p:nvSpPr>
          <p:spPr>
            <a:xfrm>
              <a:off x="0" y="136460"/>
              <a:ext cx="12192000" cy="531845"/>
            </a:xfrm>
            <a:prstGeom prst="rect">
              <a:avLst/>
            </a:prstGeom>
            <a:solidFill>
              <a:srgbClr val="046561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E839901-94B7-44B6-8F4E-BEA101B1E234}"/>
                </a:ext>
              </a:extLst>
            </p:cNvPr>
            <p:cNvSpPr/>
            <p:nvPr/>
          </p:nvSpPr>
          <p:spPr>
            <a:xfrm>
              <a:off x="4449844" y="139570"/>
              <a:ext cx="1755089" cy="528735"/>
            </a:xfrm>
            <a:prstGeom prst="rect">
              <a:avLst/>
            </a:prstGeom>
            <a:solidFill>
              <a:srgbClr val="0465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2751150-C5C5-45CB-806D-71A3B6F92E50}"/>
                </a:ext>
              </a:extLst>
            </p:cNvPr>
            <p:cNvSpPr txBox="1"/>
            <p:nvPr/>
          </p:nvSpPr>
          <p:spPr>
            <a:xfrm>
              <a:off x="711524" y="186940"/>
              <a:ext cx="1322549" cy="43088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200" b="1" dirty="0">
                  <a:solidFill>
                    <a:srgbClr val="7A646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대회 소개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A8BFEE60-CA5D-4FCA-AB0A-0597D2372EC9}"/>
                </a:ext>
              </a:extLst>
            </p:cNvPr>
            <p:cNvSpPr txBox="1"/>
            <p:nvPr/>
          </p:nvSpPr>
          <p:spPr>
            <a:xfrm>
              <a:off x="4421847" y="186940"/>
              <a:ext cx="1811085" cy="43088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2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알고리즘 소개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EF2436DA-19DE-4A8E-9828-605A245DD860}"/>
                </a:ext>
              </a:extLst>
            </p:cNvPr>
            <p:cNvSpPr txBox="1"/>
            <p:nvPr/>
          </p:nvSpPr>
          <p:spPr>
            <a:xfrm>
              <a:off x="6487256" y="186940"/>
              <a:ext cx="1307440" cy="43088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200" b="1" dirty="0">
                  <a:solidFill>
                    <a:srgbClr val="7A646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모형 평가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B4ADF859-869E-486F-9EB0-96C48AFD34B8}"/>
                </a:ext>
              </a:extLst>
            </p:cNvPr>
            <p:cNvSpPr txBox="1"/>
            <p:nvPr/>
          </p:nvSpPr>
          <p:spPr>
            <a:xfrm>
              <a:off x="8049020" y="186940"/>
              <a:ext cx="1893911" cy="43088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200" b="1" dirty="0">
                  <a:solidFill>
                    <a:srgbClr val="7A646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한계 및 시사점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D1D1AAC5-8E06-4722-B5B9-D7064D25722C}"/>
                </a:ext>
              </a:extLst>
            </p:cNvPr>
            <p:cNvSpPr txBox="1"/>
            <p:nvPr/>
          </p:nvSpPr>
          <p:spPr>
            <a:xfrm>
              <a:off x="2391866" y="186940"/>
              <a:ext cx="1879126" cy="43088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200" b="1" dirty="0" err="1">
                  <a:solidFill>
                    <a:srgbClr val="7A646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전처리</a:t>
              </a:r>
              <a:r>
                <a:rPr lang="ko-KR" altLang="en-US" sz="2200" b="1" dirty="0">
                  <a:solidFill>
                    <a:srgbClr val="7A646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 </a:t>
              </a:r>
              <a:r>
                <a:rPr lang="en-US" altLang="ko-KR" sz="2200" b="1" dirty="0">
                  <a:solidFill>
                    <a:srgbClr val="7A646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&amp; EDA</a:t>
              </a:r>
              <a:endParaRPr lang="ko-KR" altLang="en-US" sz="2200" b="1" dirty="0">
                <a:solidFill>
                  <a:srgbClr val="7A646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7A61936-A65D-43E0-B508-FCE602BC7E0B}"/>
                </a:ext>
              </a:extLst>
            </p:cNvPr>
            <p:cNvSpPr txBox="1"/>
            <p:nvPr/>
          </p:nvSpPr>
          <p:spPr>
            <a:xfrm>
              <a:off x="10197255" y="186940"/>
              <a:ext cx="1306474" cy="43088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200" b="1" dirty="0">
                  <a:solidFill>
                    <a:srgbClr val="7A646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참고 문헌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7747561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5"/>
          <p:cNvGrpSpPr/>
          <p:nvPr/>
        </p:nvGrpSpPr>
        <p:grpSpPr>
          <a:xfrm>
            <a:off x="164465" y="958850"/>
            <a:ext cx="2722220" cy="584775"/>
            <a:chOff x="164465" y="958850"/>
            <a:chExt cx="2722220" cy="584775"/>
          </a:xfrm>
        </p:grpSpPr>
        <p:sp>
          <p:nvSpPr>
            <p:cNvPr id="24" name="Rect 0"/>
            <p:cNvSpPr txBox="1">
              <a:spLocks/>
            </p:cNvSpPr>
            <p:nvPr/>
          </p:nvSpPr>
          <p:spPr>
            <a:xfrm>
              <a:off x="164465" y="958850"/>
              <a:ext cx="2722220" cy="584775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r>
                <a:rPr lang="en-US" altLang="ko-KR" sz="3200" i="1" dirty="0">
                  <a:solidFill>
                    <a:srgbClr val="5F4E56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Noto Sans" panose="020B0502040504020204" pitchFamily="34"/>
                </a:rPr>
                <a:t>  </a:t>
              </a:r>
              <a:r>
                <a:rPr lang="en-US" altLang="ko-KR" sz="3200" i="1" dirty="0" err="1">
                  <a:solidFill>
                    <a:srgbClr val="5F4E56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Noto Sans" panose="020B0502040504020204" pitchFamily="34"/>
                </a:rPr>
                <a:t>EfficientNet</a:t>
              </a:r>
              <a:endParaRPr lang="ko-KR" altLang="en-US" sz="3200" i="1" dirty="0">
                <a:solidFill>
                  <a:srgbClr val="5F4E5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Noto Sans" panose="020B0502040504020204" pitchFamily="34"/>
              </a:endParaRPr>
            </a:p>
          </p:txBody>
        </p:sp>
        <p:sp>
          <p:nvSpPr>
            <p:cNvPr id="25" name="Rect 0"/>
            <p:cNvSpPr>
              <a:spLocks/>
            </p:cNvSpPr>
            <p:nvPr/>
          </p:nvSpPr>
          <p:spPr>
            <a:xfrm>
              <a:off x="170815" y="1009650"/>
              <a:ext cx="134620" cy="421640"/>
            </a:xfrm>
            <a:prstGeom prst="rect">
              <a:avLst/>
            </a:prstGeom>
            <a:solidFill>
              <a:srgbClr val="D97372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</p:grpSp>
      <p:grpSp>
        <p:nvGrpSpPr>
          <p:cNvPr id="40" name="Group 5"/>
          <p:cNvGrpSpPr/>
          <p:nvPr/>
        </p:nvGrpSpPr>
        <p:grpSpPr>
          <a:xfrm>
            <a:off x="2817495" y="1116330"/>
            <a:ext cx="7799070" cy="399415"/>
            <a:chOff x="2817495" y="1116330"/>
            <a:chExt cx="7799070" cy="399415"/>
          </a:xfrm>
        </p:grpSpPr>
        <p:sp>
          <p:nvSpPr>
            <p:cNvPr id="41" name="Rect 0"/>
            <p:cNvSpPr txBox="1">
              <a:spLocks/>
            </p:cNvSpPr>
            <p:nvPr/>
          </p:nvSpPr>
          <p:spPr>
            <a:xfrm>
              <a:off x="2817495" y="1116330"/>
              <a:ext cx="7799070" cy="39941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en-US" altLang="ko-KR" sz="2000" dirty="0">
                  <a:solidFill>
                    <a:srgbClr val="5F4E56"/>
                  </a:solidFill>
                  <a:latin typeface="나눔스퀘어" charset="0"/>
                  <a:ea typeface="나눔스퀘어" charset="0"/>
                </a:rPr>
                <a:t> Depth, width, resolution, compound scaling </a:t>
              </a:r>
              <a:r>
                <a:rPr lang="en-US" altLang="ko-KR" sz="2000" dirty="0" err="1">
                  <a:solidFill>
                    <a:srgbClr val="5F4E56"/>
                  </a:solidFill>
                  <a:latin typeface="나눔스퀘어" charset="0"/>
                  <a:ea typeface="나눔스퀘어" charset="0"/>
                </a:rPr>
                <a:t>비교</a:t>
              </a:r>
              <a:endParaRPr lang="ko-KR" altLang="en-US" sz="2000" dirty="0">
                <a:solidFill>
                  <a:srgbClr val="5F4E56"/>
                </a:solidFill>
                <a:latin typeface="나눔스퀘어" charset="0"/>
                <a:ea typeface="나눔스퀘어" charset="0"/>
              </a:endParaRPr>
            </a:p>
          </p:txBody>
        </p:sp>
        <p:cxnSp>
          <p:nvCxnSpPr>
            <p:cNvPr id="42" name="Rect 0"/>
            <p:cNvCxnSpPr/>
            <p:nvPr/>
          </p:nvCxnSpPr>
          <p:spPr>
            <a:xfrm>
              <a:off x="2853690" y="1188080"/>
              <a:ext cx="635" cy="285124"/>
            </a:xfrm>
            <a:prstGeom prst="line">
              <a:avLst/>
            </a:prstGeom>
            <a:ln w="19050" cap="flat" cmpd="sng">
              <a:solidFill>
                <a:srgbClr val="046561">
                  <a:alpha val="100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4" name="그림 72" descr="/Users/wonyong/Library/Group Containers/L48J367XN4.com.infraware.PolarisOffice/EngineTemp/95920/fImage21147014072468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71" r="6552" b="8792"/>
          <a:stretch>
            <a:fillRect/>
          </a:stretch>
        </p:blipFill>
        <p:spPr>
          <a:xfrm>
            <a:off x="2996564" y="1899285"/>
            <a:ext cx="6199505" cy="4380865"/>
          </a:xfrm>
          <a:prstGeom prst="rect">
            <a:avLst/>
          </a:prstGeom>
          <a:noFill/>
        </p:spPr>
      </p:pic>
      <p:cxnSp>
        <p:nvCxnSpPr>
          <p:cNvPr id="26" name="Rect 0"/>
          <p:cNvCxnSpPr/>
          <p:nvPr/>
        </p:nvCxnSpPr>
        <p:spPr>
          <a:xfrm flipV="1">
            <a:off x="133350" y="1495425"/>
            <a:ext cx="2574131" cy="1272"/>
          </a:xfrm>
          <a:prstGeom prst="line">
            <a:avLst/>
          </a:prstGeom>
          <a:ln w="6350" cap="flat" cmpd="sng">
            <a:solidFill>
              <a:srgbClr val="D97372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 0"/>
          <p:cNvSpPr>
            <a:spLocks/>
          </p:cNvSpPr>
          <p:nvPr/>
        </p:nvSpPr>
        <p:spPr>
          <a:xfrm>
            <a:off x="285492" y="1492011"/>
            <a:ext cx="2538452" cy="430887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2200" dirty="0">
                <a:solidFill>
                  <a:srgbClr val="5F4E56"/>
                </a:solidFill>
                <a:latin typeface="나눔스퀘어" charset="0"/>
                <a:ea typeface="나눔스퀘어" charset="0"/>
                <a:cs typeface="Noto Sans" charset="0"/>
              </a:rPr>
              <a:t>Compound scaling</a:t>
            </a:r>
            <a:endParaRPr lang="ko-KR" altLang="en-US" sz="2200" dirty="0">
              <a:solidFill>
                <a:srgbClr val="5F4E56"/>
              </a:solidFill>
              <a:latin typeface="나눔스퀘어" charset="0"/>
              <a:ea typeface="나눔스퀘어" charset="0"/>
              <a:cs typeface="Noto Sans" charset="0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E6D45B94-C638-486D-8057-12ED61D9F6DC}"/>
              </a:ext>
            </a:extLst>
          </p:cNvPr>
          <p:cNvGrpSpPr/>
          <p:nvPr/>
        </p:nvGrpSpPr>
        <p:grpSpPr>
          <a:xfrm>
            <a:off x="0" y="136460"/>
            <a:ext cx="12192000" cy="531845"/>
            <a:chOff x="0" y="136460"/>
            <a:chExt cx="12192000" cy="531845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17A0CB63-144B-450C-9C08-498973C88B6A}"/>
                </a:ext>
              </a:extLst>
            </p:cNvPr>
            <p:cNvSpPr/>
            <p:nvPr/>
          </p:nvSpPr>
          <p:spPr>
            <a:xfrm>
              <a:off x="0" y="136460"/>
              <a:ext cx="12192000" cy="531845"/>
            </a:xfrm>
            <a:prstGeom prst="rect">
              <a:avLst/>
            </a:prstGeom>
            <a:solidFill>
              <a:srgbClr val="046561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F85E4032-8B57-4DFD-A55D-AE93D2F3484F}"/>
                </a:ext>
              </a:extLst>
            </p:cNvPr>
            <p:cNvSpPr/>
            <p:nvPr/>
          </p:nvSpPr>
          <p:spPr>
            <a:xfrm>
              <a:off x="4449844" y="139570"/>
              <a:ext cx="1755089" cy="528735"/>
            </a:xfrm>
            <a:prstGeom prst="rect">
              <a:avLst/>
            </a:prstGeom>
            <a:solidFill>
              <a:srgbClr val="0465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0CEF1C2-383A-43A8-8453-442DA9748E29}"/>
                </a:ext>
              </a:extLst>
            </p:cNvPr>
            <p:cNvSpPr txBox="1"/>
            <p:nvPr/>
          </p:nvSpPr>
          <p:spPr>
            <a:xfrm>
              <a:off x="711524" y="186940"/>
              <a:ext cx="1322549" cy="43088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200" b="1" dirty="0">
                  <a:solidFill>
                    <a:srgbClr val="7A646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대회 소개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8622E78-3AD6-4F5F-BB50-9427654D362C}"/>
                </a:ext>
              </a:extLst>
            </p:cNvPr>
            <p:cNvSpPr txBox="1"/>
            <p:nvPr/>
          </p:nvSpPr>
          <p:spPr>
            <a:xfrm>
              <a:off x="4421847" y="186940"/>
              <a:ext cx="1811085" cy="43088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2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알고리즘 소개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B7E44AD-F665-4BF2-A206-1877B026D9CD}"/>
                </a:ext>
              </a:extLst>
            </p:cNvPr>
            <p:cNvSpPr txBox="1"/>
            <p:nvPr/>
          </p:nvSpPr>
          <p:spPr>
            <a:xfrm>
              <a:off x="6487256" y="186940"/>
              <a:ext cx="1307440" cy="43088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200" b="1" dirty="0">
                  <a:solidFill>
                    <a:srgbClr val="7A646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모형 평가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D0A33A5-C4EE-4A47-B250-DAD3E64700B9}"/>
                </a:ext>
              </a:extLst>
            </p:cNvPr>
            <p:cNvSpPr txBox="1"/>
            <p:nvPr/>
          </p:nvSpPr>
          <p:spPr>
            <a:xfrm>
              <a:off x="8049020" y="186940"/>
              <a:ext cx="1893911" cy="43088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200" b="1" dirty="0">
                  <a:solidFill>
                    <a:srgbClr val="7A646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한계 및 시사점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7E16809-613D-474B-B14D-3F531982DFB8}"/>
                </a:ext>
              </a:extLst>
            </p:cNvPr>
            <p:cNvSpPr txBox="1"/>
            <p:nvPr/>
          </p:nvSpPr>
          <p:spPr>
            <a:xfrm>
              <a:off x="2391866" y="186940"/>
              <a:ext cx="1879126" cy="43088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200" b="1" dirty="0" err="1">
                  <a:solidFill>
                    <a:srgbClr val="7A646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전처리</a:t>
              </a:r>
              <a:r>
                <a:rPr lang="ko-KR" altLang="en-US" sz="2200" b="1" dirty="0">
                  <a:solidFill>
                    <a:srgbClr val="7A646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 </a:t>
              </a:r>
              <a:r>
                <a:rPr lang="en-US" altLang="ko-KR" sz="2200" b="1" dirty="0">
                  <a:solidFill>
                    <a:srgbClr val="7A646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&amp; EDA</a:t>
              </a:r>
              <a:endParaRPr lang="ko-KR" altLang="en-US" sz="2200" b="1" dirty="0">
                <a:solidFill>
                  <a:srgbClr val="7A646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CE56D79-109C-4930-A386-52E1271A40FC}"/>
                </a:ext>
              </a:extLst>
            </p:cNvPr>
            <p:cNvSpPr txBox="1"/>
            <p:nvPr/>
          </p:nvSpPr>
          <p:spPr>
            <a:xfrm>
              <a:off x="10197255" y="186940"/>
              <a:ext cx="1306474" cy="43088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200" b="1" dirty="0">
                  <a:solidFill>
                    <a:srgbClr val="7A646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참고 문헌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0751627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5"/>
          <p:cNvGrpSpPr/>
          <p:nvPr/>
        </p:nvGrpSpPr>
        <p:grpSpPr>
          <a:xfrm>
            <a:off x="164465" y="958850"/>
            <a:ext cx="2686954" cy="584775"/>
            <a:chOff x="164465" y="958850"/>
            <a:chExt cx="2686954" cy="584775"/>
          </a:xfrm>
        </p:grpSpPr>
        <p:sp>
          <p:nvSpPr>
            <p:cNvPr id="24" name="Rect 0"/>
            <p:cNvSpPr txBox="1">
              <a:spLocks/>
            </p:cNvSpPr>
            <p:nvPr/>
          </p:nvSpPr>
          <p:spPr>
            <a:xfrm>
              <a:off x="164465" y="958850"/>
              <a:ext cx="2686954" cy="584775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r>
                <a:rPr lang="en-US" altLang="ko-KR" sz="3200" i="1" dirty="0">
                  <a:solidFill>
                    <a:srgbClr val="5F4E56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Noto Sans" panose="020B0502040504020204" pitchFamily="34"/>
                </a:rPr>
                <a:t>  </a:t>
              </a:r>
              <a:r>
                <a:rPr lang="en-US" altLang="ko-KR" sz="3200" i="1" dirty="0" err="1">
                  <a:solidFill>
                    <a:srgbClr val="5F4E56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Noto Sans" panose="020B0502040504020204" pitchFamily="34"/>
                </a:rPr>
                <a:t>EfficientNet</a:t>
              </a:r>
              <a:endParaRPr lang="ko-KR" altLang="en-US" sz="3200" i="1" dirty="0">
                <a:solidFill>
                  <a:srgbClr val="5F4E5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Noto Sans" panose="020B0502040504020204" pitchFamily="34"/>
              </a:endParaRPr>
            </a:p>
          </p:txBody>
        </p:sp>
        <p:sp>
          <p:nvSpPr>
            <p:cNvPr id="25" name="Rect 0"/>
            <p:cNvSpPr>
              <a:spLocks/>
            </p:cNvSpPr>
            <p:nvPr/>
          </p:nvSpPr>
          <p:spPr>
            <a:xfrm>
              <a:off x="170815" y="1009650"/>
              <a:ext cx="134620" cy="421640"/>
            </a:xfrm>
            <a:prstGeom prst="rect">
              <a:avLst/>
            </a:prstGeom>
            <a:solidFill>
              <a:srgbClr val="D97372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</p:grpSp>
      <p:pic>
        <p:nvPicPr>
          <p:cNvPr id="43" name="그림 75" descr="/Users/wonyong/Library/Group Containers/L48J367XN4.com.infraware.PolarisOffice/EngineTemp/95920/fImage74897414102610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78" r="4838" b="16242"/>
          <a:stretch>
            <a:fillRect/>
          </a:stretch>
        </p:blipFill>
        <p:spPr>
          <a:xfrm>
            <a:off x="426719" y="2435860"/>
            <a:ext cx="11339195" cy="3693160"/>
          </a:xfrm>
          <a:prstGeom prst="rect">
            <a:avLst/>
          </a:prstGeom>
          <a:noFill/>
        </p:spPr>
      </p:pic>
      <p:cxnSp>
        <p:nvCxnSpPr>
          <p:cNvPr id="26" name="Rect 0"/>
          <p:cNvCxnSpPr/>
          <p:nvPr/>
        </p:nvCxnSpPr>
        <p:spPr>
          <a:xfrm flipV="1">
            <a:off x="160509" y="1495425"/>
            <a:ext cx="2574131" cy="1272"/>
          </a:xfrm>
          <a:prstGeom prst="line">
            <a:avLst/>
          </a:prstGeom>
          <a:ln w="6350" cap="flat" cmpd="sng">
            <a:solidFill>
              <a:srgbClr val="D97372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5"/>
          <p:cNvGrpSpPr/>
          <p:nvPr/>
        </p:nvGrpSpPr>
        <p:grpSpPr>
          <a:xfrm>
            <a:off x="2872740" y="1116330"/>
            <a:ext cx="7799070" cy="707886"/>
            <a:chOff x="2872740" y="1116330"/>
            <a:chExt cx="7799070" cy="707886"/>
          </a:xfrm>
        </p:grpSpPr>
        <p:sp>
          <p:nvSpPr>
            <p:cNvPr id="31" name="Rect 0"/>
            <p:cNvSpPr txBox="1">
              <a:spLocks/>
            </p:cNvSpPr>
            <p:nvPr/>
          </p:nvSpPr>
          <p:spPr>
            <a:xfrm>
              <a:off x="2872740" y="1116330"/>
              <a:ext cx="7799070" cy="707886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en-US" altLang="ko-KR" sz="2000" dirty="0">
                  <a:solidFill>
                    <a:srgbClr val="5F4E56"/>
                  </a:solidFill>
                  <a:latin typeface="나눔스퀘어" charset="0"/>
                  <a:ea typeface="나눔스퀘어" charset="0"/>
                </a:rPr>
                <a:t>Class activation map</a:t>
              </a:r>
              <a:r>
                <a:rPr lang="ko-KR" altLang="en-US" sz="2000" dirty="0">
                  <a:solidFill>
                    <a:srgbClr val="5F4E56"/>
                  </a:solidFill>
                  <a:latin typeface="나눔스퀘어" charset="0"/>
                  <a:ea typeface="나눔스퀘어" charset="0"/>
                </a:rPr>
                <a:t>을 통한 시각화로 </a:t>
              </a:r>
              <a:r>
                <a:rPr lang="en-US" altLang="ko-KR" sz="2000" dirty="0">
                  <a:solidFill>
                    <a:srgbClr val="5F4E56"/>
                  </a:solidFill>
                  <a:latin typeface="나눔스퀘어" charset="0"/>
                  <a:ea typeface="나눔스퀘어" charset="0"/>
                </a:rPr>
                <a:t>compound scaling</a:t>
              </a:r>
              <a:r>
                <a:rPr lang="ko-KR" altLang="en-US" sz="2000" dirty="0">
                  <a:solidFill>
                    <a:srgbClr val="5F4E56"/>
                  </a:solidFill>
                  <a:latin typeface="나눔스퀘어" charset="0"/>
                  <a:ea typeface="나눔스퀘어" charset="0"/>
                </a:rPr>
                <a:t>이</a:t>
              </a:r>
              <a:endParaRPr lang="en-US" altLang="ko-KR" sz="2000" dirty="0">
                <a:solidFill>
                  <a:srgbClr val="5F4E56"/>
                </a:solidFill>
                <a:latin typeface="나눔스퀘어" charset="0"/>
                <a:ea typeface="나눔스퀘어" charset="0"/>
              </a:endParaRPr>
            </a:p>
            <a:p>
              <a:pPr marL="0" indent="0" latinLnBrk="0">
                <a:buFontTx/>
                <a:buNone/>
              </a:pPr>
              <a:r>
                <a:rPr lang="ko-KR" altLang="en-US" sz="2000" dirty="0">
                  <a:solidFill>
                    <a:srgbClr val="5F4E56"/>
                  </a:solidFill>
                  <a:latin typeface="나눔스퀘어" charset="0"/>
                  <a:ea typeface="나눔스퀘어" charset="0"/>
                </a:rPr>
                <a:t>좀 더 정교하게 </a:t>
              </a:r>
              <a:r>
                <a:rPr lang="en-US" altLang="ko-KR" sz="2000" dirty="0">
                  <a:solidFill>
                    <a:srgbClr val="5F4E56"/>
                  </a:solidFill>
                  <a:latin typeface="나눔스퀘어" charset="0"/>
                  <a:ea typeface="나눔스퀘어" charset="0"/>
                </a:rPr>
                <a:t>Image Detection</a:t>
              </a:r>
              <a:r>
                <a:rPr lang="ko-KR" altLang="en-US" sz="2000" dirty="0">
                  <a:solidFill>
                    <a:srgbClr val="5F4E56"/>
                  </a:solidFill>
                  <a:latin typeface="나눔스퀘어" charset="0"/>
                  <a:ea typeface="나눔스퀘어" charset="0"/>
                </a:rPr>
                <a:t>을 수행한다</a:t>
              </a:r>
              <a:r>
                <a:rPr lang="en-US" altLang="ko-KR" sz="2000" dirty="0">
                  <a:solidFill>
                    <a:srgbClr val="5F4E56"/>
                  </a:solidFill>
                  <a:latin typeface="나눔스퀘어" charset="0"/>
                  <a:ea typeface="나눔스퀘어" charset="0"/>
                </a:rPr>
                <a:t>.</a:t>
              </a:r>
              <a:endParaRPr lang="ko-KR" altLang="en-US" sz="2000" dirty="0">
                <a:solidFill>
                  <a:srgbClr val="5F4E56"/>
                </a:solidFill>
                <a:latin typeface="나눔스퀘어" charset="0"/>
                <a:ea typeface="나눔스퀘어" charset="0"/>
              </a:endParaRPr>
            </a:p>
          </p:txBody>
        </p:sp>
        <p:cxnSp>
          <p:nvCxnSpPr>
            <p:cNvPr id="32" name="Rect 0"/>
            <p:cNvCxnSpPr/>
            <p:nvPr/>
          </p:nvCxnSpPr>
          <p:spPr>
            <a:xfrm>
              <a:off x="2908935" y="1186180"/>
              <a:ext cx="635" cy="555625"/>
            </a:xfrm>
            <a:prstGeom prst="line">
              <a:avLst/>
            </a:prstGeom>
            <a:ln w="19050" cap="flat" cmpd="sng">
              <a:solidFill>
                <a:srgbClr val="046561">
                  <a:alpha val="100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Rect 0"/>
          <p:cNvSpPr>
            <a:spLocks/>
          </p:cNvSpPr>
          <p:nvPr/>
        </p:nvSpPr>
        <p:spPr>
          <a:xfrm>
            <a:off x="2033905" y="1467485"/>
            <a:ext cx="780983" cy="430887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2200" dirty="0">
                <a:solidFill>
                  <a:srgbClr val="5F4E56"/>
                </a:solidFill>
                <a:latin typeface="나눔스퀘어" charset="0"/>
                <a:ea typeface="나눔스퀘어" charset="0"/>
                <a:cs typeface="Noto Sans" charset="0"/>
              </a:rPr>
              <a:t>CAM</a:t>
            </a:r>
            <a:endParaRPr lang="ko-KR" altLang="en-US" sz="2200" dirty="0">
              <a:solidFill>
                <a:srgbClr val="5F4E56"/>
              </a:solidFill>
              <a:latin typeface="나눔스퀘어" charset="0"/>
              <a:ea typeface="나눔스퀘어" charset="0"/>
              <a:cs typeface="Noto Sans" charset="0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EC4FD92A-A3DB-436B-BF08-F3AB706D53C5}"/>
              </a:ext>
            </a:extLst>
          </p:cNvPr>
          <p:cNvGrpSpPr/>
          <p:nvPr/>
        </p:nvGrpSpPr>
        <p:grpSpPr>
          <a:xfrm>
            <a:off x="0" y="136460"/>
            <a:ext cx="12192000" cy="531845"/>
            <a:chOff x="0" y="136460"/>
            <a:chExt cx="12192000" cy="531845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FEF8B748-E3DB-468B-A846-389DF9147541}"/>
                </a:ext>
              </a:extLst>
            </p:cNvPr>
            <p:cNvSpPr/>
            <p:nvPr/>
          </p:nvSpPr>
          <p:spPr>
            <a:xfrm>
              <a:off x="0" y="136460"/>
              <a:ext cx="12192000" cy="531845"/>
            </a:xfrm>
            <a:prstGeom prst="rect">
              <a:avLst/>
            </a:prstGeom>
            <a:solidFill>
              <a:srgbClr val="046561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D0FB902A-820C-476E-BFD7-89F9BC07B274}"/>
                </a:ext>
              </a:extLst>
            </p:cNvPr>
            <p:cNvSpPr/>
            <p:nvPr/>
          </p:nvSpPr>
          <p:spPr>
            <a:xfrm>
              <a:off x="4449844" y="139570"/>
              <a:ext cx="1755089" cy="528735"/>
            </a:xfrm>
            <a:prstGeom prst="rect">
              <a:avLst/>
            </a:prstGeom>
            <a:solidFill>
              <a:srgbClr val="0465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CC6D152-09A3-439A-98EE-8F9AE2B641F4}"/>
                </a:ext>
              </a:extLst>
            </p:cNvPr>
            <p:cNvSpPr txBox="1"/>
            <p:nvPr/>
          </p:nvSpPr>
          <p:spPr>
            <a:xfrm>
              <a:off x="711524" y="186940"/>
              <a:ext cx="1322549" cy="43088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200" b="1" dirty="0">
                  <a:solidFill>
                    <a:srgbClr val="7A646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대회 소개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E034FBA-48A3-45D7-AAFC-F262208F62E2}"/>
                </a:ext>
              </a:extLst>
            </p:cNvPr>
            <p:cNvSpPr txBox="1"/>
            <p:nvPr/>
          </p:nvSpPr>
          <p:spPr>
            <a:xfrm>
              <a:off x="4421847" y="186940"/>
              <a:ext cx="1811085" cy="43088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2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알고리즘 소개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BB4457B-DEE0-417D-BD10-E532020F39A1}"/>
                </a:ext>
              </a:extLst>
            </p:cNvPr>
            <p:cNvSpPr txBox="1"/>
            <p:nvPr/>
          </p:nvSpPr>
          <p:spPr>
            <a:xfrm>
              <a:off x="6487256" y="186940"/>
              <a:ext cx="1307440" cy="43088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200" b="1" dirty="0">
                  <a:solidFill>
                    <a:srgbClr val="7A646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모형 평가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EACDA1B2-E64C-492B-BC6C-4304C54A6BA6}"/>
                </a:ext>
              </a:extLst>
            </p:cNvPr>
            <p:cNvSpPr txBox="1"/>
            <p:nvPr/>
          </p:nvSpPr>
          <p:spPr>
            <a:xfrm>
              <a:off x="8049020" y="186940"/>
              <a:ext cx="1893911" cy="43088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200" b="1" dirty="0">
                  <a:solidFill>
                    <a:srgbClr val="7A646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한계 및 시사점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C219EE1-66E8-47A7-9BED-5B083035ADE2}"/>
                </a:ext>
              </a:extLst>
            </p:cNvPr>
            <p:cNvSpPr txBox="1"/>
            <p:nvPr/>
          </p:nvSpPr>
          <p:spPr>
            <a:xfrm>
              <a:off x="2391866" y="186940"/>
              <a:ext cx="1879126" cy="43088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200" b="1" dirty="0" err="1">
                  <a:solidFill>
                    <a:srgbClr val="7A646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전처리</a:t>
              </a:r>
              <a:r>
                <a:rPr lang="ko-KR" altLang="en-US" sz="2200" b="1" dirty="0">
                  <a:solidFill>
                    <a:srgbClr val="7A646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 </a:t>
              </a:r>
              <a:r>
                <a:rPr lang="en-US" altLang="ko-KR" sz="2200" b="1" dirty="0">
                  <a:solidFill>
                    <a:srgbClr val="7A646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&amp; EDA</a:t>
              </a:r>
              <a:endParaRPr lang="ko-KR" altLang="en-US" sz="2200" b="1" dirty="0">
                <a:solidFill>
                  <a:srgbClr val="7A646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D9CAE24-5E45-436A-85A4-00F21E988909}"/>
                </a:ext>
              </a:extLst>
            </p:cNvPr>
            <p:cNvSpPr txBox="1"/>
            <p:nvPr/>
          </p:nvSpPr>
          <p:spPr>
            <a:xfrm>
              <a:off x="10197255" y="186940"/>
              <a:ext cx="1306474" cy="43088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200" b="1" dirty="0">
                  <a:solidFill>
                    <a:srgbClr val="7A646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참고 문헌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4959487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5"/>
          <p:cNvGrpSpPr/>
          <p:nvPr/>
        </p:nvGrpSpPr>
        <p:grpSpPr>
          <a:xfrm>
            <a:off x="164465" y="958850"/>
            <a:ext cx="2686954" cy="939522"/>
            <a:chOff x="164465" y="958850"/>
            <a:chExt cx="2686954" cy="939522"/>
          </a:xfrm>
        </p:grpSpPr>
        <p:grpSp>
          <p:nvGrpSpPr>
            <p:cNvPr id="21" name="Group 5"/>
            <p:cNvGrpSpPr/>
            <p:nvPr/>
          </p:nvGrpSpPr>
          <p:grpSpPr>
            <a:xfrm>
              <a:off x="164465" y="958850"/>
              <a:ext cx="2686954" cy="584775"/>
              <a:chOff x="164465" y="958850"/>
              <a:chExt cx="2686954" cy="584775"/>
            </a:xfrm>
          </p:grpSpPr>
          <p:sp>
            <p:nvSpPr>
              <p:cNvPr id="24" name="Rect 0"/>
              <p:cNvSpPr txBox="1">
                <a:spLocks/>
              </p:cNvSpPr>
              <p:nvPr/>
            </p:nvSpPr>
            <p:spPr>
              <a:xfrm>
                <a:off x="164465" y="958850"/>
                <a:ext cx="2686954" cy="584775"/>
              </a:xfrm>
              <a:prstGeom prst="rect">
                <a:avLst/>
              </a:prstGeom>
              <a:noFill/>
            </p:spPr>
            <p:txBody>
              <a:bodyPr vert="horz" wrap="none" lIns="91440" tIns="45720" rIns="91440" bIns="45720" numCol="1" anchor="t">
                <a:spAutoFit/>
              </a:bodyPr>
              <a:lstStyle/>
              <a:p>
                <a:r>
                  <a:rPr lang="en-US" altLang="ko-KR" sz="3200" i="1" dirty="0">
                    <a:solidFill>
                      <a:srgbClr val="5F4E56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Noto Sans" panose="020B0502040504020204" pitchFamily="34"/>
                  </a:rPr>
                  <a:t>  </a:t>
                </a:r>
                <a:r>
                  <a:rPr lang="en-US" altLang="ko-KR" sz="3200" i="1" dirty="0" err="1">
                    <a:solidFill>
                      <a:srgbClr val="5F4E56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Noto Sans" panose="020B0502040504020204" pitchFamily="34"/>
                  </a:rPr>
                  <a:t>EfficientNet</a:t>
                </a:r>
                <a:endParaRPr lang="ko-KR" altLang="en-US" sz="3200" i="1" dirty="0">
                  <a:solidFill>
                    <a:srgbClr val="5F4E56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Noto Sans" panose="020B0502040504020204" pitchFamily="34"/>
                </a:endParaRPr>
              </a:p>
            </p:txBody>
          </p:sp>
          <p:sp>
            <p:nvSpPr>
              <p:cNvPr id="25" name="Rect 0"/>
              <p:cNvSpPr>
                <a:spLocks/>
              </p:cNvSpPr>
              <p:nvPr/>
            </p:nvSpPr>
            <p:spPr>
              <a:xfrm>
                <a:off x="170815" y="1009650"/>
                <a:ext cx="134620" cy="421640"/>
              </a:xfrm>
              <a:prstGeom prst="rect">
                <a:avLst/>
              </a:prstGeom>
              <a:solidFill>
                <a:srgbClr val="D97372"/>
              </a:solidFill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ctr" latinLnBrk="0">
                  <a:buFontTx/>
                  <a:buNone/>
                </a:pPr>
                <a:endParaRPr lang="ko-KR" altLang="en-US"/>
              </a:p>
            </p:txBody>
          </p:sp>
        </p:grpSp>
        <p:sp>
          <p:nvSpPr>
            <p:cNvPr id="22" name="Rect 0"/>
            <p:cNvSpPr>
              <a:spLocks/>
            </p:cNvSpPr>
            <p:nvPr/>
          </p:nvSpPr>
          <p:spPr>
            <a:xfrm>
              <a:off x="2094230" y="1467485"/>
              <a:ext cx="697627" cy="430887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ko-KR" altLang="en-US" sz="2200" dirty="0">
                  <a:solidFill>
                    <a:srgbClr val="5F4E56"/>
                  </a:solidFill>
                  <a:latin typeface="나눔스퀘어" charset="0"/>
                  <a:ea typeface="나눔스퀘어" charset="0"/>
                  <a:cs typeface="Noto Sans" charset="0"/>
                </a:rPr>
                <a:t>성능</a:t>
              </a:r>
            </a:p>
          </p:txBody>
        </p:sp>
      </p:grpSp>
      <p:pic>
        <p:nvPicPr>
          <p:cNvPr id="43" name="그림 77" descr="/Users/wonyong/Library/Group Containers/L48J367XN4.com.infraware.PolarisOffice/EngineTemp/95920/fImage4546611452234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0" r="2906" b="26648"/>
          <a:stretch>
            <a:fillRect/>
          </a:stretch>
        </p:blipFill>
        <p:spPr>
          <a:xfrm>
            <a:off x="245110" y="1957704"/>
            <a:ext cx="5850890" cy="4578350"/>
          </a:xfrm>
          <a:prstGeom prst="rect">
            <a:avLst/>
          </a:prstGeom>
          <a:noFill/>
        </p:spPr>
      </p:pic>
      <p:pic>
        <p:nvPicPr>
          <p:cNvPr id="44" name="그림 78" descr="/Users/wonyong/Library/Group Containers/L48J367XN4.com.infraware.PolarisOffice/EngineTemp/95920/fImage36111014537270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0" r="5187" b="7261"/>
          <a:stretch>
            <a:fillRect/>
          </a:stretch>
        </p:blipFill>
        <p:spPr>
          <a:xfrm>
            <a:off x="6094730" y="1958340"/>
            <a:ext cx="5826125" cy="4584065"/>
          </a:xfrm>
          <a:prstGeom prst="rect">
            <a:avLst/>
          </a:prstGeom>
          <a:noFill/>
        </p:spPr>
      </p:pic>
      <p:grpSp>
        <p:nvGrpSpPr>
          <p:cNvPr id="26" name="Group 5"/>
          <p:cNvGrpSpPr/>
          <p:nvPr/>
        </p:nvGrpSpPr>
        <p:grpSpPr>
          <a:xfrm>
            <a:off x="2817495" y="1116330"/>
            <a:ext cx="7799070" cy="399415"/>
            <a:chOff x="2817495" y="1116330"/>
            <a:chExt cx="7799070" cy="399415"/>
          </a:xfrm>
        </p:grpSpPr>
        <p:sp>
          <p:nvSpPr>
            <p:cNvPr id="27" name="Rect 0"/>
            <p:cNvSpPr txBox="1">
              <a:spLocks/>
            </p:cNvSpPr>
            <p:nvPr/>
          </p:nvSpPr>
          <p:spPr>
            <a:xfrm>
              <a:off x="2817495" y="1116330"/>
              <a:ext cx="7799070" cy="39941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latinLnBrk="0"/>
              <a:r>
                <a:rPr lang="en-US" altLang="ko-KR" sz="2000" dirty="0">
                  <a:solidFill>
                    <a:srgbClr val="5F4E56"/>
                  </a:solidFill>
                  <a:latin typeface="나눔스퀘어" charset="0"/>
                  <a:ea typeface="나눔스퀘어" charset="0"/>
                </a:rPr>
                <a:t> </a:t>
              </a:r>
              <a:r>
                <a:rPr lang="ko-KR" altLang="en-US" sz="2000" dirty="0">
                  <a:solidFill>
                    <a:srgbClr val="5F4E56"/>
                  </a:solidFill>
                  <a:latin typeface="나눔스퀘어" charset="0"/>
                  <a:ea typeface="나눔스퀘어" charset="0"/>
                </a:rPr>
                <a:t>타 모델 대비 뛰어난 성능을 가지고 있다</a:t>
              </a:r>
              <a:r>
                <a:rPr lang="en-US" altLang="ko-KR" sz="2000" dirty="0">
                  <a:solidFill>
                    <a:srgbClr val="5F4E56"/>
                  </a:solidFill>
                  <a:latin typeface="나눔스퀘어" charset="0"/>
                  <a:ea typeface="나눔스퀘어" charset="0"/>
                </a:rPr>
                <a:t>.</a:t>
              </a:r>
              <a:endParaRPr lang="ko-KR" altLang="en-US" sz="2000" dirty="0">
                <a:solidFill>
                  <a:srgbClr val="5F4E56"/>
                </a:solidFill>
                <a:latin typeface="나눔스퀘어" charset="0"/>
                <a:ea typeface="나눔스퀘어" charset="0"/>
              </a:endParaRPr>
            </a:p>
          </p:txBody>
        </p:sp>
        <p:cxnSp>
          <p:nvCxnSpPr>
            <p:cNvPr id="28" name="Rect 0"/>
            <p:cNvCxnSpPr/>
            <p:nvPr/>
          </p:nvCxnSpPr>
          <p:spPr>
            <a:xfrm>
              <a:off x="2853690" y="1188080"/>
              <a:ext cx="635" cy="285124"/>
            </a:xfrm>
            <a:prstGeom prst="line">
              <a:avLst/>
            </a:prstGeom>
            <a:ln w="19050" cap="flat" cmpd="sng">
              <a:solidFill>
                <a:srgbClr val="046561">
                  <a:alpha val="100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9" name="Rect 0"/>
          <p:cNvCxnSpPr/>
          <p:nvPr/>
        </p:nvCxnSpPr>
        <p:spPr>
          <a:xfrm flipV="1">
            <a:off x="133350" y="1488281"/>
            <a:ext cx="2550319" cy="8416"/>
          </a:xfrm>
          <a:prstGeom prst="line">
            <a:avLst/>
          </a:prstGeom>
          <a:ln w="6350" cap="flat" cmpd="sng">
            <a:solidFill>
              <a:srgbClr val="D97372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6CCFF210-807C-4E3E-A7B7-DA619DE1C13F}"/>
              </a:ext>
            </a:extLst>
          </p:cNvPr>
          <p:cNvGrpSpPr/>
          <p:nvPr/>
        </p:nvGrpSpPr>
        <p:grpSpPr>
          <a:xfrm>
            <a:off x="0" y="136460"/>
            <a:ext cx="12192000" cy="531845"/>
            <a:chOff x="0" y="136460"/>
            <a:chExt cx="12192000" cy="531845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50B39356-F7BA-423B-B5B5-4500D1060334}"/>
                </a:ext>
              </a:extLst>
            </p:cNvPr>
            <p:cNvSpPr/>
            <p:nvPr/>
          </p:nvSpPr>
          <p:spPr>
            <a:xfrm>
              <a:off x="0" y="136460"/>
              <a:ext cx="12192000" cy="531845"/>
            </a:xfrm>
            <a:prstGeom prst="rect">
              <a:avLst/>
            </a:prstGeom>
            <a:solidFill>
              <a:srgbClr val="046561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FBB4CD59-C1A4-4D16-AE02-30F502671184}"/>
                </a:ext>
              </a:extLst>
            </p:cNvPr>
            <p:cNvSpPr/>
            <p:nvPr/>
          </p:nvSpPr>
          <p:spPr>
            <a:xfrm>
              <a:off x="4449844" y="139570"/>
              <a:ext cx="1755089" cy="528735"/>
            </a:xfrm>
            <a:prstGeom prst="rect">
              <a:avLst/>
            </a:prstGeom>
            <a:solidFill>
              <a:srgbClr val="0465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18C09BC-5FC8-4D67-BF8E-AD6A28179126}"/>
                </a:ext>
              </a:extLst>
            </p:cNvPr>
            <p:cNvSpPr txBox="1"/>
            <p:nvPr/>
          </p:nvSpPr>
          <p:spPr>
            <a:xfrm>
              <a:off x="711524" y="186940"/>
              <a:ext cx="1322549" cy="43088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200" b="1" dirty="0">
                  <a:solidFill>
                    <a:srgbClr val="7A646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대회 소개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B011BD4-93CB-4636-9C6A-7F0721D396CC}"/>
                </a:ext>
              </a:extLst>
            </p:cNvPr>
            <p:cNvSpPr txBox="1"/>
            <p:nvPr/>
          </p:nvSpPr>
          <p:spPr>
            <a:xfrm>
              <a:off x="4421847" y="186940"/>
              <a:ext cx="1811085" cy="43088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2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알고리즘 소개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A161DEC4-C3AE-4E47-A034-904A509CB2F6}"/>
                </a:ext>
              </a:extLst>
            </p:cNvPr>
            <p:cNvSpPr txBox="1"/>
            <p:nvPr/>
          </p:nvSpPr>
          <p:spPr>
            <a:xfrm>
              <a:off x="6487256" y="186940"/>
              <a:ext cx="1307440" cy="43088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200" b="1" dirty="0">
                  <a:solidFill>
                    <a:srgbClr val="7A646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모형 평가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1DD1ADA-B4D2-4E54-91CC-F04608FAEB59}"/>
                </a:ext>
              </a:extLst>
            </p:cNvPr>
            <p:cNvSpPr txBox="1"/>
            <p:nvPr/>
          </p:nvSpPr>
          <p:spPr>
            <a:xfrm>
              <a:off x="8049020" y="186940"/>
              <a:ext cx="1893911" cy="43088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200" b="1" dirty="0">
                  <a:solidFill>
                    <a:srgbClr val="7A646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한계 및 시사점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D57A155-C82F-4BFB-8569-0B35BFAB46C8}"/>
                </a:ext>
              </a:extLst>
            </p:cNvPr>
            <p:cNvSpPr txBox="1"/>
            <p:nvPr/>
          </p:nvSpPr>
          <p:spPr>
            <a:xfrm>
              <a:off x="2391866" y="186940"/>
              <a:ext cx="1879126" cy="43088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200" b="1" dirty="0" err="1">
                  <a:solidFill>
                    <a:srgbClr val="7A646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전처리</a:t>
              </a:r>
              <a:r>
                <a:rPr lang="ko-KR" altLang="en-US" sz="2200" b="1" dirty="0">
                  <a:solidFill>
                    <a:srgbClr val="7A646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 </a:t>
              </a:r>
              <a:r>
                <a:rPr lang="en-US" altLang="ko-KR" sz="2200" b="1" dirty="0">
                  <a:solidFill>
                    <a:srgbClr val="7A646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&amp; EDA</a:t>
              </a:r>
              <a:endParaRPr lang="ko-KR" altLang="en-US" sz="2200" b="1" dirty="0">
                <a:solidFill>
                  <a:srgbClr val="7A646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C8562076-5A88-4C2B-95A3-E7B94C822E9A}"/>
                </a:ext>
              </a:extLst>
            </p:cNvPr>
            <p:cNvSpPr txBox="1"/>
            <p:nvPr/>
          </p:nvSpPr>
          <p:spPr>
            <a:xfrm>
              <a:off x="10197255" y="186940"/>
              <a:ext cx="1306474" cy="43088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200" b="1" dirty="0">
                  <a:solidFill>
                    <a:srgbClr val="7A646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참고 문헌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982867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/>
          <p:cNvGrpSpPr/>
          <p:nvPr/>
        </p:nvGrpSpPr>
        <p:grpSpPr>
          <a:xfrm>
            <a:off x="0" y="136460"/>
            <a:ext cx="12192000" cy="531845"/>
            <a:chOff x="0" y="136460"/>
            <a:chExt cx="12192000" cy="531845"/>
          </a:xfrm>
        </p:grpSpPr>
        <p:sp>
          <p:nvSpPr>
            <p:cNvPr id="2" name="직사각형 1"/>
            <p:cNvSpPr/>
            <p:nvPr/>
          </p:nvSpPr>
          <p:spPr>
            <a:xfrm>
              <a:off x="0" y="136460"/>
              <a:ext cx="12192000" cy="531845"/>
            </a:xfrm>
            <a:prstGeom prst="rect">
              <a:avLst/>
            </a:prstGeom>
            <a:solidFill>
              <a:srgbClr val="F8AC96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485923" y="136460"/>
              <a:ext cx="1755089" cy="531845"/>
            </a:xfrm>
            <a:prstGeom prst="rect">
              <a:avLst/>
            </a:prstGeom>
            <a:solidFill>
              <a:srgbClr val="D973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06AF0FE-16F4-41C6-832C-E0A1946FC8BA}"/>
                </a:ext>
              </a:extLst>
            </p:cNvPr>
            <p:cNvSpPr txBox="1"/>
            <p:nvPr/>
          </p:nvSpPr>
          <p:spPr>
            <a:xfrm>
              <a:off x="711524" y="186940"/>
              <a:ext cx="1322549" cy="43088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대회 소개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F06C1F4-9C57-4230-892F-D918CC87F42C}"/>
                </a:ext>
              </a:extLst>
            </p:cNvPr>
            <p:cNvSpPr txBox="1"/>
            <p:nvPr/>
          </p:nvSpPr>
          <p:spPr>
            <a:xfrm>
              <a:off x="4421847" y="186940"/>
              <a:ext cx="1811085" cy="43088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200" b="1" dirty="0">
                  <a:solidFill>
                    <a:srgbClr val="7E6872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알고리즘 소개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FCD5200-F18F-4FF9-B023-67E4725803B6}"/>
                </a:ext>
              </a:extLst>
            </p:cNvPr>
            <p:cNvSpPr txBox="1"/>
            <p:nvPr/>
          </p:nvSpPr>
          <p:spPr>
            <a:xfrm>
              <a:off x="6487256" y="186940"/>
              <a:ext cx="1307440" cy="43088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200" b="1" dirty="0">
                  <a:solidFill>
                    <a:srgbClr val="7E6872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모형 평가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699CB18-AEC9-4F9A-B6E4-728B0360AE7C}"/>
                </a:ext>
              </a:extLst>
            </p:cNvPr>
            <p:cNvSpPr txBox="1"/>
            <p:nvPr/>
          </p:nvSpPr>
          <p:spPr>
            <a:xfrm>
              <a:off x="8049020" y="186940"/>
              <a:ext cx="1893911" cy="43088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200" b="1" dirty="0">
                  <a:solidFill>
                    <a:srgbClr val="7E6872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한계 및 시사점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F06C1F4-9C57-4230-892F-D918CC87F42C}"/>
                </a:ext>
              </a:extLst>
            </p:cNvPr>
            <p:cNvSpPr txBox="1"/>
            <p:nvPr/>
          </p:nvSpPr>
          <p:spPr>
            <a:xfrm>
              <a:off x="2391866" y="186940"/>
              <a:ext cx="1879126" cy="43088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200" b="1" dirty="0">
                  <a:solidFill>
                    <a:srgbClr val="7E6872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전처리 </a:t>
              </a:r>
              <a:r>
                <a:rPr lang="en-US" altLang="ko-KR" sz="2200" b="1" dirty="0">
                  <a:solidFill>
                    <a:srgbClr val="7E6872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&amp; EDA</a:t>
              </a:r>
              <a:endParaRPr lang="ko-KR" altLang="en-US" sz="2200" b="1" dirty="0">
                <a:solidFill>
                  <a:srgbClr val="7E687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699CB18-AEC9-4F9A-B6E4-728B0360AE7C}"/>
                </a:ext>
              </a:extLst>
            </p:cNvPr>
            <p:cNvSpPr txBox="1"/>
            <p:nvPr/>
          </p:nvSpPr>
          <p:spPr>
            <a:xfrm>
              <a:off x="10197255" y="186940"/>
              <a:ext cx="1306474" cy="43088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200" b="1" dirty="0">
                  <a:solidFill>
                    <a:srgbClr val="7E6872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참고 문헌</a:t>
              </a:r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946" y="1425450"/>
            <a:ext cx="4525554" cy="3395107"/>
          </a:xfrm>
          <a:prstGeom prst="rect">
            <a:avLst/>
          </a:prstGeom>
          <a:solidFill>
            <a:srgbClr val="F3DDC8"/>
          </a:solidFill>
          <a:effectLst>
            <a:reflection blurRad="6350" stA="50000" endA="300" endPos="38500" dist="50800" dir="5400000" sy="-100000" algn="bl" rotWithShape="0"/>
          </a:effectLst>
        </p:spPr>
      </p:pic>
      <p:sp>
        <p:nvSpPr>
          <p:cNvPr id="15" name="텍스트 상자 1"/>
          <p:cNvSpPr txBox="1">
            <a:spLocks/>
          </p:cNvSpPr>
          <p:nvPr/>
        </p:nvSpPr>
        <p:spPr>
          <a:xfrm>
            <a:off x="5049520" y="1374972"/>
            <a:ext cx="6810375" cy="4850559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latinLnBrk="0">
              <a:lnSpc>
                <a:spcPct val="150000"/>
              </a:lnSpc>
              <a:buFontTx/>
              <a:buNone/>
            </a:pPr>
            <a:r>
              <a:rPr lang="en-US" altLang="ko-KR" sz="2400" dirty="0">
                <a:solidFill>
                  <a:srgbClr val="5F4E56"/>
                </a:solidFill>
                <a:latin typeface="Segoe UI Black" charset="0"/>
                <a:ea typeface="Segoe UI Black" charset="0"/>
              </a:rPr>
              <a:t>1. </a:t>
            </a:r>
            <a:r>
              <a:rPr lang="ko-KR" altLang="en-US" sz="2400" dirty="0">
                <a:solidFill>
                  <a:srgbClr val="5F4E56"/>
                </a:solidFill>
                <a:latin typeface="Segoe UI Black" charset="0"/>
                <a:ea typeface="나눔스퀘어" charset="0"/>
              </a:rPr>
              <a:t>대회 개요</a:t>
            </a:r>
            <a:endParaRPr lang="ko-KR" altLang="en-US" sz="2000" dirty="0">
              <a:solidFill>
                <a:srgbClr val="5F4E56"/>
              </a:solidFill>
              <a:latin typeface="나눔스퀘어" charset="0"/>
              <a:ea typeface="나눔스퀘어" charset="0"/>
            </a:endParaRPr>
          </a:p>
          <a:p>
            <a:pPr marL="0" indent="254000" latinLnBrk="0">
              <a:lnSpc>
                <a:spcPct val="150000"/>
              </a:lnSpc>
              <a:buFontTx/>
              <a:buNone/>
            </a:pPr>
            <a:r>
              <a:rPr lang="en-US" altLang="ko-KR" sz="2000" dirty="0">
                <a:solidFill>
                  <a:srgbClr val="5F4E56"/>
                </a:solidFill>
                <a:latin typeface="나눔스퀘어" charset="0"/>
                <a:ea typeface="나눔스퀘어" charset="0"/>
              </a:rPr>
              <a:t>(1) </a:t>
            </a:r>
            <a:r>
              <a:rPr lang="ko-KR" altLang="en-US" sz="2000" dirty="0">
                <a:solidFill>
                  <a:srgbClr val="5F4E56"/>
                </a:solidFill>
                <a:latin typeface="나눔스퀘어" charset="0"/>
                <a:ea typeface="나눔스퀘어" charset="0"/>
              </a:rPr>
              <a:t>주최 목적 : </a:t>
            </a:r>
            <a:r>
              <a:rPr lang="ko-KR" altLang="en-US" dirty="0">
                <a:solidFill>
                  <a:srgbClr val="5F4E56"/>
                </a:solidFill>
                <a:latin typeface="나눔스퀘어" charset="0"/>
                <a:ea typeface="나눔스퀘어" charset="0"/>
              </a:rPr>
              <a:t>전문의도 진단하기 어려운 흉부 </a:t>
            </a:r>
            <a:r>
              <a:rPr lang="en-US" altLang="ko-KR" dirty="0">
                <a:solidFill>
                  <a:srgbClr val="5F4E56"/>
                </a:solidFill>
                <a:latin typeface="나눔스퀘어" charset="0"/>
                <a:ea typeface="나눔스퀘어" charset="0"/>
              </a:rPr>
              <a:t>X-ray</a:t>
            </a:r>
            <a:r>
              <a:rPr lang="ko-KR" altLang="en-US" dirty="0">
                <a:solidFill>
                  <a:srgbClr val="5F4E56"/>
                </a:solidFill>
                <a:latin typeface="나눔스퀘어" charset="0"/>
                <a:ea typeface="나눔스퀘어" charset="0"/>
              </a:rPr>
              <a:t>의 질병예측을</a:t>
            </a:r>
            <a:endParaRPr lang="ko-KR" altLang="en-US" sz="2000" b="1" dirty="0">
              <a:solidFill>
                <a:srgbClr val="5F4E56"/>
              </a:solidFill>
              <a:latin typeface="나눔스퀘어" charset="0"/>
              <a:ea typeface="나눔스퀘어" charset="0"/>
            </a:endParaRPr>
          </a:p>
          <a:p>
            <a:pPr marL="0" indent="254000" latinLnBrk="0">
              <a:lnSpc>
                <a:spcPct val="150000"/>
              </a:lnSpc>
              <a:buFontTx/>
              <a:buNone/>
            </a:pPr>
            <a:r>
              <a:rPr lang="ko-KR" altLang="en-US" sz="2000" b="1" dirty="0">
                <a:solidFill>
                  <a:srgbClr val="5F4E56"/>
                </a:solidFill>
                <a:latin typeface="나눔스퀘어" charset="0"/>
                <a:ea typeface="나눔스퀘어" charset="0"/>
              </a:rPr>
              <a:t>                         </a:t>
            </a:r>
            <a:r>
              <a:rPr lang="ko-KR" altLang="en-US" sz="1800" b="0" i="0" strike="noStrike" cap="none" spc="30" dirty="0">
                <a:solidFill>
                  <a:srgbClr val="5F4E56"/>
                </a:solidFill>
                <a:latin typeface="나눔스퀘어" charset="0"/>
                <a:ea typeface="나눔스퀘어" charset="0"/>
              </a:rPr>
              <a:t>보조할 </a:t>
            </a:r>
            <a:r>
              <a:rPr lang="ko-KR" altLang="en-US" sz="1800" b="1" i="0" strike="noStrike" cap="none" spc="30" dirty="0">
                <a:solidFill>
                  <a:srgbClr val="5F4E56"/>
                </a:solidFill>
                <a:latin typeface="나눔스퀘어" charset="0"/>
                <a:ea typeface="나눔스퀘어" charset="0"/>
              </a:rPr>
              <a:t>질병판단</a:t>
            </a:r>
            <a:r>
              <a:rPr lang="ko-KR" altLang="en-US" sz="1800" i="0" strike="noStrike" cap="none" spc="30" dirty="0">
                <a:solidFill>
                  <a:srgbClr val="5F4E56"/>
                </a:solidFill>
                <a:latin typeface="나눔스퀘어" charset="0"/>
                <a:ea typeface="나눔스퀘어" charset="0"/>
              </a:rPr>
              <a:t> 모델을  </a:t>
            </a:r>
            <a:r>
              <a:rPr lang="ko-KR" altLang="en-US" sz="1800" b="1" i="0" strike="noStrike" cap="none" spc="30" dirty="0" err="1">
                <a:solidFill>
                  <a:srgbClr val="5F4E56"/>
                </a:solidFill>
                <a:latin typeface="나눔스퀘어" charset="0"/>
                <a:ea typeface="나눔스퀘어" charset="0"/>
              </a:rPr>
              <a:t>딥러닝</a:t>
            </a:r>
            <a:r>
              <a:rPr lang="ko-KR" altLang="en-US" sz="1800" b="0" i="0" strike="noStrike" cap="none" spc="30" dirty="0" err="1">
                <a:solidFill>
                  <a:srgbClr val="5F4E56"/>
                </a:solidFill>
                <a:latin typeface="나눔스퀘어" charset="0"/>
                <a:ea typeface="나눔스퀘어" charset="0"/>
              </a:rPr>
              <a:t>을</a:t>
            </a:r>
            <a:r>
              <a:rPr lang="ko-KR" altLang="en-US" sz="1800" b="0" i="0" strike="noStrike" cap="none" spc="30" dirty="0">
                <a:solidFill>
                  <a:srgbClr val="5F4E56"/>
                </a:solidFill>
                <a:latin typeface="나눔스퀘어" charset="0"/>
                <a:ea typeface="나눔스퀘어" charset="0"/>
              </a:rPr>
              <a:t> 활용하여</a:t>
            </a:r>
            <a:r>
              <a:rPr lang="ko-KR" altLang="en-US" sz="1800" i="0" strike="noStrike" cap="none" spc="30" dirty="0">
                <a:solidFill>
                  <a:srgbClr val="5F4E56"/>
                </a:solidFill>
                <a:latin typeface="나눔스퀘어" charset="0"/>
                <a:ea typeface="나눔스퀘어" charset="0"/>
              </a:rPr>
              <a:t> 개발</a:t>
            </a:r>
            <a:endParaRPr lang="ko-KR" altLang="en-US" dirty="0">
              <a:solidFill>
                <a:srgbClr val="5F4E56"/>
              </a:solidFill>
              <a:latin typeface="나눔스퀘어" charset="0"/>
              <a:ea typeface="나눔스퀘어" charset="0"/>
            </a:endParaRPr>
          </a:p>
          <a:p>
            <a:pPr marL="0" indent="254000" latinLnBrk="0">
              <a:lnSpc>
                <a:spcPct val="150000"/>
              </a:lnSpc>
              <a:buFontTx/>
              <a:buNone/>
            </a:pPr>
            <a:r>
              <a:rPr lang="en-US" altLang="ko-KR" sz="2000" dirty="0">
                <a:solidFill>
                  <a:srgbClr val="5F4E56"/>
                </a:solidFill>
                <a:latin typeface="나눔스퀘어" charset="0"/>
                <a:ea typeface="나눔스퀘어" charset="0"/>
              </a:rPr>
              <a:t>(2) </a:t>
            </a:r>
            <a:r>
              <a:rPr lang="ko-KR" altLang="en-US" sz="2000" dirty="0">
                <a:solidFill>
                  <a:srgbClr val="5F4E56"/>
                </a:solidFill>
                <a:latin typeface="나눔스퀘어" charset="0"/>
                <a:ea typeface="나눔스퀘어" charset="0"/>
              </a:rPr>
              <a:t>전체 대회 기간 : </a:t>
            </a:r>
            <a:r>
              <a:rPr lang="en-US" altLang="ko-KR" dirty="0">
                <a:solidFill>
                  <a:srgbClr val="5F4E56"/>
                </a:solidFill>
                <a:latin typeface="나눔스퀘어" charset="0"/>
                <a:ea typeface="나눔스퀘어" charset="0"/>
              </a:rPr>
              <a:t>2020.12.31 ~ </a:t>
            </a:r>
            <a:r>
              <a:rPr lang="en-US" altLang="ko-KR" dirty="0" smtClean="0">
                <a:solidFill>
                  <a:srgbClr val="5F4E56"/>
                </a:solidFill>
                <a:latin typeface="나눔스퀘어" charset="0"/>
                <a:ea typeface="나눔스퀘어" charset="0"/>
              </a:rPr>
              <a:t>2021.03.31 </a:t>
            </a:r>
            <a:r>
              <a:rPr lang="en-US" altLang="ko-KR" dirty="0">
                <a:solidFill>
                  <a:srgbClr val="5F4E56"/>
                </a:solidFill>
                <a:latin typeface="나눔스퀘어" charset="0"/>
                <a:ea typeface="나눔스퀘어" charset="0"/>
              </a:rPr>
              <a:t>(3</a:t>
            </a:r>
            <a:r>
              <a:rPr lang="ko-KR" altLang="en-US" dirty="0">
                <a:solidFill>
                  <a:srgbClr val="5F4E56"/>
                </a:solidFill>
                <a:latin typeface="나눔스퀘어" charset="0"/>
                <a:ea typeface="나눔스퀘어" charset="0"/>
              </a:rPr>
              <a:t>개월</a:t>
            </a:r>
            <a:r>
              <a:rPr lang="en-US" altLang="ko-KR" dirty="0">
                <a:solidFill>
                  <a:srgbClr val="5F4E56"/>
                </a:solidFill>
                <a:latin typeface="나눔스퀘어" charset="0"/>
                <a:ea typeface="나눔스퀘어" charset="0"/>
              </a:rPr>
              <a:t>)	</a:t>
            </a:r>
            <a:endParaRPr lang="ko-KR" altLang="en-US" sz="2000" dirty="0">
              <a:solidFill>
                <a:srgbClr val="5F4E56"/>
              </a:solidFill>
              <a:latin typeface="나눔스퀘어" charset="0"/>
              <a:ea typeface="나눔스퀘어" charset="0"/>
            </a:endParaRPr>
          </a:p>
          <a:p>
            <a:pPr marL="0" indent="254000" latinLnBrk="0">
              <a:lnSpc>
                <a:spcPct val="150000"/>
              </a:lnSpc>
              <a:buFontTx/>
              <a:buNone/>
            </a:pPr>
            <a:r>
              <a:rPr lang="en-US" altLang="ko-KR" sz="2000" dirty="0">
                <a:solidFill>
                  <a:srgbClr val="5F4E56"/>
                </a:solidFill>
                <a:latin typeface="나눔스퀘어" charset="0"/>
                <a:ea typeface="나눔스퀘어" charset="0"/>
              </a:rPr>
              <a:t>(3) </a:t>
            </a:r>
            <a:r>
              <a:rPr lang="ko-KR" altLang="en-US" sz="2000" dirty="0">
                <a:solidFill>
                  <a:srgbClr val="5F4E56"/>
                </a:solidFill>
                <a:latin typeface="나눔스퀘어" charset="0"/>
                <a:ea typeface="나눔스퀘어" charset="0"/>
              </a:rPr>
              <a:t>실제 대회 참여 기간 : </a:t>
            </a:r>
            <a:r>
              <a:rPr lang="en-US" altLang="ko-KR" dirty="0">
                <a:solidFill>
                  <a:srgbClr val="5F4E56"/>
                </a:solidFill>
                <a:latin typeface="나눔스퀘어" charset="0"/>
                <a:ea typeface="나눔스퀘어" charset="0"/>
              </a:rPr>
              <a:t>2021.02.08 ~ </a:t>
            </a:r>
            <a:r>
              <a:rPr lang="en-US" altLang="ko-KR" dirty="0" smtClean="0">
                <a:solidFill>
                  <a:srgbClr val="5F4E56"/>
                </a:solidFill>
                <a:latin typeface="나눔스퀘어" charset="0"/>
                <a:ea typeface="나눔스퀘어" charset="0"/>
              </a:rPr>
              <a:t>2021.02.26 </a:t>
            </a:r>
            <a:r>
              <a:rPr lang="en-US" altLang="ko-KR" dirty="0">
                <a:solidFill>
                  <a:srgbClr val="5F4E56"/>
                </a:solidFill>
                <a:latin typeface="나눔스퀘어" charset="0"/>
                <a:ea typeface="나눔스퀘어" charset="0"/>
              </a:rPr>
              <a:t>(3</a:t>
            </a:r>
            <a:r>
              <a:rPr lang="ko-KR" altLang="en-US" dirty="0">
                <a:solidFill>
                  <a:srgbClr val="5F4E56"/>
                </a:solidFill>
                <a:latin typeface="나눔스퀘어" charset="0"/>
                <a:ea typeface="나눔스퀘어" charset="0"/>
              </a:rPr>
              <a:t>주</a:t>
            </a:r>
            <a:r>
              <a:rPr lang="en-US" altLang="ko-KR" dirty="0">
                <a:solidFill>
                  <a:srgbClr val="5F4E56"/>
                </a:solidFill>
                <a:latin typeface="나눔스퀘어" charset="0"/>
                <a:ea typeface="나눔스퀘어" charset="0"/>
              </a:rPr>
              <a:t>)</a:t>
            </a:r>
            <a:endParaRPr lang="ko-KR" altLang="en-US" dirty="0">
              <a:solidFill>
                <a:srgbClr val="5F4E56"/>
              </a:solidFill>
              <a:latin typeface="나눔스퀘어" charset="0"/>
              <a:ea typeface="나눔스퀘어" charset="0"/>
            </a:endParaRPr>
          </a:p>
          <a:p>
            <a:pPr marL="0" indent="254000" latinLnBrk="0">
              <a:lnSpc>
                <a:spcPct val="150000"/>
              </a:lnSpc>
              <a:buFontTx/>
              <a:buNone/>
            </a:pPr>
            <a:r>
              <a:rPr lang="en-US" altLang="ko-KR" sz="2000" dirty="0">
                <a:solidFill>
                  <a:srgbClr val="5F4E56"/>
                </a:solidFill>
                <a:latin typeface="나눔스퀘어" charset="0"/>
                <a:ea typeface="나눔스퀘어" charset="0"/>
              </a:rPr>
              <a:t>(4) </a:t>
            </a:r>
            <a:r>
              <a:rPr lang="en-US" altLang="ko-KR" sz="2000" dirty="0" err="1">
                <a:solidFill>
                  <a:srgbClr val="5F4E56"/>
                </a:solidFill>
                <a:latin typeface="나눔스퀘어" charset="0"/>
                <a:ea typeface="나눔스퀘어" charset="0"/>
              </a:rPr>
              <a:t>대회</a:t>
            </a:r>
            <a:r>
              <a:rPr lang="en-US" altLang="ko-KR" sz="2000" dirty="0">
                <a:solidFill>
                  <a:srgbClr val="5F4E56"/>
                </a:solidFill>
                <a:latin typeface="나눔스퀘어" charset="0"/>
                <a:ea typeface="나눔스퀘어" charset="0"/>
              </a:rPr>
              <a:t> </a:t>
            </a:r>
            <a:r>
              <a:rPr lang="en-US" altLang="ko-KR" sz="2000" dirty="0" err="1">
                <a:solidFill>
                  <a:srgbClr val="5F4E56"/>
                </a:solidFill>
                <a:latin typeface="나눔스퀘어" charset="0"/>
                <a:ea typeface="나눔스퀘어" charset="0"/>
              </a:rPr>
              <a:t>참여</a:t>
            </a:r>
            <a:r>
              <a:rPr lang="en-US" altLang="ko-KR" sz="2000" dirty="0">
                <a:solidFill>
                  <a:srgbClr val="5F4E56"/>
                </a:solidFill>
                <a:latin typeface="나눔스퀘어" charset="0"/>
                <a:ea typeface="나눔스퀘어" charset="0"/>
              </a:rPr>
              <a:t> </a:t>
            </a:r>
            <a:r>
              <a:rPr lang="en-US" altLang="ko-KR" sz="2000" dirty="0" err="1">
                <a:solidFill>
                  <a:srgbClr val="5F4E56"/>
                </a:solidFill>
                <a:latin typeface="나눔스퀘어" charset="0"/>
                <a:ea typeface="나눔스퀘어" charset="0"/>
              </a:rPr>
              <a:t>인원</a:t>
            </a:r>
            <a:r>
              <a:rPr lang="en-US" altLang="ko-KR" sz="2000" dirty="0">
                <a:solidFill>
                  <a:srgbClr val="5F4E56"/>
                </a:solidFill>
                <a:latin typeface="나눔스퀘어" charset="0"/>
                <a:ea typeface="나눔스퀘어" charset="0"/>
              </a:rPr>
              <a:t> : 743 팀</a:t>
            </a:r>
            <a:endParaRPr lang="ko-KR" altLang="en-US" dirty="0">
              <a:solidFill>
                <a:srgbClr val="5F4E56"/>
              </a:solidFill>
              <a:latin typeface="나눔스퀘어" charset="0"/>
              <a:ea typeface="나눔스퀘어" charset="0"/>
            </a:endParaRPr>
          </a:p>
          <a:p>
            <a:pPr marL="0" indent="0" latinLnBrk="0">
              <a:lnSpc>
                <a:spcPct val="150000"/>
              </a:lnSpc>
              <a:buFontTx/>
              <a:buNone/>
            </a:pPr>
            <a:endParaRPr lang="ko-KR" altLang="en-US" sz="2000" dirty="0">
              <a:solidFill>
                <a:srgbClr val="5F4E56"/>
              </a:solidFill>
              <a:latin typeface="나눔스퀘어" charset="0"/>
              <a:ea typeface="나눔스퀘어" charset="0"/>
            </a:endParaRPr>
          </a:p>
          <a:p>
            <a:pPr marL="0" indent="0" latinLnBrk="0">
              <a:lnSpc>
                <a:spcPct val="150000"/>
              </a:lnSpc>
              <a:buFontTx/>
              <a:buNone/>
            </a:pPr>
            <a:r>
              <a:rPr lang="en-US" altLang="ko-KR" sz="2400" dirty="0">
                <a:solidFill>
                  <a:srgbClr val="5F4E56"/>
                </a:solidFill>
                <a:latin typeface="Segoe UI Black" charset="0"/>
                <a:ea typeface="Segoe UI Black" charset="0"/>
              </a:rPr>
              <a:t>2. </a:t>
            </a:r>
            <a:r>
              <a:rPr lang="ko-KR" altLang="en-US" sz="2400" dirty="0">
                <a:solidFill>
                  <a:srgbClr val="5F4E56"/>
                </a:solidFill>
                <a:latin typeface="Segoe UI Black" charset="0"/>
                <a:ea typeface="나눔스퀘어" charset="0"/>
              </a:rPr>
              <a:t>대회 참여 목적</a:t>
            </a:r>
          </a:p>
          <a:p>
            <a:pPr marL="0" indent="254000" latinLnBrk="0">
              <a:lnSpc>
                <a:spcPct val="150000"/>
              </a:lnSpc>
              <a:buFontTx/>
              <a:buNone/>
            </a:pPr>
            <a:r>
              <a:rPr lang="en-US" altLang="ko-KR" sz="2000" dirty="0">
                <a:solidFill>
                  <a:srgbClr val="5F4E56"/>
                </a:solidFill>
                <a:latin typeface="나눔스퀘어" charset="0"/>
                <a:ea typeface="나눔스퀘어" charset="0"/>
              </a:rPr>
              <a:t>(1) </a:t>
            </a:r>
            <a:r>
              <a:rPr lang="ko-KR" altLang="en-US" sz="2000" dirty="0">
                <a:solidFill>
                  <a:srgbClr val="5F4E56"/>
                </a:solidFill>
                <a:latin typeface="나눔스퀘어" charset="0"/>
                <a:ea typeface="나눔스퀘어" charset="0"/>
              </a:rPr>
              <a:t>의료 영상 이미지 데이터 처리</a:t>
            </a:r>
          </a:p>
          <a:p>
            <a:pPr marL="0" indent="0" latinLnBrk="0">
              <a:lnSpc>
                <a:spcPct val="150000"/>
              </a:lnSpc>
              <a:buFontTx/>
              <a:buNone/>
            </a:pPr>
            <a:r>
              <a:rPr lang="en-US" altLang="ko-KR" sz="2000" dirty="0">
                <a:solidFill>
                  <a:srgbClr val="5F4E56"/>
                </a:solidFill>
                <a:latin typeface="나눔스퀘어" charset="0"/>
                <a:ea typeface="나눔스퀘어" charset="0"/>
              </a:rPr>
              <a:t>    (2) </a:t>
            </a:r>
            <a:r>
              <a:rPr lang="ko-KR" altLang="en-US" sz="2000" dirty="0" err="1">
                <a:solidFill>
                  <a:srgbClr val="5F4E56"/>
                </a:solidFill>
                <a:latin typeface="나눔스퀘어" charset="0"/>
                <a:ea typeface="나눔스퀘어" charset="0"/>
              </a:rPr>
              <a:t>딥러닝</a:t>
            </a:r>
            <a:r>
              <a:rPr lang="ko-KR" altLang="en-US" sz="2000" dirty="0">
                <a:solidFill>
                  <a:srgbClr val="5F4E56"/>
                </a:solidFill>
                <a:latin typeface="나눔스퀘어" charset="0"/>
                <a:ea typeface="나눔스퀘어" charset="0"/>
              </a:rPr>
              <a:t> 모델 및 알고리즘 적용</a:t>
            </a: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2675" y="934917"/>
            <a:ext cx="1139825" cy="440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55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6937776" y="3169593"/>
            <a:ext cx="440807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sz="2000" dirty="0">
              <a:solidFill>
                <a:srgbClr val="5F4E56"/>
              </a:solidFill>
              <a:latin typeface="나눔스퀘어" charset="0"/>
              <a:ea typeface="나눔스퀘어" charset="0"/>
            </a:endParaRPr>
          </a:p>
          <a:p>
            <a:r>
              <a:rPr lang="en-US" altLang="ko-KR" sz="2000" dirty="0">
                <a:solidFill>
                  <a:srgbClr val="5F4E56"/>
                </a:solidFill>
                <a:latin typeface="나눔스퀘어" charset="0"/>
                <a:ea typeface="나눔스퀘어" charset="0"/>
              </a:rPr>
              <a:t>Weighted bidirectional feature network (</a:t>
            </a:r>
            <a:r>
              <a:rPr lang="en-US" altLang="ko-KR" sz="2000" dirty="0" err="1">
                <a:solidFill>
                  <a:srgbClr val="5F4E5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BiFPN</a:t>
            </a:r>
            <a:r>
              <a:rPr lang="en-US" altLang="ko-KR" sz="2000" dirty="0">
                <a:solidFill>
                  <a:srgbClr val="5F4E56"/>
                </a:solidFill>
                <a:latin typeface="나눔스퀘어" charset="0"/>
                <a:ea typeface="나눔스퀘어" charset="0"/>
              </a:rPr>
              <a:t>) </a:t>
            </a:r>
            <a:r>
              <a:rPr lang="ko-KR" altLang="en-US" sz="2000" dirty="0">
                <a:solidFill>
                  <a:srgbClr val="5F4E56"/>
                </a:solidFill>
                <a:latin typeface="나눔스퀘어" charset="0"/>
                <a:ea typeface="나눔스퀘어" charset="0"/>
              </a:rPr>
              <a:t>과 </a:t>
            </a:r>
            <a:r>
              <a:rPr lang="en-US" altLang="ko-KR" sz="2000" dirty="0">
                <a:solidFill>
                  <a:srgbClr val="5F4E5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Compound Scaling</a:t>
            </a:r>
            <a:r>
              <a:rPr lang="ko-KR" altLang="en-US" sz="2000" dirty="0">
                <a:solidFill>
                  <a:srgbClr val="5F4E56"/>
                </a:solidFill>
                <a:latin typeface="나눔스퀘어" charset="0"/>
                <a:ea typeface="나눔스퀘어" charset="0"/>
              </a:rPr>
              <a:t>을 접목하여 좋은 성능을 보이는 </a:t>
            </a:r>
            <a:r>
              <a:rPr lang="en-US" altLang="ko-KR" sz="2000" dirty="0" err="1">
                <a:solidFill>
                  <a:srgbClr val="5F4E56"/>
                </a:solidFill>
                <a:latin typeface="나눔스퀘어" charset="0"/>
                <a:ea typeface="나눔스퀘어" charset="0"/>
              </a:rPr>
              <a:t>EfficientDet</a:t>
            </a:r>
            <a:r>
              <a:rPr lang="en-US" altLang="ko-KR" sz="2000" dirty="0">
                <a:solidFill>
                  <a:srgbClr val="5F4E56"/>
                </a:solidFill>
                <a:latin typeface="나눔스퀘어" charset="0"/>
                <a:ea typeface="나눔스퀘어" charset="0"/>
              </a:rPr>
              <a:t> </a:t>
            </a:r>
            <a:r>
              <a:rPr lang="ko-KR" altLang="en-US" sz="2000" dirty="0">
                <a:solidFill>
                  <a:srgbClr val="5F4E56"/>
                </a:solidFill>
                <a:latin typeface="나눔스퀘어" charset="0"/>
                <a:ea typeface="나눔스퀘어" charset="0"/>
              </a:rPr>
              <a:t>구조를 제안하였다</a:t>
            </a:r>
            <a:r>
              <a:rPr lang="en-US" altLang="ko-KR" sz="2000" dirty="0">
                <a:solidFill>
                  <a:srgbClr val="5F4E56"/>
                </a:solidFill>
                <a:latin typeface="나눔스퀘어" charset="0"/>
                <a:ea typeface="나눔스퀘어" charset="0"/>
              </a:rPr>
              <a:t>.</a:t>
            </a:r>
          </a:p>
          <a:p>
            <a:pPr algn="ctr"/>
            <a:endParaRPr lang="en-US" altLang="ko-KR" sz="2000" dirty="0">
              <a:solidFill>
                <a:srgbClr val="5F4E56"/>
              </a:solidFill>
              <a:latin typeface="나눔스퀘어" charset="0"/>
              <a:ea typeface="나눔스퀘어" charset="0"/>
            </a:endParaRPr>
          </a:p>
        </p:txBody>
      </p:sp>
      <p:grpSp>
        <p:nvGrpSpPr>
          <p:cNvPr id="46" name="그룹 45"/>
          <p:cNvGrpSpPr/>
          <p:nvPr/>
        </p:nvGrpSpPr>
        <p:grpSpPr>
          <a:xfrm>
            <a:off x="170699" y="940834"/>
            <a:ext cx="2614171" cy="956908"/>
            <a:chOff x="170699" y="940834"/>
            <a:chExt cx="2614171" cy="956908"/>
          </a:xfrm>
        </p:grpSpPr>
        <p:grpSp>
          <p:nvGrpSpPr>
            <p:cNvPr id="30" name="그룹 29"/>
            <p:cNvGrpSpPr/>
            <p:nvPr/>
          </p:nvGrpSpPr>
          <p:grpSpPr>
            <a:xfrm>
              <a:off x="170699" y="940834"/>
              <a:ext cx="2614171" cy="584775"/>
              <a:chOff x="398837" y="940834"/>
              <a:chExt cx="2614171" cy="584775"/>
            </a:xfrm>
          </p:grpSpPr>
          <p:sp>
            <p:nvSpPr>
              <p:cNvPr id="31" name="TextBox 30"/>
              <p:cNvSpPr txBox="1"/>
              <p:nvPr/>
            </p:nvSpPr>
            <p:spPr>
              <a:xfrm>
                <a:off x="536048" y="940834"/>
                <a:ext cx="2476960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3200" i="1" dirty="0" err="1">
                    <a:solidFill>
                      <a:srgbClr val="5F4E56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Noto Sans" panose="020B0502040504020204" pitchFamily="34"/>
                  </a:rPr>
                  <a:t>EfficientDet</a:t>
                </a:r>
                <a:endParaRPr lang="en-US" altLang="ko-KR" sz="3200" i="1" dirty="0">
                  <a:solidFill>
                    <a:srgbClr val="5F4E56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Noto Sans" panose="020B0502040504020204" pitchFamily="34"/>
                </a:endParaRPr>
              </a:p>
            </p:txBody>
          </p:sp>
          <p:sp>
            <p:nvSpPr>
              <p:cNvPr id="32" name="직사각형 31"/>
              <p:cNvSpPr/>
              <p:nvPr/>
            </p:nvSpPr>
            <p:spPr>
              <a:xfrm>
                <a:off x="398837" y="1009916"/>
                <a:ext cx="134101" cy="420915"/>
              </a:xfrm>
              <a:prstGeom prst="rect">
                <a:avLst/>
              </a:prstGeom>
              <a:solidFill>
                <a:srgbClr val="D9737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" name="직사각형 1"/>
            <p:cNvSpPr/>
            <p:nvPr/>
          </p:nvSpPr>
          <p:spPr>
            <a:xfrm>
              <a:off x="2055204" y="1466855"/>
              <a:ext cx="697627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>
                  <a:solidFill>
                    <a:srgbClr val="5F4E5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Noto Sans" panose="020B0502040504020204" pitchFamily="34"/>
                </a:rPr>
                <a:t>성능</a:t>
              </a:r>
            </a:p>
          </p:txBody>
        </p:sp>
        <p:cxnSp>
          <p:nvCxnSpPr>
            <p:cNvPr id="7" name="직선 연결선 6"/>
            <p:cNvCxnSpPr/>
            <p:nvPr/>
          </p:nvCxnSpPr>
          <p:spPr>
            <a:xfrm>
              <a:off x="215915" y="1491155"/>
              <a:ext cx="2496541" cy="0"/>
            </a:xfrm>
            <a:prstGeom prst="line">
              <a:avLst/>
            </a:prstGeom>
            <a:ln>
              <a:solidFill>
                <a:srgbClr val="D973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4142" y="2226424"/>
            <a:ext cx="5143542" cy="4130130"/>
          </a:xfrm>
          <a:prstGeom prst="rect">
            <a:avLst/>
          </a:prstGeom>
        </p:spPr>
      </p:pic>
      <p:grpSp>
        <p:nvGrpSpPr>
          <p:cNvPr id="35" name="Group 5"/>
          <p:cNvGrpSpPr/>
          <p:nvPr/>
        </p:nvGrpSpPr>
        <p:grpSpPr>
          <a:xfrm>
            <a:off x="2840925" y="1067852"/>
            <a:ext cx="9189149" cy="400110"/>
            <a:chOff x="2739286" y="550645"/>
            <a:chExt cx="7799386" cy="400110"/>
          </a:xfrm>
        </p:grpSpPr>
        <p:sp>
          <p:nvSpPr>
            <p:cNvPr id="36" name="Rect 0"/>
            <p:cNvSpPr txBox="1">
              <a:spLocks/>
            </p:cNvSpPr>
            <p:nvPr/>
          </p:nvSpPr>
          <p:spPr>
            <a:xfrm>
              <a:off x="2739602" y="550645"/>
              <a:ext cx="7799070" cy="40011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latinLnBrk="0"/>
              <a:r>
                <a:rPr lang="en-US" altLang="ko-KR" sz="2000" dirty="0">
                  <a:solidFill>
                    <a:srgbClr val="5F4E56"/>
                  </a:solidFill>
                  <a:latin typeface="나눔스퀘어" charset="0"/>
                  <a:ea typeface="나눔스퀘어" charset="0"/>
                </a:rPr>
                <a:t>COCO </a:t>
              </a:r>
              <a:r>
                <a:rPr lang="ko-KR" altLang="en-US" sz="2000" dirty="0">
                  <a:solidFill>
                    <a:srgbClr val="5F4E56"/>
                  </a:solidFill>
                  <a:latin typeface="나눔스퀘어" charset="0"/>
                  <a:ea typeface="나눔스퀘어" charset="0"/>
                </a:rPr>
                <a:t>데이터셋에서 가장 높은 </a:t>
              </a:r>
              <a:r>
                <a:rPr lang="en-US" altLang="ko-KR" sz="2000" dirty="0" err="1">
                  <a:solidFill>
                    <a:srgbClr val="5F4E56"/>
                  </a:solidFill>
                  <a:latin typeface="나눔스퀘어" charset="0"/>
                  <a:ea typeface="나눔스퀘어" charset="0"/>
                </a:rPr>
                <a:t>mAP</a:t>
              </a:r>
              <a:r>
                <a:rPr lang="ko-KR" altLang="en-US" sz="2000" dirty="0">
                  <a:solidFill>
                    <a:srgbClr val="5F4E56"/>
                  </a:solidFill>
                  <a:latin typeface="나눔스퀘어" charset="0"/>
                  <a:ea typeface="나눔스퀘어" charset="0"/>
                </a:rPr>
                <a:t>를 달성하여 연산 효율이 좋음</a:t>
              </a:r>
              <a:r>
                <a:rPr lang="en-US" altLang="ko-KR" sz="2000" dirty="0">
                  <a:solidFill>
                    <a:srgbClr val="5F4E56"/>
                  </a:solidFill>
                  <a:latin typeface="나눔스퀘어" charset="0"/>
                  <a:ea typeface="나눔스퀘어" charset="0"/>
                </a:rPr>
                <a:t> </a:t>
              </a:r>
              <a:r>
                <a:rPr lang="en-US" altLang="ko-KR" sz="1600" dirty="0">
                  <a:solidFill>
                    <a:srgbClr val="5F4E56"/>
                  </a:solidFill>
                  <a:latin typeface="나눔스퀘어" charset="0"/>
                  <a:ea typeface="나눔스퀘어" charset="0"/>
                </a:rPr>
                <a:t>(2019</a:t>
              </a:r>
              <a:r>
                <a:rPr lang="ko-KR" altLang="en-US" sz="1600" dirty="0">
                  <a:solidFill>
                    <a:srgbClr val="5F4E56"/>
                  </a:solidFill>
                  <a:latin typeface="나눔스퀘어" charset="0"/>
                  <a:ea typeface="나눔스퀘어" charset="0"/>
                </a:rPr>
                <a:t>년 </a:t>
              </a:r>
              <a:r>
                <a:rPr lang="en-US" altLang="ko-KR" sz="1600" dirty="0">
                  <a:solidFill>
                    <a:srgbClr val="5F4E56"/>
                  </a:solidFill>
                  <a:latin typeface="나눔스퀘어" charset="0"/>
                  <a:ea typeface="나눔스퀘어" charset="0"/>
                </a:rPr>
                <a:t>11</a:t>
              </a:r>
              <a:r>
                <a:rPr lang="ko-KR" altLang="en-US" sz="1600" dirty="0">
                  <a:solidFill>
                    <a:srgbClr val="5F4E56"/>
                  </a:solidFill>
                  <a:latin typeface="나눔스퀘어" charset="0"/>
                  <a:ea typeface="나눔스퀘어" charset="0"/>
                </a:rPr>
                <a:t>월 기준</a:t>
              </a:r>
              <a:r>
                <a:rPr lang="en-US" altLang="ko-KR" sz="1600" dirty="0">
                  <a:solidFill>
                    <a:srgbClr val="5F4E56"/>
                  </a:solidFill>
                  <a:latin typeface="나눔스퀘어" charset="0"/>
                  <a:ea typeface="나눔스퀘어" charset="0"/>
                </a:rPr>
                <a:t>)</a:t>
              </a:r>
              <a:endParaRPr lang="ko-KR" altLang="en-US" sz="1600" dirty="0">
                <a:solidFill>
                  <a:srgbClr val="5F4E56"/>
                </a:solidFill>
                <a:latin typeface="나눔스퀘어" charset="0"/>
                <a:ea typeface="나눔스퀘어" charset="0"/>
              </a:endParaRPr>
            </a:p>
          </p:txBody>
        </p:sp>
        <p:cxnSp>
          <p:nvCxnSpPr>
            <p:cNvPr id="37" name="Rect 0"/>
            <p:cNvCxnSpPr/>
            <p:nvPr/>
          </p:nvCxnSpPr>
          <p:spPr>
            <a:xfrm>
              <a:off x="2739286" y="601243"/>
              <a:ext cx="635" cy="285124"/>
            </a:xfrm>
            <a:prstGeom prst="line">
              <a:avLst/>
            </a:prstGeom>
            <a:ln w="19050" cap="flat" cmpd="sng">
              <a:solidFill>
                <a:srgbClr val="046561">
                  <a:alpha val="100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A3BC5B2A-3A36-4A68-8CE2-8720F6BCE176}"/>
              </a:ext>
            </a:extLst>
          </p:cNvPr>
          <p:cNvGrpSpPr/>
          <p:nvPr/>
        </p:nvGrpSpPr>
        <p:grpSpPr>
          <a:xfrm>
            <a:off x="0" y="136460"/>
            <a:ext cx="12192000" cy="531845"/>
            <a:chOff x="0" y="136460"/>
            <a:chExt cx="12192000" cy="531845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4CA78081-8EBF-4777-A256-07F003897093}"/>
                </a:ext>
              </a:extLst>
            </p:cNvPr>
            <p:cNvSpPr/>
            <p:nvPr/>
          </p:nvSpPr>
          <p:spPr>
            <a:xfrm>
              <a:off x="0" y="136460"/>
              <a:ext cx="12192000" cy="531845"/>
            </a:xfrm>
            <a:prstGeom prst="rect">
              <a:avLst/>
            </a:prstGeom>
            <a:solidFill>
              <a:srgbClr val="046561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1C9254AB-789B-46FA-B282-4E82E106E944}"/>
                </a:ext>
              </a:extLst>
            </p:cNvPr>
            <p:cNvSpPr/>
            <p:nvPr/>
          </p:nvSpPr>
          <p:spPr>
            <a:xfrm>
              <a:off x="4449844" y="139570"/>
              <a:ext cx="1755089" cy="528735"/>
            </a:xfrm>
            <a:prstGeom prst="rect">
              <a:avLst/>
            </a:prstGeom>
            <a:solidFill>
              <a:srgbClr val="0465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15F0CDC-2D09-4B99-86BE-7C905269F99A}"/>
                </a:ext>
              </a:extLst>
            </p:cNvPr>
            <p:cNvSpPr txBox="1"/>
            <p:nvPr/>
          </p:nvSpPr>
          <p:spPr>
            <a:xfrm>
              <a:off x="711524" y="186940"/>
              <a:ext cx="1322549" cy="43088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200" b="1" dirty="0">
                  <a:solidFill>
                    <a:srgbClr val="7A646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대회 소개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7D3960C6-F53E-418D-AE7B-D34FC7BE4C86}"/>
                </a:ext>
              </a:extLst>
            </p:cNvPr>
            <p:cNvSpPr txBox="1"/>
            <p:nvPr/>
          </p:nvSpPr>
          <p:spPr>
            <a:xfrm>
              <a:off x="4421847" y="186940"/>
              <a:ext cx="1811085" cy="43088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2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알고리즘 소개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ACD03DA-7AB8-4EAB-A55B-B1CAC5FE05C6}"/>
                </a:ext>
              </a:extLst>
            </p:cNvPr>
            <p:cNvSpPr txBox="1"/>
            <p:nvPr/>
          </p:nvSpPr>
          <p:spPr>
            <a:xfrm>
              <a:off x="6487256" y="186940"/>
              <a:ext cx="1307440" cy="43088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200" b="1" dirty="0">
                  <a:solidFill>
                    <a:srgbClr val="7A646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모형 평가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9C428EB5-5E4E-408F-81F8-D968439573A6}"/>
                </a:ext>
              </a:extLst>
            </p:cNvPr>
            <p:cNvSpPr txBox="1"/>
            <p:nvPr/>
          </p:nvSpPr>
          <p:spPr>
            <a:xfrm>
              <a:off x="8049020" y="186940"/>
              <a:ext cx="1893911" cy="43088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200" b="1" dirty="0">
                  <a:solidFill>
                    <a:srgbClr val="7A646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한계 및 시사점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6C5FEEA9-360F-42E1-AFB8-0FF2EB6E940B}"/>
                </a:ext>
              </a:extLst>
            </p:cNvPr>
            <p:cNvSpPr txBox="1"/>
            <p:nvPr/>
          </p:nvSpPr>
          <p:spPr>
            <a:xfrm>
              <a:off x="2391866" y="186940"/>
              <a:ext cx="1879126" cy="43088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200" b="1" dirty="0" err="1">
                  <a:solidFill>
                    <a:srgbClr val="7A646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전처리</a:t>
              </a:r>
              <a:r>
                <a:rPr lang="ko-KR" altLang="en-US" sz="2200" b="1" dirty="0">
                  <a:solidFill>
                    <a:srgbClr val="7A646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 </a:t>
              </a:r>
              <a:r>
                <a:rPr lang="en-US" altLang="ko-KR" sz="2200" b="1" dirty="0">
                  <a:solidFill>
                    <a:srgbClr val="7A646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&amp; EDA</a:t>
              </a:r>
              <a:endParaRPr lang="ko-KR" altLang="en-US" sz="2200" b="1" dirty="0">
                <a:solidFill>
                  <a:srgbClr val="7A646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14662067-6E83-4ACA-94FC-8996D270105F}"/>
                </a:ext>
              </a:extLst>
            </p:cNvPr>
            <p:cNvSpPr txBox="1"/>
            <p:nvPr/>
          </p:nvSpPr>
          <p:spPr>
            <a:xfrm>
              <a:off x="10197255" y="186940"/>
              <a:ext cx="1306474" cy="43088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200" b="1" dirty="0">
                  <a:solidFill>
                    <a:srgbClr val="7A646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참고 문헌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3965323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그룹 45"/>
          <p:cNvGrpSpPr/>
          <p:nvPr/>
        </p:nvGrpSpPr>
        <p:grpSpPr>
          <a:xfrm>
            <a:off x="164478" y="958763"/>
            <a:ext cx="1462802" cy="938979"/>
            <a:chOff x="164478" y="958763"/>
            <a:chExt cx="1462802" cy="938979"/>
          </a:xfrm>
        </p:grpSpPr>
        <p:grpSp>
          <p:nvGrpSpPr>
            <p:cNvPr id="30" name="그룹 29"/>
            <p:cNvGrpSpPr/>
            <p:nvPr/>
          </p:nvGrpSpPr>
          <p:grpSpPr>
            <a:xfrm>
              <a:off x="164478" y="958763"/>
              <a:ext cx="1431802" cy="584775"/>
              <a:chOff x="392616" y="958763"/>
              <a:chExt cx="1431802" cy="584775"/>
            </a:xfrm>
          </p:grpSpPr>
          <p:sp>
            <p:nvSpPr>
              <p:cNvPr id="31" name="TextBox 30"/>
              <p:cNvSpPr txBox="1"/>
              <p:nvPr/>
            </p:nvSpPr>
            <p:spPr>
              <a:xfrm>
                <a:off x="392616" y="958763"/>
                <a:ext cx="143180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3200" b="1" dirty="0">
                    <a:solidFill>
                      <a:srgbClr val="5F4E56"/>
                    </a:solidFill>
                    <a:latin typeface="Noto Sans" panose="020B0502040504020204"/>
                    <a:ea typeface="Noto Sans" panose="020B0502040504020204" pitchFamily="34"/>
                    <a:cs typeface="Noto Sans" panose="020B0502040504020204" pitchFamily="34"/>
                  </a:rPr>
                  <a:t> </a:t>
                </a:r>
                <a:r>
                  <a:rPr lang="en-US" altLang="ko-KR" sz="3200" i="1" dirty="0" err="1">
                    <a:solidFill>
                      <a:srgbClr val="5F4E56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Noto Sans" panose="020B0502040504020204" pitchFamily="34"/>
                  </a:rPr>
                  <a:t>BiFPN</a:t>
                </a:r>
                <a:endParaRPr lang="en-US" altLang="ko-KR" sz="3200" i="1" dirty="0">
                  <a:solidFill>
                    <a:srgbClr val="5F4E56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Noto Sans" panose="020B0502040504020204" pitchFamily="34"/>
                </a:endParaRPr>
              </a:p>
            </p:txBody>
          </p:sp>
          <p:sp>
            <p:nvSpPr>
              <p:cNvPr id="32" name="직사각형 31"/>
              <p:cNvSpPr/>
              <p:nvPr/>
            </p:nvSpPr>
            <p:spPr>
              <a:xfrm>
                <a:off x="398837" y="1009916"/>
                <a:ext cx="134101" cy="420915"/>
              </a:xfrm>
              <a:prstGeom prst="rect">
                <a:avLst/>
              </a:prstGeom>
              <a:solidFill>
                <a:srgbClr val="D9737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" name="직사각형 1"/>
            <p:cNvSpPr/>
            <p:nvPr/>
          </p:nvSpPr>
          <p:spPr>
            <a:xfrm>
              <a:off x="929653" y="1466855"/>
              <a:ext cx="697627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>
                  <a:solidFill>
                    <a:srgbClr val="5F4E5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Noto Sans" panose="020B0502040504020204" pitchFamily="34"/>
                </a:rPr>
                <a:t>이론</a:t>
              </a:r>
            </a:p>
          </p:txBody>
        </p:sp>
        <p:cxnSp>
          <p:nvCxnSpPr>
            <p:cNvPr id="7" name="직선 연결선 6"/>
            <p:cNvCxnSpPr/>
            <p:nvPr/>
          </p:nvCxnSpPr>
          <p:spPr>
            <a:xfrm>
              <a:off x="253702" y="1495918"/>
              <a:ext cx="1281120" cy="0"/>
            </a:xfrm>
            <a:prstGeom prst="line">
              <a:avLst/>
            </a:prstGeom>
            <a:ln>
              <a:solidFill>
                <a:srgbClr val="D973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3264" y="1921115"/>
            <a:ext cx="3990266" cy="449741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124" y="2207991"/>
            <a:ext cx="5948918" cy="3923658"/>
          </a:xfrm>
          <a:prstGeom prst="rect">
            <a:avLst/>
          </a:prstGeom>
        </p:spPr>
      </p:pic>
      <p:sp>
        <p:nvSpPr>
          <p:cNvPr id="10" name="모서리가 둥근 직사각형 9"/>
          <p:cNvSpPr/>
          <p:nvPr/>
        </p:nvSpPr>
        <p:spPr>
          <a:xfrm>
            <a:off x="4770867" y="4169820"/>
            <a:ext cx="1831871" cy="1961829"/>
          </a:xfrm>
          <a:prstGeom prst="roundRect">
            <a:avLst/>
          </a:prstGeom>
          <a:solidFill>
            <a:schemeClr val="accent1">
              <a:alpha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오른쪽 화살표 10"/>
          <p:cNvSpPr/>
          <p:nvPr/>
        </p:nvSpPr>
        <p:spPr>
          <a:xfrm rot="20463462">
            <a:off x="6782646" y="4073810"/>
            <a:ext cx="470710" cy="502187"/>
          </a:xfrm>
          <a:prstGeom prst="rightArrow">
            <a:avLst/>
          </a:prstGeom>
          <a:solidFill>
            <a:srgbClr val="9FC8E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6" name="Group 5"/>
          <p:cNvGrpSpPr/>
          <p:nvPr/>
        </p:nvGrpSpPr>
        <p:grpSpPr>
          <a:xfrm>
            <a:off x="1801959" y="1098750"/>
            <a:ext cx="9189149" cy="707886"/>
            <a:chOff x="2739286" y="550645"/>
            <a:chExt cx="7799386" cy="707886"/>
          </a:xfrm>
        </p:grpSpPr>
        <p:sp>
          <p:nvSpPr>
            <p:cNvPr id="37" name="Rect 0"/>
            <p:cNvSpPr txBox="1">
              <a:spLocks/>
            </p:cNvSpPr>
            <p:nvPr/>
          </p:nvSpPr>
          <p:spPr>
            <a:xfrm>
              <a:off x="2739602" y="550645"/>
              <a:ext cx="7799070" cy="707886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r>
                <a:rPr lang="ko-KR" altLang="en-US" sz="2000" dirty="0">
                  <a:solidFill>
                    <a:srgbClr val="5F4E56"/>
                  </a:solidFill>
                  <a:latin typeface="나눔스퀘어" charset="0"/>
                  <a:ea typeface="나눔스퀘어" charset="0"/>
                </a:rPr>
                <a:t>같은 </a:t>
              </a:r>
              <a:r>
                <a:rPr lang="en-US" altLang="ko-KR" sz="2000" dirty="0">
                  <a:solidFill>
                    <a:srgbClr val="5F4E56"/>
                  </a:solidFill>
                  <a:latin typeface="나눔스퀘어" charset="0"/>
                  <a:ea typeface="나눔스퀘어" charset="0"/>
                </a:rPr>
                <a:t>scale</a:t>
              </a:r>
              <a:r>
                <a:rPr lang="ko-KR" altLang="en-US" sz="2000" dirty="0">
                  <a:solidFill>
                    <a:srgbClr val="5F4E56"/>
                  </a:solidFill>
                  <a:latin typeface="나눔스퀘어" charset="0"/>
                  <a:ea typeface="나눔스퀘어" charset="0"/>
                </a:rPr>
                <a:t>에서 </a:t>
              </a:r>
              <a:r>
                <a:rPr lang="en-US" altLang="ko-KR" sz="2000" dirty="0">
                  <a:solidFill>
                    <a:srgbClr val="5F4E56"/>
                  </a:solidFill>
                  <a:latin typeface="나눔스퀘어" charset="0"/>
                  <a:ea typeface="나눔스퀘어" charset="0"/>
                </a:rPr>
                <a:t>edge</a:t>
              </a:r>
              <a:r>
                <a:rPr lang="ko-KR" altLang="en-US" sz="2000" dirty="0">
                  <a:solidFill>
                    <a:srgbClr val="5F4E56"/>
                  </a:solidFill>
                  <a:latin typeface="나눔스퀘어" charset="0"/>
                  <a:ea typeface="나눔스퀘어" charset="0"/>
                </a:rPr>
                <a:t>를 추가하여 더 많은 </a:t>
              </a:r>
              <a:r>
                <a:rPr lang="en-US" altLang="ko-KR" sz="2000" dirty="0">
                  <a:solidFill>
                    <a:srgbClr val="5F4E56"/>
                  </a:solidFill>
                  <a:latin typeface="나눔스퀘어" charset="0"/>
                  <a:ea typeface="나눔스퀘어" charset="0"/>
                </a:rPr>
                <a:t>feature</a:t>
              </a:r>
              <a:r>
                <a:rPr lang="ko-KR" altLang="en-US" sz="2000" dirty="0">
                  <a:solidFill>
                    <a:srgbClr val="5F4E56"/>
                  </a:solidFill>
                  <a:latin typeface="나눔스퀘어" charset="0"/>
                  <a:ea typeface="나눔스퀘어" charset="0"/>
                </a:rPr>
                <a:t>들이</a:t>
              </a:r>
              <a:endParaRPr lang="en-US" altLang="ko-KR" sz="2000" dirty="0">
                <a:solidFill>
                  <a:srgbClr val="5F4E56"/>
                </a:solidFill>
                <a:latin typeface="나눔스퀘어" charset="0"/>
                <a:ea typeface="나눔스퀘어" charset="0"/>
              </a:endParaRPr>
            </a:p>
            <a:p>
              <a:r>
                <a:rPr lang="en-US" altLang="ko-KR" sz="2000" dirty="0">
                  <a:solidFill>
                    <a:srgbClr val="5F4E56"/>
                  </a:solidFill>
                  <a:latin typeface="나눔스퀘어" charset="0"/>
                  <a:ea typeface="나눔스퀘어" charset="0"/>
                </a:rPr>
                <a:t>fusion</a:t>
              </a:r>
              <a:r>
                <a:rPr lang="ko-KR" altLang="en-US" sz="2000" dirty="0">
                  <a:solidFill>
                    <a:srgbClr val="5F4E56"/>
                  </a:solidFill>
                  <a:latin typeface="나눔스퀘어" charset="0"/>
                  <a:ea typeface="나눔스퀘어" charset="0"/>
                </a:rPr>
                <a:t>되도록 구성한 방식이 </a:t>
              </a:r>
              <a:r>
                <a:rPr lang="en-US" altLang="ko-KR" sz="2000" dirty="0" err="1">
                  <a:solidFill>
                    <a:srgbClr val="5F4E56"/>
                  </a:solidFill>
                  <a:latin typeface="나눔스퀘어" charset="0"/>
                  <a:ea typeface="나눔스퀘어" charset="0"/>
                </a:rPr>
                <a:t>BiFPN</a:t>
              </a:r>
              <a:r>
                <a:rPr lang="ko-KR" altLang="en-US" sz="2000" dirty="0">
                  <a:solidFill>
                    <a:srgbClr val="5F4E56"/>
                  </a:solidFill>
                  <a:latin typeface="나눔스퀘어" charset="0"/>
                  <a:ea typeface="나눔스퀘어" charset="0"/>
                </a:rPr>
                <a:t>입니다</a:t>
              </a:r>
              <a:r>
                <a:rPr lang="en-US" altLang="ko-KR" sz="2000" dirty="0">
                  <a:solidFill>
                    <a:srgbClr val="5F4E56"/>
                  </a:solidFill>
                  <a:latin typeface="나눔스퀘어" charset="0"/>
                  <a:ea typeface="나눔스퀘어" charset="0"/>
                </a:rPr>
                <a:t>.</a:t>
              </a:r>
              <a:r>
                <a:rPr lang="ko-KR" altLang="en-US" sz="2000" dirty="0">
                  <a:solidFill>
                    <a:srgbClr val="5F4E56"/>
                  </a:solidFill>
                  <a:latin typeface="나눔스퀘어" charset="0"/>
                  <a:ea typeface="나눔스퀘어" charset="0"/>
                </a:rPr>
                <a:t> </a:t>
              </a:r>
              <a:r>
                <a:rPr lang="en-US" altLang="ko-KR" sz="2000" dirty="0">
                  <a:solidFill>
                    <a:srgbClr val="5F4E56"/>
                  </a:solidFill>
                  <a:latin typeface="나눔스퀘어" charset="0"/>
                  <a:ea typeface="나눔스퀘어" charset="0"/>
                </a:rPr>
                <a:t>(</a:t>
              </a:r>
              <a:r>
                <a:rPr lang="ko-KR" altLang="en-US" sz="2000" b="1" dirty="0">
                  <a:solidFill>
                    <a:srgbClr val="97609B"/>
                  </a:solidFill>
                  <a:latin typeface="나눔스퀘어" charset="0"/>
                  <a:ea typeface="나눔스퀘어" charset="0"/>
                </a:rPr>
                <a:t>보라색 선</a:t>
              </a:r>
              <a:r>
                <a:rPr lang="en-US" altLang="ko-KR" sz="2000" dirty="0">
                  <a:solidFill>
                    <a:srgbClr val="5F4E56"/>
                  </a:solidFill>
                  <a:latin typeface="나눔스퀘어" charset="0"/>
                  <a:ea typeface="나눔스퀘어" charset="0"/>
                </a:rPr>
                <a:t>)</a:t>
              </a:r>
            </a:p>
          </p:txBody>
        </p:sp>
        <p:cxnSp>
          <p:nvCxnSpPr>
            <p:cNvPr id="38" name="Rect 0"/>
            <p:cNvCxnSpPr/>
            <p:nvPr/>
          </p:nvCxnSpPr>
          <p:spPr>
            <a:xfrm>
              <a:off x="2739286" y="608867"/>
              <a:ext cx="635" cy="555627"/>
            </a:xfrm>
            <a:prstGeom prst="line">
              <a:avLst/>
            </a:prstGeom>
            <a:ln w="19050" cap="flat" cmpd="sng">
              <a:solidFill>
                <a:srgbClr val="046561">
                  <a:alpha val="100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9E77A681-AB11-403D-B228-5F2C97A8425F}"/>
              </a:ext>
            </a:extLst>
          </p:cNvPr>
          <p:cNvGrpSpPr/>
          <p:nvPr/>
        </p:nvGrpSpPr>
        <p:grpSpPr>
          <a:xfrm>
            <a:off x="0" y="136460"/>
            <a:ext cx="12192000" cy="531845"/>
            <a:chOff x="0" y="136460"/>
            <a:chExt cx="12192000" cy="531845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59256C50-7BC6-4A5C-8A43-97AA586B171B}"/>
                </a:ext>
              </a:extLst>
            </p:cNvPr>
            <p:cNvSpPr/>
            <p:nvPr/>
          </p:nvSpPr>
          <p:spPr>
            <a:xfrm>
              <a:off x="0" y="136460"/>
              <a:ext cx="12192000" cy="531845"/>
            </a:xfrm>
            <a:prstGeom prst="rect">
              <a:avLst/>
            </a:prstGeom>
            <a:solidFill>
              <a:srgbClr val="046561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87BD7182-5102-4F9C-9F7B-ADD3E13618E4}"/>
                </a:ext>
              </a:extLst>
            </p:cNvPr>
            <p:cNvSpPr/>
            <p:nvPr/>
          </p:nvSpPr>
          <p:spPr>
            <a:xfrm>
              <a:off x="4449844" y="139570"/>
              <a:ext cx="1755089" cy="528735"/>
            </a:xfrm>
            <a:prstGeom prst="rect">
              <a:avLst/>
            </a:prstGeom>
            <a:solidFill>
              <a:srgbClr val="0465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01A76FC1-F299-4832-BC8A-D7E790820B11}"/>
                </a:ext>
              </a:extLst>
            </p:cNvPr>
            <p:cNvSpPr txBox="1"/>
            <p:nvPr/>
          </p:nvSpPr>
          <p:spPr>
            <a:xfrm>
              <a:off x="711524" y="186940"/>
              <a:ext cx="1322549" cy="43088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200" b="1" dirty="0">
                  <a:solidFill>
                    <a:srgbClr val="7A646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대회 소개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C860036-B7AC-4989-BDC5-EBC9458B1766}"/>
                </a:ext>
              </a:extLst>
            </p:cNvPr>
            <p:cNvSpPr txBox="1"/>
            <p:nvPr/>
          </p:nvSpPr>
          <p:spPr>
            <a:xfrm>
              <a:off x="4421847" y="186940"/>
              <a:ext cx="1811085" cy="43088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2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알고리즘 소개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AA34846-250A-41D7-9A05-F49ACACB7C24}"/>
                </a:ext>
              </a:extLst>
            </p:cNvPr>
            <p:cNvSpPr txBox="1"/>
            <p:nvPr/>
          </p:nvSpPr>
          <p:spPr>
            <a:xfrm>
              <a:off x="6487256" y="186940"/>
              <a:ext cx="1307440" cy="43088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200" b="1" dirty="0">
                  <a:solidFill>
                    <a:srgbClr val="7A646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모형 평가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1EB9CE4-AC32-4558-A331-A829CC1A1441}"/>
                </a:ext>
              </a:extLst>
            </p:cNvPr>
            <p:cNvSpPr txBox="1"/>
            <p:nvPr/>
          </p:nvSpPr>
          <p:spPr>
            <a:xfrm>
              <a:off x="8049020" y="186940"/>
              <a:ext cx="1893911" cy="43088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200" b="1" dirty="0">
                  <a:solidFill>
                    <a:srgbClr val="7A646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한계 및 시사점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D66EF07B-251A-4B1B-B6E8-1191E2E1B7AA}"/>
                </a:ext>
              </a:extLst>
            </p:cNvPr>
            <p:cNvSpPr txBox="1"/>
            <p:nvPr/>
          </p:nvSpPr>
          <p:spPr>
            <a:xfrm>
              <a:off x="2391866" y="186940"/>
              <a:ext cx="1879126" cy="43088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200" b="1" dirty="0" err="1">
                  <a:solidFill>
                    <a:srgbClr val="7A646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전처리</a:t>
              </a:r>
              <a:r>
                <a:rPr lang="ko-KR" altLang="en-US" sz="2200" b="1" dirty="0">
                  <a:solidFill>
                    <a:srgbClr val="7A646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 </a:t>
              </a:r>
              <a:r>
                <a:rPr lang="en-US" altLang="ko-KR" sz="2200" b="1" dirty="0">
                  <a:solidFill>
                    <a:srgbClr val="7A646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&amp; EDA</a:t>
              </a:r>
              <a:endParaRPr lang="ko-KR" altLang="en-US" sz="2200" b="1" dirty="0">
                <a:solidFill>
                  <a:srgbClr val="7A646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5F2EAC25-4BB3-4356-BC35-A1D1B95CE713}"/>
                </a:ext>
              </a:extLst>
            </p:cNvPr>
            <p:cNvSpPr txBox="1"/>
            <p:nvPr/>
          </p:nvSpPr>
          <p:spPr>
            <a:xfrm>
              <a:off x="10197255" y="186940"/>
              <a:ext cx="1306474" cy="43088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200" b="1" dirty="0">
                  <a:solidFill>
                    <a:srgbClr val="7A646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참고 문헌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6515886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/>
          <p:cNvGrpSpPr/>
          <p:nvPr/>
        </p:nvGrpSpPr>
        <p:grpSpPr>
          <a:xfrm>
            <a:off x="1966075" y="2316860"/>
            <a:ext cx="5275192" cy="3969489"/>
            <a:chOff x="1797183" y="1733949"/>
            <a:chExt cx="6697459" cy="5039720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97183" y="1733949"/>
              <a:ext cx="6697459" cy="1834636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97183" y="3500728"/>
              <a:ext cx="6697459" cy="3272941"/>
            </a:xfrm>
            <a:prstGeom prst="rect">
              <a:avLst/>
            </a:prstGeom>
          </p:spPr>
        </p:pic>
      </p:grpSp>
      <p:sp>
        <p:nvSpPr>
          <p:cNvPr id="6" name="TextBox 5"/>
          <p:cNvSpPr txBox="1"/>
          <p:nvPr/>
        </p:nvSpPr>
        <p:spPr>
          <a:xfrm>
            <a:off x="7558754" y="2675909"/>
            <a:ext cx="31325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5F4E56"/>
                </a:solidFill>
                <a:latin typeface="나눔스퀘어" charset="0"/>
                <a:ea typeface="나눔스퀘어" charset="0"/>
              </a:rPr>
              <a:t>FPN</a:t>
            </a:r>
            <a:r>
              <a:rPr lang="ko-KR" altLang="en-US" sz="2000" dirty="0">
                <a:solidFill>
                  <a:srgbClr val="5F4E56"/>
                </a:solidFill>
                <a:latin typeface="나눔스퀘어" charset="0"/>
                <a:ea typeface="나눔스퀘어" charset="0"/>
              </a:rPr>
              <a:t>을 </a:t>
            </a:r>
            <a:r>
              <a:rPr lang="en-US" altLang="ko-KR" sz="2000" dirty="0" err="1">
                <a:solidFill>
                  <a:srgbClr val="5F4E56"/>
                </a:solidFill>
                <a:latin typeface="나눔스퀘어" charset="0"/>
                <a:ea typeface="나눔스퀘어" charset="0"/>
              </a:rPr>
              <a:t>BiFPN</a:t>
            </a:r>
            <a:r>
              <a:rPr lang="ko-KR" altLang="en-US" sz="2000" dirty="0">
                <a:solidFill>
                  <a:srgbClr val="5F4E56"/>
                </a:solidFill>
                <a:latin typeface="나눔스퀘어" charset="0"/>
                <a:ea typeface="나눔스퀘어" charset="0"/>
              </a:rPr>
              <a:t>으로</a:t>
            </a:r>
            <a:endParaRPr lang="en-US" altLang="ko-KR" sz="2000" dirty="0">
              <a:solidFill>
                <a:srgbClr val="5F4E56"/>
              </a:solidFill>
              <a:latin typeface="나눔스퀘어" charset="0"/>
              <a:ea typeface="나눔스퀘어" charset="0"/>
            </a:endParaRPr>
          </a:p>
          <a:p>
            <a:r>
              <a:rPr lang="ko-KR" altLang="en-US" sz="2000" dirty="0">
                <a:solidFill>
                  <a:srgbClr val="5F4E56"/>
                </a:solidFill>
                <a:latin typeface="나눔스퀘어" charset="0"/>
                <a:ea typeface="나눔스퀘어" charset="0"/>
              </a:rPr>
              <a:t>바꿨을 때의 성능을 측정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558754" y="4741880"/>
            <a:ext cx="30000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5F4E56"/>
                </a:solidFill>
                <a:latin typeface="나눔스퀘어" charset="0"/>
                <a:ea typeface="나눔스퀘어" charset="0"/>
              </a:rPr>
              <a:t>여러 </a:t>
            </a:r>
            <a:r>
              <a:rPr lang="en-US" altLang="ko-KR" sz="2000" dirty="0">
                <a:solidFill>
                  <a:srgbClr val="5F4E56"/>
                </a:solidFill>
                <a:latin typeface="나눔스퀘어" charset="0"/>
                <a:ea typeface="나눔스퀘어" charset="0"/>
              </a:rPr>
              <a:t>Feature Network</a:t>
            </a:r>
          </a:p>
          <a:p>
            <a:r>
              <a:rPr lang="ko-KR" altLang="en-US" sz="2000" dirty="0">
                <a:solidFill>
                  <a:srgbClr val="5F4E56"/>
                </a:solidFill>
                <a:latin typeface="나눔스퀘어" charset="0"/>
                <a:ea typeface="나눔스퀘어" charset="0"/>
              </a:rPr>
              <a:t>방식들에 따라 성능을 측정</a:t>
            </a:r>
          </a:p>
        </p:txBody>
      </p:sp>
      <p:grpSp>
        <p:nvGrpSpPr>
          <p:cNvPr id="33" name="그룹 32"/>
          <p:cNvGrpSpPr/>
          <p:nvPr/>
        </p:nvGrpSpPr>
        <p:grpSpPr>
          <a:xfrm>
            <a:off x="164478" y="958763"/>
            <a:ext cx="1462802" cy="938979"/>
            <a:chOff x="164478" y="958763"/>
            <a:chExt cx="1462802" cy="938979"/>
          </a:xfrm>
        </p:grpSpPr>
        <p:grpSp>
          <p:nvGrpSpPr>
            <p:cNvPr id="34" name="그룹 33"/>
            <p:cNvGrpSpPr/>
            <p:nvPr/>
          </p:nvGrpSpPr>
          <p:grpSpPr>
            <a:xfrm>
              <a:off x="164478" y="958763"/>
              <a:ext cx="1431802" cy="584775"/>
              <a:chOff x="392616" y="958763"/>
              <a:chExt cx="1431802" cy="584775"/>
            </a:xfrm>
          </p:grpSpPr>
          <p:sp>
            <p:nvSpPr>
              <p:cNvPr id="37" name="TextBox 36"/>
              <p:cNvSpPr txBox="1"/>
              <p:nvPr/>
            </p:nvSpPr>
            <p:spPr>
              <a:xfrm>
                <a:off x="392616" y="958763"/>
                <a:ext cx="143180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3200" b="1" dirty="0">
                    <a:solidFill>
                      <a:srgbClr val="5F4E56"/>
                    </a:solidFill>
                    <a:latin typeface="Noto Sans" panose="020B0502040504020204"/>
                    <a:ea typeface="Noto Sans" panose="020B0502040504020204" pitchFamily="34"/>
                    <a:cs typeface="Noto Sans" panose="020B0502040504020204" pitchFamily="34"/>
                  </a:rPr>
                  <a:t> </a:t>
                </a:r>
                <a:r>
                  <a:rPr lang="en-US" altLang="ko-KR" sz="3200" i="1" dirty="0" err="1">
                    <a:solidFill>
                      <a:srgbClr val="5F4E56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Noto Sans" panose="020B0502040504020204" pitchFamily="34"/>
                  </a:rPr>
                  <a:t>BiFPN</a:t>
                </a:r>
                <a:endParaRPr lang="en-US" altLang="ko-KR" sz="3200" i="1" dirty="0">
                  <a:solidFill>
                    <a:srgbClr val="5F4E56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Noto Sans" panose="020B0502040504020204" pitchFamily="34"/>
                </a:endParaRPr>
              </a:p>
            </p:txBody>
          </p:sp>
          <p:sp>
            <p:nvSpPr>
              <p:cNvPr id="38" name="직사각형 37"/>
              <p:cNvSpPr/>
              <p:nvPr/>
            </p:nvSpPr>
            <p:spPr>
              <a:xfrm>
                <a:off x="398837" y="1009916"/>
                <a:ext cx="134101" cy="420915"/>
              </a:xfrm>
              <a:prstGeom prst="rect">
                <a:avLst/>
              </a:prstGeom>
              <a:solidFill>
                <a:srgbClr val="D9737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5" name="직사각형 34"/>
            <p:cNvSpPr/>
            <p:nvPr/>
          </p:nvSpPr>
          <p:spPr>
            <a:xfrm>
              <a:off x="929653" y="1466855"/>
              <a:ext cx="697627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>
                  <a:solidFill>
                    <a:srgbClr val="5F4E5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Noto Sans" panose="020B0502040504020204" pitchFamily="34"/>
                </a:rPr>
                <a:t>이론</a:t>
              </a:r>
            </a:p>
          </p:txBody>
        </p:sp>
        <p:cxnSp>
          <p:nvCxnSpPr>
            <p:cNvPr id="36" name="직선 연결선 35"/>
            <p:cNvCxnSpPr/>
            <p:nvPr/>
          </p:nvCxnSpPr>
          <p:spPr>
            <a:xfrm>
              <a:off x="253702" y="1495918"/>
              <a:ext cx="1281120" cy="0"/>
            </a:xfrm>
            <a:prstGeom prst="line">
              <a:avLst/>
            </a:prstGeom>
            <a:ln>
              <a:solidFill>
                <a:srgbClr val="D973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5"/>
          <p:cNvGrpSpPr/>
          <p:nvPr/>
        </p:nvGrpSpPr>
        <p:grpSpPr>
          <a:xfrm>
            <a:off x="1797183" y="1050082"/>
            <a:ext cx="9189149" cy="707886"/>
            <a:chOff x="2739286" y="550645"/>
            <a:chExt cx="7799386" cy="707886"/>
          </a:xfrm>
        </p:grpSpPr>
        <p:sp>
          <p:nvSpPr>
            <p:cNvPr id="43" name="Rect 0"/>
            <p:cNvSpPr txBox="1">
              <a:spLocks/>
            </p:cNvSpPr>
            <p:nvPr/>
          </p:nvSpPr>
          <p:spPr>
            <a:xfrm>
              <a:off x="2739602" y="550645"/>
              <a:ext cx="7799070" cy="707886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r>
                <a:rPr lang="en-US" altLang="ko-KR" sz="2000" dirty="0">
                  <a:solidFill>
                    <a:srgbClr val="5F4E56"/>
                  </a:solidFill>
                  <a:latin typeface="나눔스퀘어" charset="0"/>
                  <a:ea typeface="나눔스퀘어" charset="0"/>
                </a:rPr>
                <a:t>Backbone</a:t>
              </a:r>
              <a:r>
                <a:rPr lang="ko-KR" altLang="en-US" sz="2000" dirty="0">
                  <a:solidFill>
                    <a:srgbClr val="5F4E56"/>
                  </a:solidFill>
                  <a:latin typeface="나눔스퀘어" charset="0"/>
                  <a:ea typeface="나눔스퀘어" charset="0"/>
                </a:rPr>
                <a:t>을 </a:t>
              </a:r>
              <a:r>
                <a:rPr lang="en-US" altLang="ko-KR" sz="2000" dirty="0" err="1">
                  <a:solidFill>
                    <a:srgbClr val="5F4E56"/>
                  </a:solidFill>
                  <a:latin typeface="나눔스퀘어" charset="0"/>
                  <a:ea typeface="나눔스퀘어" charset="0"/>
                </a:rPr>
                <a:t>EfficientNet-B3</a:t>
              </a:r>
              <a:r>
                <a:rPr lang="ko-KR" altLang="en-US" sz="2000" dirty="0">
                  <a:solidFill>
                    <a:srgbClr val="5F4E56"/>
                  </a:solidFill>
                  <a:latin typeface="나눔스퀘어" charset="0"/>
                  <a:ea typeface="나눔스퀘어" charset="0"/>
                </a:rPr>
                <a:t>으로 두고 </a:t>
              </a:r>
              <a:r>
                <a:rPr lang="en-US" altLang="ko-KR" sz="2000" dirty="0">
                  <a:solidFill>
                    <a:srgbClr val="5F4E56"/>
                  </a:solidFill>
                  <a:latin typeface="나눔스퀘어" charset="0"/>
                  <a:ea typeface="나눔스퀘어" charset="0"/>
                </a:rPr>
                <a:t>Feature Network</a:t>
              </a:r>
              <a:r>
                <a:rPr lang="ko-KR" altLang="en-US" sz="2000" dirty="0">
                  <a:solidFill>
                    <a:srgbClr val="5F4E56"/>
                  </a:solidFill>
                  <a:latin typeface="나눔스퀘어" charset="0"/>
                  <a:ea typeface="나눔스퀘어" charset="0"/>
                </a:rPr>
                <a:t>를</a:t>
              </a:r>
              <a:endParaRPr lang="en-US" altLang="ko-KR" sz="2000" dirty="0">
                <a:solidFill>
                  <a:srgbClr val="5F4E56"/>
                </a:solidFill>
                <a:latin typeface="나눔스퀘어" charset="0"/>
                <a:ea typeface="나눔스퀘어" charset="0"/>
              </a:endParaRPr>
            </a:p>
            <a:p>
              <a:r>
                <a:rPr lang="en-US" altLang="ko-KR" sz="2000" dirty="0" err="1">
                  <a:solidFill>
                    <a:srgbClr val="5F4E56"/>
                  </a:solidFill>
                  <a:latin typeface="나눔스퀘어" charset="0"/>
                  <a:ea typeface="나눔스퀘어" charset="0"/>
                </a:rPr>
                <a:t>BiFPN</a:t>
              </a:r>
              <a:r>
                <a:rPr lang="ko-KR" altLang="en-US" sz="2000" dirty="0">
                  <a:solidFill>
                    <a:srgbClr val="5F4E56"/>
                  </a:solidFill>
                  <a:latin typeface="나눔스퀘어" charset="0"/>
                  <a:ea typeface="나눔스퀘어" charset="0"/>
                </a:rPr>
                <a:t>으로 사용할 때 성능이 가장 우수 </a:t>
              </a:r>
            </a:p>
          </p:txBody>
        </p:sp>
        <p:cxnSp>
          <p:nvCxnSpPr>
            <p:cNvPr id="44" name="Rect 0"/>
            <p:cNvCxnSpPr/>
            <p:nvPr/>
          </p:nvCxnSpPr>
          <p:spPr>
            <a:xfrm>
              <a:off x="2739286" y="608867"/>
              <a:ext cx="635" cy="555627"/>
            </a:xfrm>
            <a:prstGeom prst="line">
              <a:avLst/>
            </a:prstGeom>
            <a:ln w="19050" cap="flat" cmpd="sng">
              <a:solidFill>
                <a:srgbClr val="046561">
                  <a:alpha val="100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F4AF8EDC-1912-4314-9F0F-05596286C5E4}"/>
              </a:ext>
            </a:extLst>
          </p:cNvPr>
          <p:cNvGrpSpPr/>
          <p:nvPr/>
        </p:nvGrpSpPr>
        <p:grpSpPr>
          <a:xfrm>
            <a:off x="0" y="136460"/>
            <a:ext cx="12192000" cy="531845"/>
            <a:chOff x="0" y="136460"/>
            <a:chExt cx="12192000" cy="531845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804E21B6-1654-4663-A973-74793589B975}"/>
                </a:ext>
              </a:extLst>
            </p:cNvPr>
            <p:cNvSpPr/>
            <p:nvPr/>
          </p:nvSpPr>
          <p:spPr>
            <a:xfrm>
              <a:off x="0" y="136460"/>
              <a:ext cx="12192000" cy="531845"/>
            </a:xfrm>
            <a:prstGeom prst="rect">
              <a:avLst/>
            </a:prstGeom>
            <a:solidFill>
              <a:srgbClr val="046561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424C3100-025B-4C28-8944-7B0FC005E9BA}"/>
                </a:ext>
              </a:extLst>
            </p:cNvPr>
            <p:cNvSpPr/>
            <p:nvPr/>
          </p:nvSpPr>
          <p:spPr>
            <a:xfrm>
              <a:off x="4449844" y="139570"/>
              <a:ext cx="1755089" cy="528735"/>
            </a:xfrm>
            <a:prstGeom prst="rect">
              <a:avLst/>
            </a:prstGeom>
            <a:solidFill>
              <a:srgbClr val="0465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AD2205B-FD78-4505-9279-6FF07BA8781F}"/>
                </a:ext>
              </a:extLst>
            </p:cNvPr>
            <p:cNvSpPr txBox="1"/>
            <p:nvPr/>
          </p:nvSpPr>
          <p:spPr>
            <a:xfrm>
              <a:off x="711524" y="186940"/>
              <a:ext cx="1322549" cy="43088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200" b="1" dirty="0">
                  <a:solidFill>
                    <a:srgbClr val="7A646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대회 소개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801A7D6-047F-45BB-9EA8-643379B12363}"/>
                </a:ext>
              </a:extLst>
            </p:cNvPr>
            <p:cNvSpPr txBox="1"/>
            <p:nvPr/>
          </p:nvSpPr>
          <p:spPr>
            <a:xfrm>
              <a:off x="4421847" y="186940"/>
              <a:ext cx="1811085" cy="43088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2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알고리즘 소개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ABB1ED3C-BCE9-4411-BA32-725BE6C047FF}"/>
                </a:ext>
              </a:extLst>
            </p:cNvPr>
            <p:cNvSpPr txBox="1"/>
            <p:nvPr/>
          </p:nvSpPr>
          <p:spPr>
            <a:xfrm>
              <a:off x="6487256" y="186940"/>
              <a:ext cx="1307440" cy="43088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200" b="1" dirty="0">
                  <a:solidFill>
                    <a:srgbClr val="7A646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모형 평가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A4F8C54A-E02B-4220-81F3-84BF3B3CCCD8}"/>
                </a:ext>
              </a:extLst>
            </p:cNvPr>
            <p:cNvSpPr txBox="1"/>
            <p:nvPr/>
          </p:nvSpPr>
          <p:spPr>
            <a:xfrm>
              <a:off x="8049020" y="186940"/>
              <a:ext cx="1893911" cy="43088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200" b="1" dirty="0">
                  <a:solidFill>
                    <a:srgbClr val="7A646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한계 및 시사점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076323CB-313C-4C7C-9E3C-168F33439953}"/>
                </a:ext>
              </a:extLst>
            </p:cNvPr>
            <p:cNvSpPr txBox="1"/>
            <p:nvPr/>
          </p:nvSpPr>
          <p:spPr>
            <a:xfrm>
              <a:off x="2391866" y="186940"/>
              <a:ext cx="1879126" cy="43088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200" b="1" dirty="0" err="1">
                  <a:solidFill>
                    <a:srgbClr val="7A646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전처리</a:t>
              </a:r>
              <a:r>
                <a:rPr lang="ko-KR" altLang="en-US" sz="2200" b="1" dirty="0">
                  <a:solidFill>
                    <a:srgbClr val="7A646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 </a:t>
              </a:r>
              <a:r>
                <a:rPr lang="en-US" altLang="ko-KR" sz="2200" b="1" dirty="0">
                  <a:solidFill>
                    <a:srgbClr val="7A646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&amp; EDA</a:t>
              </a:r>
              <a:endParaRPr lang="ko-KR" altLang="en-US" sz="2200" b="1" dirty="0">
                <a:solidFill>
                  <a:srgbClr val="7A646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3857738F-B13F-42F8-B132-89578E1013E5}"/>
                </a:ext>
              </a:extLst>
            </p:cNvPr>
            <p:cNvSpPr txBox="1"/>
            <p:nvPr/>
          </p:nvSpPr>
          <p:spPr>
            <a:xfrm>
              <a:off x="10197255" y="186940"/>
              <a:ext cx="1306474" cy="43088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200" b="1" dirty="0">
                  <a:solidFill>
                    <a:srgbClr val="7A646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참고 문헌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8589017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그룹 45"/>
          <p:cNvGrpSpPr/>
          <p:nvPr/>
        </p:nvGrpSpPr>
        <p:grpSpPr>
          <a:xfrm>
            <a:off x="164478" y="973573"/>
            <a:ext cx="4806252" cy="924169"/>
            <a:chOff x="164478" y="973573"/>
            <a:chExt cx="4806252" cy="924169"/>
          </a:xfrm>
        </p:grpSpPr>
        <p:grpSp>
          <p:nvGrpSpPr>
            <p:cNvPr id="30" name="그룹 29"/>
            <p:cNvGrpSpPr/>
            <p:nvPr/>
          </p:nvGrpSpPr>
          <p:grpSpPr>
            <a:xfrm>
              <a:off x="164478" y="973573"/>
              <a:ext cx="4806252" cy="553998"/>
              <a:chOff x="392616" y="973573"/>
              <a:chExt cx="4806252" cy="553998"/>
            </a:xfrm>
          </p:grpSpPr>
          <p:sp>
            <p:nvSpPr>
              <p:cNvPr id="31" name="TextBox 30"/>
              <p:cNvSpPr txBox="1"/>
              <p:nvPr/>
            </p:nvSpPr>
            <p:spPr>
              <a:xfrm>
                <a:off x="392616" y="973573"/>
                <a:ext cx="480625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3000" i="1" dirty="0">
                    <a:solidFill>
                      <a:srgbClr val="5F4E56"/>
                    </a:solidFill>
                    <a:latin typeface="Noto Sans" panose="020B0502040504020204"/>
                    <a:ea typeface="Noto Sans" panose="020B0502040504020204" pitchFamily="34"/>
                    <a:cs typeface="Noto Sans" panose="020B0502040504020204" pitchFamily="34"/>
                  </a:rPr>
                  <a:t> </a:t>
                </a:r>
                <a:r>
                  <a:rPr lang="en-US" altLang="ko-KR" sz="3000" i="1" dirty="0">
                    <a:solidFill>
                      <a:srgbClr val="5F4E56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Noto Sans" panose="020B0502040504020204" pitchFamily="34"/>
                  </a:rPr>
                  <a:t>Weighted Feature Fusion</a:t>
                </a:r>
              </a:p>
            </p:txBody>
          </p:sp>
          <p:sp>
            <p:nvSpPr>
              <p:cNvPr id="32" name="직사각형 31"/>
              <p:cNvSpPr/>
              <p:nvPr/>
            </p:nvSpPr>
            <p:spPr>
              <a:xfrm>
                <a:off x="398837" y="1009916"/>
                <a:ext cx="134101" cy="420915"/>
              </a:xfrm>
              <a:prstGeom prst="rect">
                <a:avLst/>
              </a:prstGeom>
              <a:solidFill>
                <a:srgbClr val="D9737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" name="직사각형 1"/>
            <p:cNvSpPr/>
            <p:nvPr/>
          </p:nvSpPr>
          <p:spPr>
            <a:xfrm>
              <a:off x="4262133" y="1466855"/>
              <a:ext cx="697627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>
                  <a:solidFill>
                    <a:srgbClr val="5F4E5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Noto Sans" panose="020B0502040504020204" pitchFamily="34"/>
                </a:rPr>
                <a:t>이론</a:t>
              </a:r>
            </a:p>
          </p:txBody>
        </p:sp>
        <p:cxnSp>
          <p:nvCxnSpPr>
            <p:cNvPr id="7" name="직선 연결선 6"/>
            <p:cNvCxnSpPr/>
            <p:nvPr/>
          </p:nvCxnSpPr>
          <p:spPr>
            <a:xfrm>
              <a:off x="441824" y="1470523"/>
              <a:ext cx="4422777" cy="0"/>
            </a:xfrm>
            <a:prstGeom prst="line">
              <a:avLst/>
            </a:prstGeom>
            <a:ln>
              <a:solidFill>
                <a:srgbClr val="D973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그룹 2"/>
          <p:cNvGrpSpPr/>
          <p:nvPr/>
        </p:nvGrpSpPr>
        <p:grpSpPr>
          <a:xfrm>
            <a:off x="5109810" y="1097190"/>
            <a:ext cx="6860517" cy="707886"/>
            <a:chOff x="2709053" y="-1982658"/>
            <a:chExt cx="9228186" cy="707886"/>
          </a:xfrm>
        </p:grpSpPr>
        <p:sp>
          <p:nvSpPr>
            <p:cNvPr id="42" name="Rect 0"/>
            <p:cNvSpPr txBox="1">
              <a:spLocks/>
            </p:cNvSpPr>
            <p:nvPr/>
          </p:nvSpPr>
          <p:spPr>
            <a:xfrm>
              <a:off x="2748462" y="-1982658"/>
              <a:ext cx="9188777" cy="707886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r>
                <a:rPr lang="ko-KR" altLang="en-US" sz="2000" dirty="0">
                  <a:solidFill>
                    <a:srgbClr val="5F4E56"/>
                  </a:solidFill>
                  <a:latin typeface="나눔스퀘어" charset="0"/>
                  <a:ea typeface="나눔스퀘어" charset="0"/>
                </a:rPr>
                <a:t> </a:t>
              </a:r>
              <a:r>
                <a:rPr lang="en-US" altLang="ko-KR" sz="2000" dirty="0">
                  <a:solidFill>
                    <a:srgbClr val="5F4E56"/>
                  </a:solidFill>
                  <a:latin typeface="나눔스퀘어" charset="0"/>
                  <a:ea typeface="나눔스퀘어" charset="0"/>
                </a:rPr>
                <a:t>Input feature</a:t>
              </a:r>
              <a:r>
                <a:rPr lang="ko-KR" altLang="en-US" sz="2000" dirty="0">
                  <a:solidFill>
                    <a:srgbClr val="5F4E56"/>
                  </a:solidFill>
                  <a:latin typeface="나눔스퀘어" charset="0"/>
                  <a:ea typeface="나눔스퀘어" charset="0"/>
                </a:rPr>
                <a:t>에 가중치를 주고</a:t>
              </a:r>
              <a:r>
                <a:rPr lang="en-US" altLang="ko-KR" sz="2000" dirty="0">
                  <a:solidFill>
                    <a:srgbClr val="5F4E56"/>
                  </a:solidFill>
                  <a:latin typeface="나눔스퀘어" charset="0"/>
                  <a:ea typeface="나눔스퀘어" charset="0"/>
                </a:rPr>
                <a:t>, </a:t>
              </a:r>
              <a:r>
                <a:rPr lang="ko-KR" altLang="en-US" sz="2000" dirty="0">
                  <a:solidFill>
                    <a:srgbClr val="5F4E56"/>
                  </a:solidFill>
                  <a:latin typeface="나눔스퀘어" charset="0"/>
                  <a:ea typeface="나눔스퀘어" charset="0"/>
                </a:rPr>
                <a:t>학습을 통해 가중치를 </a:t>
              </a:r>
              <a:endParaRPr lang="en-US" altLang="ko-KR" sz="2000" dirty="0">
                <a:solidFill>
                  <a:srgbClr val="5F4E56"/>
                </a:solidFill>
                <a:latin typeface="나눔스퀘어" charset="0"/>
                <a:ea typeface="나눔스퀘어" charset="0"/>
              </a:endParaRPr>
            </a:p>
            <a:p>
              <a:r>
                <a:rPr lang="en-US" altLang="ko-KR" sz="2000" dirty="0">
                  <a:solidFill>
                    <a:srgbClr val="5F4E56"/>
                  </a:solidFill>
                  <a:latin typeface="나눔스퀘어" charset="0"/>
                  <a:ea typeface="나눔스퀘어" charset="0"/>
                </a:rPr>
                <a:t> </a:t>
              </a:r>
              <a:r>
                <a:rPr lang="ko-KR" altLang="en-US" sz="2000" dirty="0">
                  <a:solidFill>
                    <a:srgbClr val="5F4E56"/>
                  </a:solidFill>
                  <a:latin typeface="나눔스퀘어" charset="0"/>
                  <a:ea typeface="나눔스퀘어" charset="0"/>
                </a:rPr>
                <a:t>배울 수 있는 </a:t>
              </a:r>
              <a:r>
                <a:rPr lang="en-US" altLang="ko-KR" sz="2000" dirty="0">
                  <a:solidFill>
                    <a:srgbClr val="5F4E56"/>
                  </a:solidFill>
                  <a:latin typeface="나눔스퀘어" charset="0"/>
                  <a:ea typeface="나눔스퀘어" charset="0"/>
                </a:rPr>
                <a:t>3</a:t>
              </a:r>
              <a:r>
                <a:rPr lang="ko-KR" altLang="en-US" sz="2000" dirty="0">
                  <a:solidFill>
                    <a:srgbClr val="5F4E56"/>
                  </a:solidFill>
                  <a:latin typeface="나눔스퀘어" charset="0"/>
                  <a:ea typeface="나눔스퀘어" charset="0"/>
                </a:rPr>
                <a:t>가지 방식 중 </a:t>
              </a:r>
              <a:r>
                <a:rPr lang="en-US" altLang="ko-KR" sz="2000" dirty="0">
                  <a:solidFill>
                    <a:srgbClr val="5F4E56"/>
                  </a:solidFill>
                  <a:latin typeface="나눔스퀘어" charset="0"/>
                  <a:ea typeface="나눔스퀘어" charset="0"/>
                </a:rPr>
                <a:t>Fast normalized fusion </a:t>
              </a:r>
              <a:r>
                <a:rPr lang="ko-KR" altLang="en-US" sz="2000" dirty="0">
                  <a:solidFill>
                    <a:srgbClr val="5F4E56"/>
                  </a:solidFill>
                  <a:latin typeface="나눔스퀘어" charset="0"/>
                  <a:ea typeface="나눔스퀘어" charset="0"/>
                </a:rPr>
                <a:t>방식 제안</a:t>
              </a:r>
            </a:p>
          </p:txBody>
        </p:sp>
        <p:cxnSp>
          <p:nvCxnSpPr>
            <p:cNvPr id="44" name="Rect 0"/>
            <p:cNvCxnSpPr/>
            <p:nvPr/>
          </p:nvCxnSpPr>
          <p:spPr>
            <a:xfrm>
              <a:off x="2709053" y="-1918819"/>
              <a:ext cx="748" cy="555627"/>
            </a:xfrm>
            <a:prstGeom prst="line">
              <a:avLst/>
            </a:prstGeom>
            <a:ln w="19050" cap="flat" cmpd="sng">
              <a:solidFill>
                <a:srgbClr val="046561">
                  <a:alpha val="100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A84F5334-8CA3-49F0-A7C0-B821DA9BF517}"/>
              </a:ext>
            </a:extLst>
          </p:cNvPr>
          <p:cNvGrpSpPr/>
          <p:nvPr/>
        </p:nvGrpSpPr>
        <p:grpSpPr>
          <a:xfrm>
            <a:off x="0" y="136460"/>
            <a:ext cx="12192000" cy="531845"/>
            <a:chOff x="0" y="136460"/>
            <a:chExt cx="12192000" cy="531845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D499B25B-FE07-4BDF-864C-72A594352A11}"/>
                </a:ext>
              </a:extLst>
            </p:cNvPr>
            <p:cNvSpPr/>
            <p:nvPr/>
          </p:nvSpPr>
          <p:spPr>
            <a:xfrm>
              <a:off x="0" y="136460"/>
              <a:ext cx="12192000" cy="531845"/>
            </a:xfrm>
            <a:prstGeom prst="rect">
              <a:avLst/>
            </a:prstGeom>
            <a:solidFill>
              <a:srgbClr val="046561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41AEC3BC-225B-4247-9887-7EFC28394A8F}"/>
                </a:ext>
              </a:extLst>
            </p:cNvPr>
            <p:cNvSpPr/>
            <p:nvPr/>
          </p:nvSpPr>
          <p:spPr>
            <a:xfrm>
              <a:off x="4449844" y="139570"/>
              <a:ext cx="1755089" cy="528735"/>
            </a:xfrm>
            <a:prstGeom prst="rect">
              <a:avLst/>
            </a:prstGeom>
            <a:solidFill>
              <a:srgbClr val="0465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CE612AD-9E38-4893-9EB4-E041DC68B7D6}"/>
                </a:ext>
              </a:extLst>
            </p:cNvPr>
            <p:cNvSpPr txBox="1"/>
            <p:nvPr/>
          </p:nvSpPr>
          <p:spPr>
            <a:xfrm>
              <a:off x="711524" y="186940"/>
              <a:ext cx="1322549" cy="43088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200" b="1" dirty="0">
                  <a:solidFill>
                    <a:srgbClr val="7A646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대회 소개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315D1F1-3A0C-427C-BB51-31461C70E198}"/>
                </a:ext>
              </a:extLst>
            </p:cNvPr>
            <p:cNvSpPr txBox="1"/>
            <p:nvPr/>
          </p:nvSpPr>
          <p:spPr>
            <a:xfrm>
              <a:off x="4421847" y="186940"/>
              <a:ext cx="1811085" cy="43088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2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알고리즘 소개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938ECD4B-E8B3-443F-BA29-84E0CFB41797}"/>
                </a:ext>
              </a:extLst>
            </p:cNvPr>
            <p:cNvSpPr txBox="1"/>
            <p:nvPr/>
          </p:nvSpPr>
          <p:spPr>
            <a:xfrm>
              <a:off x="6487256" y="186940"/>
              <a:ext cx="1307440" cy="43088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200" b="1" dirty="0">
                  <a:solidFill>
                    <a:srgbClr val="7A646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모형 평가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CACE07D-AC53-44E4-AD6E-D9C3A7D2415E}"/>
                </a:ext>
              </a:extLst>
            </p:cNvPr>
            <p:cNvSpPr txBox="1"/>
            <p:nvPr/>
          </p:nvSpPr>
          <p:spPr>
            <a:xfrm>
              <a:off x="8049020" y="186940"/>
              <a:ext cx="1893911" cy="43088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200" b="1" dirty="0">
                  <a:solidFill>
                    <a:srgbClr val="7A646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한계 및 시사점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895D6F5-97DD-4D11-AB02-3F548511EDE1}"/>
                </a:ext>
              </a:extLst>
            </p:cNvPr>
            <p:cNvSpPr txBox="1"/>
            <p:nvPr/>
          </p:nvSpPr>
          <p:spPr>
            <a:xfrm>
              <a:off x="2391866" y="186940"/>
              <a:ext cx="1879126" cy="43088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200" b="1" dirty="0" err="1">
                  <a:solidFill>
                    <a:srgbClr val="7A646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전처리</a:t>
              </a:r>
              <a:r>
                <a:rPr lang="ko-KR" altLang="en-US" sz="2200" b="1" dirty="0">
                  <a:solidFill>
                    <a:srgbClr val="7A646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 </a:t>
              </a:r>
              <a:r>
                <a:rPr lang="en-US" altLang="ko-KR" sz="2200" b="1" dirty="0">
                  <a:solidFill>
                    <a:srgbClr val="7A646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&amp; EDA</a:t>
              </a:r>
              <a:endParaRPr lang="ko-KR" altLang="en-US" sz="2200" b="1" dirty="0">
                <a:solidFill>
                  <a:srgbClr val="7A646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095113B-A1A2-4E4E-94C1-06EB3BF42CF5}"/>
                </a:ext>
              </a:extLst>
            </p:cNvPr>
            <p:cNvSpPr txBox="1"/>
            <p:nvPr/>
          </p:nvSpPr>
          <p:spPr>
            <a:xfrm>
              <a:off x="10197255" y="186940"/>
              <a:ext cx="1306474" cy="43088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200" b="1" dirty="0">
                  <a:solidFill>
                    <a:srgbClr val="7A646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참고 문헌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DB6D8A6C-969E-4149-87EF-65B201230AB1}"/>
              </a:ext>
            </a:extLst>
          </p:cNvPr>
          <p:cNvGrpSpPr/>
          <p:nvPr/>
        </p:nvGrpSpPr>
        <p:grpSpPr>
          <a:xfrm>
            <a:off x="2196468" y="1920601"/>
            <a:ext cx="7799064" cy="4750459"/>
            <a:chOff x="243840" y="1920601"/>
            <a:chExt cx="7799064" cy="4750459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43ABC6B5-11FB-4FFE-91CA-7F466600473A}"/>
                </a:ext>
              </a:extLst>
            </p:cNvPr>
            <p:cNvSpPr/>
            <p:nvPr/>
          </p:nvSpPr>
          <p:spPr>
            <a:xfrm>
              <a:off x="243840" y="1920601"/>
              <a:ext cx="7799064" cy="47504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2" name="그룹 11"/>
            <p:cNvGrpSpPr/>
            <p:nvPr/>
          </p:nvGrpSpPr>
          <p:grpSpPr>
            <a:xfrm>
              <a:off x="805038" y="2181893"/>
              <a:ext cx="6354204" cy="2034224"/>
              <a:chOff x="6326" y="1974678"/>
              <a:chExt cx="6624266" cy="2213008"/>
            </a:xfrm>
          </p:grpSpPr>
          <p:pic>
            <p:nvPicPr>
              <p:cNvPr id="4" name="그림 3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0330" y="1974678"/>
                <a:ext cx="5155096" cy="412204"/>
              </a:xfrm>
              <a:prstGeom prst="rect">
                <a:avLst/>
              </a:prstGeom>
            </p:spPr>
          </p:pic>
          <p:pic>
            <p:nvPicPr>
              <p:cNvPr id="6" name="그림 5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8537" y="2529630"/>
                <a:ext cx="5905892" cy="836867"/>
              </a:xfrm>
              <a:prstGeom prst="rect">
                <a:avLst/>
              </a:prstGeom>
            </p:spPr>
          </p:pic>
          <p:pic>
            <p:nvPicPr>
              <p:cNvPr id="8" name="그림 7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26" y="3387794"/>
                <a:ext cx="6624266" cy="799892"/>
              </a:xfrm>
              <a:prstGeom prst="rect">
                <a:avLst/>
              </a:prstGeom>
            </p:spPr>
          </p:pic>
        </p:grpSp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0874" y="4398838"/>
              <a:ext cx="7262122" cy="1616766"/>
            </a:xfrm>
            <a:prstGeom prst="rect">
              <a:avLst/>
            </a:prstGeom>
          </p:spPr>
        </p:pic>
        <p:sp>
          <p:nvSpPr>
            <p:cNvPr id="16" name="모서리가 둥근 직사각형 15"/>
            <p:cNvSpPr/>
            <p:nvPr/>
          </p:nvSpPr>
          <p:spPr>
            <a:xfrm>
              <a:off x="304800" y="3445646"/>
              <a:ext cx="7639050" cy="3155451"/>
            </a:xfrm>
            <a:prstGeom prst="roundRect">
              <a:avLst/>
            </a:prstGeom>
            <a:solidFill>
              <a:schemeClr val="accent1">
                <a:alpha val="1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55A09C0D-1121-4A81-BC00-65E4AC80045E}"/>
                    </a:ext>
                  </a:extLst>
                </p:cNvPr>
                <p:cNvSpPr txBox="1"/>
                <p:nvPr/>
              </p:nvSpPr>
              <p:spPr>
                <a:xfrm>
                  <a:off x="4944052" y="6169851"/>
                  <a:ext cx="2798944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− 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𝑐𝑜𝑛𝑑𝑖𝑡𝑖𝑜𝑛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 :</m:t>
                        </m:r>
                        <m:r>
                          <a:rPr lang="ko-KR" altLang="en-US" i="1" smtClean="0">
                            <a:latin typeface="Cambria Math" panose="02040503050406030204" pitchFamily="18" charset="0"/>
                          </a:rPr>
                          <m:t>𝜖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≈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0.0001</m:t>
                        </m:r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55A09C0D-1121-4A81-BC00-65E4AC80045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44052" y="6169851"/>
                  <a:ext cx="2798944" cy="276999"/>
                </a:xfrm>
                <a:prstGeom prst="rect">
                  <a:avLst/>
                </a:prstGeom>
                <a:blipFill>
                  <a:blip r:embed="rId7"/>
                  <a:stretch>
                    <a:fillRect b="-1087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96742195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2367A4CA-8EAA-470E-ABFA-4188C3BDC7D1}"/>
              </a:ext>
            </a:extLst>
          </p:cNvPr>
          <p:cNvSpPr/>
          <p:nvPr/>
        </p:nvSpPr>
        <p:spPr>
          <a:xfrm>
            <a:off x="1641699" y="1832839"/>
            <a:ext cx="8662107" cy="49598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8349" y="1897742"/>
            <a:ext cx="8607701" cy="275113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0460" y="4869319"/>
            <a:ext cx="5242385" cy="1741835"/>
          </a:xfrm>
          <a:prstGeom prst="rect">
            <a:avLst/>
          </a:prstGeom>
        </p:spPr>
      </p:pic>
      <p:sp>
        <p:nvSpPr>
          <p:cNvPr id="10" name="모서리가 둥근 직사각형 9"/>
          <p:cNvSpPr/>
          <p:nvPr/>
        </p:nvSpPr>
        <p:spPr>
          <a:xfrm>
            <a:off x="7354541" y="4760931"/>
            <a:ext cx="1227483" cy="1958609"/>
          </a:xfrm>
          <a:prstGeom prst="roundRect">
            <a:avLst/>
          </a:prstGeom>
          <a:solidFill>
            <a:schemeClr val="accent1">
              <a:alpha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2" name="그룹 41"/>
          <p:cNvGrpSpPr/>
          <p:nvPr/>
        </p:nvGrpSpPr>
        <p:grpSpPr>
          <a:xfrm>
            <a:off x="5114137" y="1090189"/>
            <a:ext cx="9228186" cy="707886"/>
            <a:chOff x="2709053" y="-1982658"/>
            <a:chExt cx="9228186" cy="707886"/>
          </a:xfrm>
        </p:grpSpPr>
        <p:sp>
          <p:nvSpPr>
            <p:cNvPr id="43" name="Rect 0"/>
            <p:cNvSpPr txBox="1">
              <a:spLocks/>
            </p:cNvSpPr>
            <p:nvPr/>
          </p:nvSpPr>
          <p:spPr>
            <a:xfrm>
              <a:off x="2748462" y="-1982658"/>
              <a:ext cx="9188777" cy="707886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r>
                <a:rPr lang="ko-KR" altLang="en-US" sz="2000" dirty="0">
                  <a:solidFill>
                    <a:srgbClr val="5F4E56"/>
                  </a:solidFill>
                  <a:latin typeface="나눔스퀘어" charset="0"/>
                  <a:ea typeface="나눔스퀘어" charset="0"/>
                </a:rPr>
                <a:t> </a:t>
              </a:r>
              <a:r>
                <a:rPr lang="en-US" altLang="ko-KR" sz="2000" dirty="0">
                  <a:solidFill>
                    <a:srgbClr val="5F4E56"/>
                  </a:solidFill>
                  <a:latin typeface="나눔스퀘어" charset="0"/>
                  <a:ea typeface="나눔스퀘어" charset="0"/>
                </a:rPr>
                <a:t>Fast Fusion</a:t>
              </a:r>
              <a:r>
                <a:rPr lang="ko-KR" altLang="en-US" sz="2000" dirty="0">
                  <a:solidFill>
                    <a:srgbClr val="5F4E56"/>
                  </a:solidFill>
                  <a:latin typeface="나눔스퀘어" charset="0"/>
                  <a:ea typeface="나눔스퀘어" charset="0"/>
                </a:rPr>
                <a:t>을 사용하면 약간의 </a:t>
              </a:r>
              <a:r>
                <a:rPr lang="en-US" altLang="ko-KR" sz="2000" dirty="0" err="1">
                  <a:solidFill>
                    <a:srgbClr val="5F4E56"/>
                  </a:solidFill>
                  <a:latin typeface="나눔스퀘어" charset="0"/>
                  <a:ea typeface="나눔스퀘어" charset="0"/>
                </a:rPr>
                <a:t>mAP</a:t>
              </a:r>
              <a:r>
                <a:rPr lang="en-US" altLang="ko-KR" sz="2000" dirty="0">
                  <a:solidFill>
                    <a:srgbClr val="5F4E56"/>
                  </a:solidFill>
                  <a:latin typeface="나눔스퀘어" charset="0"/>
                  <a:ea typeface="나눔스퀘어" charset="0"/>
                </a:rPr>
                <a:t> </a:t>
              </a:r>
              <a:r>
                <a:rPr lang="ko-KR" altLang="en-US" sz="2000" dirty="0">
                  <a:solidFill>
                    <a:srgbClr val="5F4E56"/>
                  </a:solidFill>
                  <a:latin typeface="나눔스퀘어" charset="0"/>
                  <a:ea typeface="나눔스퀘어" charset="0"/>
                </a:rPr>
                <a:t>하락은 있지만</a:t>
              </a:r>
              <a:endParaRPr lang="en-US" altLang="ko-KR" sz="2000" dirty="0">
                <a:solidFill>
                  <a:srgbClr val="5F4E56"/>
                </a:solidFill>
                <a:latin typeface="나눔스퀘어" charset="0"/>
                <a:ea typeface="나눔스퀘어" charset="0"/>
              </a:endParaRPr>
            </a:p>
            <a:p>
              <a:r>
                <a:rPr lang="en-US" altLang="ko-KR" sz="2000" dirty="0">
                  <a:solidFill>
                    <a:srgbClr val="5F4E56"/>
                  </a:solidFill>
                  <a:latin typeface="나눔스퀘어" charset="0"/>
                  <a:ea typeface="나눔스퀘어" charset="0"/>
                </a:rPr>
                <a:t> </a:t>
              </a:r>
              <a:r>
                <a:rPr lang="ko-KR" altLang="en-US" sz="2000" dirty="0">
                  <a:solidFill>
                    <a:srgbClr val="5F4E56"/>
                  </a:solidFill>
                  <a:latin typeface="나눔스퀘어" charset="0"/>
                  <a:ea typeface="나눔스퀘어" charset="0"/>
                </a:rPr>
                <a:t>약 </a:t>
              </a:r>
              <a:r>
                <a:rPr lang="en-US" altLang="ko-KR" sz="2000" dirty="0">
                  <a:solidFill>
                    <a:srgbClr val="5F4E56"/>
                  </a:solidFill>
                  <a:latin typeface="나눔스퀘어" charset="0"/>
                  <a:ea typeface="나눔스퀘어" charset="0"/>
                </a:rPr>
                <a:t>30%</a:t>
              </a:r>
              <a:r>
                <a:rPr lang="ko-KR" altLang="en-US" sz="2000" dirty="0">
                  <a:solidFill>
                    <a:srgbClr val="5F4E56"/>
                  </a:solidFill>
                  <a:latin typeface="나눔스퀘어" charset="0"/>
                  <a:ea typeface="나눔스퀘어" charset="0"/>
                </a:rPr>
                <a:t>의 속도 향상을 달성할 수 있습니다</a:t>
              </a:r>
            </a:p>
          </p:txBody>
        </p:sp>
        <p:cxnSp>
          <p:nvCxnSpPr>
            <p:cNvPr id="44" name="Rect 0"/>
            <p:cNvCxnSpPr/>
            <p:nvPr/>
          </p:nvCxnSpPr>
          <p:spPr>
            <a:xfrm>
              <a:off x="2709053" y="-1918819"/>
              <a:ext cx="748" cy="555627"/>
            </a:xfrm>
            <a:prstGeom prst="line">
              <a:avLst/>
            </a:prstGeom>
            <a:ln w="19050" cap="flat" cmpd="sng">
              <a:solidFill>
                <a:srgbClr val="046561">
                  <a:alpha val="100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그룹 44"/>
          <p:cNvGrpSpPr/>
          <p:nvPr/>
        </p:nvGrpSpPr>
        <p:grpSpPr>
          <a:xfrm>
            <a:off x="164478" y="973573"/>
            <a:ext cx="4838444" cy="924169"/>
            <a:chOff x="164478" y="973573"/>
            <a:chExt cx="4838444" cy="924169"/>
          </a:xfrm>
        </p:grpSpPr>
        <p:grpSp>
          <p:nvGrpSpPr>
            <p:cNvPr id="47" name="그룹 46"/>
            <p:cNvGrpSpPr/>
            <p:nvPr/>
          </p:nvGrpSpPr>
          <p:grpSpPr>
            <a:xfrm>
              <a:off x="164478" y="973573"/>
              <a:ext cx="4806252" cy="553998"/>
              <a:chOff x="392616" y="973573"/>
              <a:chExt cx="4806252" cy="553998"/>
            </a:xfrm>
          </p:grpSpPr>
          <p:sp>
            <p:nvSpPr>
              <p:cNvPr id="50" name="TextBox 49"/>
              <p:cNvSpPr txBox="1"/>
              <p:nvPr/>
            </p:nvSpPr>
            <p:spPr>
              <a:xfrm>
                <a:off x="392616" y="973573"/>
                <a:ext cx="480625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3000" i="1" dirty="0">
                    <a:solidFill>
                      <a:srgbClr val="5F4E56"/>
                    </a:solidFill>
                    <a:latin typeface="Noto Sans" panose="020B0502040504020204"/>
                    <a:ea typeface="Noto Sans" panose="020B0502040504020204" pitchFamily="34"/>
                    <a:cs typeface="Noto Sans" panose="020B0502040504020204" pitchFamily="34"/>
                  </a:rPr>
                  <a:t> </a:t>
                </a:r>
                <a:r>
                  <a:rPr lang="en-US" altLang="ko-KR" sz="3000" i="1" dirty="0">
                    <a:solidFill>
                      <a:srgbClr val="5F4E56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Noto Sans" panose="020B0502040504020204" pitchFamily="34"/>
                  </a:rPr>
                  <a:t>Weighted Feature Fusion</a:t>
                </a:r>
              </a:p>
            </p:txBody>
          </p:sp>
          <p:sp>
            <p:nvSpPr>
              <p:cNvPr id="51" name="직사각형 50"/>
              <p:cNvSpPr/>
              <p:nvPr/>
            </p:nvSpPr>
            <p:spPr>
              <a:xfrm>
                <a:off x="398837" y="1009916"/>
                <a:ext cx="134101" cy="420915"/>
              </a:xfrm>
              <a:prstGeom prst="rect">
                <a:avLst/>
              </a:prstGeom>
              <a:solidFill>
                <a:srgbClr val="D9737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8" name="직사각형 47"/>
            <p:cNvSpPr/>
            <p:nvPr/>
          </p:nvSpPr>
          <p:spPr>
            <a:xfrm>
              <a:off x="3721802" y="1466855"/>
              <a:ext cx="128112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>
                  <a:solidFill>
                    <a:srgbClr val="5F4E5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Noto Sans" panose="020B0502040504020204" pitchFamily="34"/>
                </a:rPr>
                <a:t>성능 비교</a:t>
              </a:r>
              <a:endParaRPr lang="ko-KR" altLang="en-US" sz="2200" dirty="0">
                <a:solidFill>
                  <a:srgbClr val="5F4E56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" panose="020B0502040504020204" pitchFamily="34"/>
              </a:endParaRPr>
            </a:p>
          </p:txBody>
        </p:sp>
        <p:cxnSp>
          <p:nvCxnSpPr>
            <p:cNvPr id="49" name="직선 연결선 48"/>
            <p:cNvCxnSpPr/>
            <p:nvPr/>
          </p:nvCxnSpPr>
          <p:spPr>
            <a:xfrm>
              <a:off x="441824" y="1470523"/>
              <a:ext cx="4422777" cy="0"/>
            </a:xfrm>
            <a:prstGeom prst="line">
              <a:avLst/>
            </a:prstGeom>
            <a:ln>
              <a:solidFill>
                <a:srgbClr val="D973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F86420BF-EFBC-40E2-B360-6EFCA80DA675}"/>
              </a:ext>
            </a:extLst>
          </p:cNvPr>
          <p:cNvGrpSpPr/>
          <p:nvPr/>
        </p:nvGrpSpPr>
        <p:grpSpPr>
          <a:xfrm>
            <a:off x="0" y="136460"/>
            <a:ext cx="12192000" cy="531845"/>
            <a:chOff x="0" y="136460"/>
            <a:chExt cx="12192000" cy="531845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DDE8273B-F83E-43D5-B608-320669ED08BA}"/>
                </a:ext>
              </a:extLst>
            </p:cNvPr>
            <p:cNvSpPr/>
            <p:nvPr/>
          </p:nvSpPr>
          <p:spPr>
            <a:xfrm>
              <a:off x="0" y="136460"/>
              <a:ext cx="12192000" cy="531845"/>
            </a:xfrm>
            <a:prstGeom prst="rect">
              <a:avLst/>
            </a:prstGeom>
            <a:solidFill>
              <a:srgbClr val="046561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4BE1170E-3579-42CC-98A3-50E20B9CFEE1}"/>
                </a:ext>
              </a:extLst>
            </p:cNvPr>
            <p:cNvSpPr/>
            <p:nvPr/>
          </p:nvSpPr>
          <p:spPr>
            <a:xfrm>
              <a:off x="4449844" y="139570"/>
              <a:ext cx="1755089" cy="528735"/>
            </a:xfrm>
            <a:prstGeom prst="rect">
              <a:avLst/>
            </a:prstGeom>
            <a:solidFill>
              <a:srgbClr val="0465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95E0F8B-60C8-4FBC-A682-8D9EF5875BA7}"/>
                </a:ext>
              </a:extLst>
            </p:cNvPr>
            <p:cNvSpPr txBox="1"/>
            <p:nvPr/>
          </p:nvSpPr>
          <p:spPr>
            <a:xfrm>
              <a:off x="711524" y="186940"/>
              <a:ext cx="1322549" cy="43088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200" b="1" dirty="0">
                  <a:solidFill>
                    <a:srgbClr val="7A646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대회 소개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B9812AA-5871-4C7C-B8EE-7D78B35EACC9}"/>
                </a:ext>
              </a:extLst>
            </p:cNvPr>
            <p:cNvSpPr txBox="1"/>
            <p:nvPr/>
          </p:nvSpPr>
          <p:spPr>
            <a:xfrm>
              <a:off x="4421847" y="186940"/>
              <a:ext cx="1811085" cy="43088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2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알고리즘 소개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E7D64C5-7B72-4D89-AA36-490208CE076F}"/>
                </a:ext>
              </a:extLst>
            </p:cNvPr>
            <p:cNvSpPr txBox="1"/>
            <p:nvPr/>
          </p:nvSpPr>
          <p:spPr>
            <a:xfrm>
              <a:off x="6487256" y="186940"/>
              <a:ext cx="1307440" cy="43088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200" b="1" dirty="0">
                  <a:solidFill>
                    <a:srgbClr val="7A646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모형 평가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8F210F7-5BE8-45B6-B7B1-2EC0CA0CE8E9}"/>
                </a:ext>
              </a:extLst>
            </p:cNvPr>
            <p:cNvSpPr txBox="1"/>
            <p:nvPr/>
          </p:nvSpPr>
          <p:spPr>
            <a:xfrm>
              <a:off x="8049020" y="186940"/>
              <a:ext cx="1893911" cy="43088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200" b="1" dirty="0">
                  <a:solidFill>
                    <a:srgbClr val="7A646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한계 및 시사점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B6427B6C-AA09-4C13-A1B2-0BBBED638657}"/>
                </a:ext>
              </a:extLst>
            </p:cNvPr>
            <p:cNvSpPr txBox="1"/>
            <p:nvPr/>
          </p:nvSpPr>
          <p:spPr>
            <a:xfrm>
              <a:off x="2391866" y="186940"/>
              <a:ext cx="1879126" cy="43088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200" b="1" dirty="0" err="1">
                  <a:solidFill>
                    <a:srgbClr val="7A646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전처리</a:t>
              </a:r>
              <a:r>
                <a:rPr lang="ko-KR" altLang="en-US" sz="2200" b="1" dirty="0">
                  <a:solidFill>
                    <a:srgbClr val="7A646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 </a:t>
              </a:r>
              <a:r>
                <a:rPr lang="en-US" altLang="ko-KR" sz="2200" b="1" dirty="0">
                  <a:solidFill>
                    <a:srgbClr val="7A646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&amp; EDA</a:t>
              </a:r>
              <a:endParaRPr lang="ko-KR" altLang="en-US" sz="2200" b="1" dirty="0">
                <a:solidFill>
                  <a:srgbClr val="7A646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BCE6B77C-E078-45A4-A185-1F51C2161F45}"/>
                </a:ext>
              </a:extLst>
            </p:cNvPr>
            <p:cNvSpPr txBox="1"/>
            <p:nvPr/>
          </p:nvSpPr>
          <p:spPr>
            <a:xfrm>
              <a:off x="10197255" y="186940"/>
              <a:ext cx="1306474" cy="43088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200" b="1" dirty="0">
                  <a:solidFill>
                    <a:srgbClr val="7A646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참고 문헌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4150087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590" y="2247332"/>
            <a:ext cx="11769376" cy="4065402"/>
          </a:xfrm>
          <a:prstGeom prst="rect">
            <a:avLst/>
          </a:prstGeom>
        </p:spPr>
      </p:pic>
      <p:grpSp>
        <p:nvGrpSpPr>
          <p:cNvPr id="19" name="그룹 18"/>
          <p:cNvGrpSpPr/>
          <p:nvPr/>
        </p:nvGrpSpPr>
        <p:grpSpPr>
          <a:xfrm>
            <a:off x="164478" y="974208"/>
            <a:ext cx="5119695" cy="924169"/>
            <a:chOff x="164478" y="973573"/>
            <a:chExt cx="5119695" cy="924169"/>
          </a:xfrm>
        </p:grpSpPr>
        <p:grpSp>
          <p:nvGrpSpPr>
            <p:cNvPr id="20" name="그룹 19"/>
            <p:cNvGrpSpPr/>
            <p:nvPr/>
          </p:nvGrpSpPr>
          <p:grpSpPr>
            <a:xfrm>
              <a:off x="164478" y="973573"/>
              <a:ext cx="5069786" cy="584775"/>
              <a:chOff x="392616" y="973573"/>
              <a:chExt cx="5069786" cy="584775"/>
            </a:xfrm>
          </p:grpSpPr>
          <p:sp>
            <p:nvSpPr>
              <p:cNvPr id="35" name="TextBox 34"/>
              <p:cNvSpPr txBox="1"/>
              <p:nvPr/>
            </p:nvSpPr>
            <p:spPr>
              <a:xfrm>
                <a:off x="392616" y="973573"/>
                <a:ext cx="506978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i="1" dirty="0">
                    <a:solidFill>
                      <a:srgbClr val="5F4E56"/>
                    </a:solidFill>
                    <a:latin typeface="Noto Sans" panose="020B0502040504020204"/>
                    <a:ea typeface="Noto Sans" panose="020B0502040504020204" pitchFamily="34"/>
                    <a:cs typeface="Noto Sans" panose="020B0502040504020204" pitchFamily="34"/>
                  </a:rPr>
                  <a:t> </a:t>
                </a:r>
                <a:r>
                  <a:rPr lang="en-US" altLang="ko-KR" sz="3200" i="1" dirty="0" err="1">
                    <a:solidFill>
                      <a:srgbClr val="5F4E56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Noto Sans" panose="020B0502040504020204" pitchFamily="34"/>
                  </a:rPr>
                  <a:t>EfficientDet</a:t>
                </a:r>
                <a:r>
                  <a:rPr lang="en-US" altLang="ko-KR" sz="3200" i="1" dirty="0">
                    <a:solidFill>
                      <a:srgbClr val="5F4E56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Noto Sans" panose="020B0502040504020204" pitchFamily="34"/>
                  </a:rPr>
                  <a:t> Architecture</a:t>
                </a:r>
              </a:p>
            </p:txBody>
          </p:sp>
          <p:sp>
            <p:nvSpPr>
              <p:cNvPr id="36" name="직사각형 35"/>
              <p:cNvSpPr/>
              <p:nvPr/>
            </p:nvSpPr>
            <p:spPr>
              <a:xfrm>
                <a:off x="398837" y="1009916"/>
                <a:ext cx="134101" cy="420915"/>
              </a:xfrm>
              <a:prstGeom prst="rect">
                <a:avLst/>
              </a:prstGeom>
              <a:solidFill>
                <a:srgbClr val="D9737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3" name="직사각형 32"/>
            <p:cNvSpPr/>
            <p:nvPr/>
          </p:nvSpPr>
          <p:spPr>
            <a:xfrm>
              <a:off x="4003053" y="1466855"/>
              <a:ext cx="128112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>
                  <a:solidFill>
                    <a:srgbClr val="5F4E5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Noto Sans" panose="020B0502040504020204" pitchFamily="34"/>
                </a:rPr>
                <a:t>모델 구조</a:t>
              </a:r>
            </a:p>
          </p:txBody>
        </p:sp>
        <p:cxnSp>
          <p:nvCxnSpPr>
            <p:cNvPr id="34" name="직선 연결선 33"/>
            <p:cNvCxnSpPr/>
            <p:nvPr/>
          </p:nvCxnSpPr>
          <p:spPr>
            <a:xfrm>
              <a:off x="315935" y="1470523"/>
              <a:ext cx="4865055" cy="0"/>
            </a:xfrm>
            <a:prstGeom prst="line">
              <a:avLst/>
            </a:prstGeom>
            <a:ln>
              <a:solidFill>
                <a:srgbClr val="D973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그룹 36"/>
          <p:cNvGrpSpPr/>
          <p:nvPr/>
        </p:nvGrpSpPr>
        <p:grpSpPr>
          <a:xfrm>
            <a:off x="5328885" y="1026689"/>
            <a:ext cx="9240886" cy="707886"/>
            <a:chOff x="2696353" y="-1982658"/>
            <a:chExt cx="9240886" cy="707886"/>
          </a:xfrm>
        </p:grpSpPr>
        <p:sp>
          <p:nvSpPr>
            <p:cNvPr id="38" name="Rect 0"/>
            <p:cNvSpPr txBox="1">
              <a:spLocks/>
            </p:cNvSpPr>
            <p:nvPr/>
          </p:nvSpPr>
          <p:spPr>
            <a:xfrm>
              <a:off x="2748462" y="-1982658"/>
              <a:ext cx="9188777" cy="707886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r>
                <a:rPr lang="en-US" altLang="ko-KR" sz="2000" dirty="0">
                  <a:solidFill>
                    <a:srgbClr val="5F4E56"/>
                  </a:solidFill>
                  <a:latin typeface="나눔스퀘어" charset="0"/>
                  <a:ea typeface="나눔스퀘어" charset="0"/>
                </a:rPr>
                <a:t>Backbone</a:t>
              </a:r>
              <a:r>
                <a:rPr lang="ko-KR" altLang="en-US" sz="2000" dirty="0">
                  <a:solidFill>
                    <a:srgbClr val="5F4E56"/>
                  </a:solidFill>
                  <a:latin typeface="나눔스퀘어" charset="0"/>
                  <a:ea typeface="나눔스퀘어" charset="0"/>
                </a:rPr>
                <a:t>으로 </a:t>
              </a:r>
              <a:r>
                <a:rPr lang="en-US" altLang="ko-KR" sz="2000" dirty="0" err="1">
                  <a:solidFill>
                    <a:srgbClr val="5F4E56"/>
                  </a:solidFill>
                  <a:latin typeface="나눔스퀘어" charset="0"/>
                  <a:ea typeface="나눔스퀘어" charset="0"/>
                </a:rPr>
                <a:t>EfficientNet</a:t>
              </a:r>
              <a:r>
                <a:rPr lang="en-US" altLang="ko-KR" sz="2000" dirty="0">
                  <a:solidFill>
                    <a:srgbClr val="5F4E56"/>
                  </a:solidFill>
                  <a:latin typeface="나눔스퀘어" charset="0"/>
                  <a:ea typeface="나눔스퀘어" charset="0"/>
                </a:rPr>
                <a:t> </a:t>
              </a:r>
              <a:r>
                <a:rPr lang="ko-KR" altLang="en-US" sz="2000" dirty="0">
                  <a:solidFill>
                    <a:srgbClr val="5F4E56"/>
                  </a:solidFill>
                  <a:latin typeface="나눔스퀘어" charset="0"/>
                  <a:ea typeface="나눔스퀘어" charset="0"/>
                </a:rPr>
                <a:t>사용</a:t>
              </a:r>
              <a:r>
                <a:rPr lang="en-US" altLang="ko-KR" sz="2000" dirty="0">
                  <a:solidFill>
                    <a:srgbClr val="5F4E56"/>
                  </a:solidFill>
                  <a:latin typeface="나눔스퀘어" charset="0"/>
                  <a:ea typeface="나눔스퀘어" charset="0"/>
                </a:rPr>
                <a:t>, </a:t>
              </a:r>
              <a:r>
                <a:rPr lang="en-US" altLang="ko-KR" sz="2000" dirty="0" err="1">
                  <a:solidFill>
                    <a:srgbClr val="5F4E56"/>
                  </a:solidFill>
                  <a:latin typeface="나눔스퀘어" charset="0"/>
                  <a:ea typeface="나눔스퀘어" charset="0"/>
                </a:rPr>
                <a:t>BiFPN</a:t>
              </a:r>
              <a:r>
                <a:rPr lang="ko-KR" altLang="en-US" sz="2000" dirty="0">
                  <a:solidFill>
                    <a:srgbClr val="5F4E56"/>
                  </a:solidFill>
                  <a:latin typeface="나눔스퀘어" charset="0"/>
                  <a:ea typeface="나눔스퀘어" charset="0"/>
                </a:rPr>
                <a:t>을 </a:t>
              </a:r>
              <a:r>
                <a:rPr lang="en-US" altLang="ko-KR" sz="2000" dirty="0">
                  <a:solidFill>
                    <a:srgbClr val="5F4E56"/>
                  </a:solidFill>
                  <a:latin typeface="나눔스퀘어" charset="0"/>
                  <a:ea typeface="나눔스퀘어" charset="0"/>
                </a:rPr>
                <a:t>Feature Net</a:t>
              </a:r>
              <a:r>
                <a:rPr lang="ko-KR" altLang="en-US" sz="2000" dirty="0">
                  <a:solidFill>
                    <a:srgbClr val="5F4E56"/>
                  </a:solidFill>
                  <a:latin typeface="나눔스퀘어" charset="0"/>
                  <a:ea typeface="나눔스퀘어" charset="0"/>
                </a:rPr>
                <a:t>으로</a:t>
              </a:r>
              <a:endParaRPr lang="en-US" altLang="ko-KR" sz="2000" dirty="0">
                <a:solidFill>
                  <a:srgbClr val="5F4E56"/>
                </a:solidFill>
                <a:latin typeface="나눔스퀘어" charset="0"/>
                <a:ea typeface="나눔스퀘어" charset="0"/>
              </a:endParaRPr>
            </a:p>
            <a:p>
              <a:r>
                <a:rPr lang="ko-KR" altLang="en-US" sz="2000" dirty="0">
                  <a:solidFill>
                    <a:srgbClr val="5F4E56"/>
                  </a:solidFill>
                  <a:latin typeface="나눔스퀘어" charset="0"/>
                  <a:ea typeface="나눔스퀘어" charset="0"/>
                </a:rPr>
                <a:t>사용하여 </a:t>
              </a:r>
              <a:r>
                <a:rPr lang="en-US" altLang="ko-KR" sz="2000" dirty="0">
                  <a:solidFill>
                    <a:srgbClr val="5F4E56"/>
                  </a:solidFill>
                  <a:latin typeface="나눔스퀘어" charset="0"/>
                  <a:ea typeface="나눔스퀘어" charset="0"/>
                </a:rPr>
                <a:t>top-down &amp; bottom-up </a:t>
              </a:r>
              <a:r>
                <a:rPr lang="ko-KR" altLang="en-US" sz="2000" dirty="0">
                  <a:solidFill>
                    <a:srgbClr val="5F4E56"/>
                  </a:solidFill>
                  <a:latin typeface="나눔스퀘어" charset="0"/>
                  <a:ea typeface="나눔스퀘어" charset="0"/>
                </a:rPr>
                <a:t>을 반복적으로 수행</a:t>
              </a:r>
            </a:p>
          </p:txBody>
        </p:sp>
        <p:cxnSp>
          <p:nvCxnSpPr>
            <p:cNvPr id="39" name="Rect 0"/>
            <p:cNvCxnSpPr/>
            <p:nvPr/>
          </p:nvCxnSpPr>
          <p:spPr>
            <a:xfrm>
              <a:off x="2696353" y="-1918819"/>
              <a:ext cx="748" cy="555627"/>
            </a:xfrm>
            <a:prstGeom prst="line">
              <a:avLst/>
            </a:prstGeom>
            <a:ln w="19050" cap="flat" cmpd="sng">
              <a:solidFill>
                <a:srgbClr val="046561">
                  <a:alpha val="100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94060CF2-8D6F-4140-9D8A-F294E9BD2F16}"/>
              </a:ext>
            </a:extLst>
          </p:cNvPr>
          <p:cNvGrpSpPr/>
          <p:nvPr/>
        </p:nvGrpSpPr>
        <p:grpSpPr>
          <a:xfrm>
            <a:off x="0" y="136460"/>
            <a:ext cx="12192000" cy="531845"/>
            <a:chOff x="0" y="136460"/>
            <a:chExt cx="12192000" cy="531845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FA045AAA-2BFD-41C0-B161-3FEB88A93000}"/>
                </a:ext>
              </a:extLst>
            </p:cNvPr>
            <p:cNvSpPr/>
            <p:nvPr/>
          </p:nvSpPr>
          <p:spPr>
            <a:xfrm>
              <a:off x="0" y="136460"/>
              <a:ext cx="12192000" cy="531845"/>
            </a:xfrm>
            <a:prstGeom prst="rect">
              <a:avLst/>
            </a:prstGeom>
            <a:solidFill>
              <a:srgbClr val="046561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06B3780B-D898-4D95-9495-178130786BB6}"/>
                </a:ext>
              </a:extLst>
            </p:cNvPr>
            <p:cNvSpPr/>
            <p:nvPr/>
          </p:nvSpPr>
          <p:spPr>
            <a:xfrm>
              <a:off x="4449844" y="139570"/>
              <a:ext cx="1755089" cy="528735"/>
            </a:xfrm>
            <a:prstGeom prst="rect">
              <a:avLst/>
            </a:prstGeom>
            <a:solidFill>
              <a:srgbClr val="0465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0FC6D03-CFE7-461B-A37A-BFB092E0DE29}"/>
                </a:ext>
              </a:extLst>
            </p:cNvPr>
            <p:cNvSpPr txBox="1"/>
            <p:nvPr/>
          </p:nvSpPr>
          <p:spPr>
            <a:xfrm>
              <a:off x="711524" y="186940"/>
              <a:ext cx="1322549" cy="43088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200" b="1" dirty="0">
                  <a:solidFill>
                    <a:srgbClr val="7A646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대회 소개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5E472E4-38C6-4F74-80A2-EE5AE43F1512}"/>
                </a:ext>
              </a:extLst>
            </p:cNvPr>
            <p:cNvSpPr txBox="1"/>
            <p:nvPr/>
          </p:nvSpPr>
          <p:spPr>
            <a:xfrm>
              <a:off x="4421847" y="186940"/>
              <a:ext cx="1811085" cy="43088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2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알고리즘 소개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BDA1EDE-BD36-47E4-8B7E-0FFF9FC08B17}"/>
                </a:ext>
              </a:extLst>
            </p:cNvPr>
            <p:cNvSpPr txBox="1"/>
            <p:nvPr/>
          </p:nvSpPr>
          <p:spPr>
            <a:xfrm>
              <a:off x="6487256" y="186940"/>
              <a:ext cx="1307440" cy="43088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200" b="1" dirty="0">
                  <a:solidFill>
                    <a:srgbClr val="7A646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모형 평가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E7A4A88-90D5-43A5-A826-AB2BE3A08CF0}"/>
                </a:ext>
              </a:extLst>
            </p:cNvPr>
            <p:cNvSpPr txBox="1"/>
            <p:nvPr/>
          </p:nvSpPr>
          <p:spPr>
            <a:xfrm>
              <a:off x="8049020" y="186940"/>
              <a:ext cx="1893911" cy="43088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200" b="1" dirty="0">
                  <a:solidFill>
                    <a:srgbClr val="7A646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한계 및 시사점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5A2C8864-7EAC-4A07-9032-3E13B1B42623}"/>
                </a:ext>
              </a:extLst>
            </p:cNvPr>
            <p:cNvSpPr txBox="1"/>
            <p:nvPr/>
          </p:nvSpPr>
          <p:spPr>
            <a:xfrm>
              <a:off x="2391866" y="186940"/>
              <a:ext cx="1879126" cy="43088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200" b="1" dirty="0" err="1">
                  <a:solidFill>
                    <a:srgbClr val="7A646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전처리</a:t>
              </a:r>
              <a:r>
                <a:rPr lang="ko-KR" altLang="en-US" sz="2200" b="1" dirty="0">
                  <a:solidFill>
                    <a:srgbClr val="7A646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 </a:t>
              </a:r>
              <a:r>
                <a:rPr lang="en-US" altLang="ko-KR" sz="2200" b="1" dirty="0">
                  <a:solidFill>
                    <a:srgbClr val="7A646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&amp; EDA</a:t>
              </a:r>
              <a:endParaRPr lang="ko-KR" altLang="en-US" sz="2200" b="1" dirty="0">
                <a:solidFill>
                  <a:srgbClr val="7A646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A1F7C376-F0B3-4BB4-AD72-27E9F2FE2677}"/>
                </a:ext>
              </a:extLst>
            </p:cNvPr>
            <p:cNvSpPr txBox="1"/>
            <p:nvPr/>
          </p:nvSpPr>
          <p:spPr>
            <a:xfrm>
              <a:off x="10197255" y="186940"/>
              <a:ext cx="1306474" cy="43088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200" b="1" dirty="0">
                  <a:solidFill>
                    <a:srgbClr val="7A646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참고 문헌</a:t>
              </a:r>
            </a:p>
          </p:txBody>
        </p:sp>
      </p:grp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8E5414F-2B47-4557-84F0-4DDEBDA7F60F}"/>
              </a:ext>
            </a:extLst>
          </p:cNvPr>
          <p:cNvSpPr/>
          <p:nvPr/>
        </p:nvSpPr>
        <p:spPr>
          <a:xfrm>
            <a:off x="170699" y="1009916"/>
            <a:ext cx="134101" cy="420915"/>
          </a:xfrm>
          <a:prstGeom prst="rect">
            <a:avLst/>
          </a:prstGeom>
          <a:solidFill>
            <a:srgbClr val="D973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052844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/>
          <p:cNvGrpSpPr/>
          <p:nvPr/>
        </p:nvGrpSpPr>
        <p:grpSpPr>
          <a:xfrm>
            <a:off x="133052" y="958763"/>
            <a:ext cx="1357430" cy="954108"/>
            <a:chOff x="133052" y="958763"/>
            <a:chExt cx="1357430" cy="954108"/>
          </a:xfrm>
        </p:grpSpPr>
        <p:grpSp>
          <p:nvGrpSpPr>
            <p:cNvPr id="21" name="그룹 20"/>
            <p:cNvGrpSpPr/>
            <p:nvPr/>
          </p:nvGrpSpPr>
          <p:grpSpPr>
            <a:xfrm>
              <a:off x="164478" y="958763"/>
              <a:ext cx="1326004" cy="584775"/>
              <a:chOff x="392616" y="958763"/>
              <a:chExt cx="1326004" cy="584775"/>
            </a:xfrm>
          </p:grpSpPr>
          <p:sp>
            <p:nvSpPr>
              <p:cNvPr id="24" name="TextBox 23"/>
              <p:cNvSpPr txBox="1"/>
              <p:nvPr/>
            </p:nvSpPr>
            <p:spPr>
              <a:xfrm>
                <a:off x="392616" y="958763"/>
                <a:ext cx="1326004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3200" b="1" dirty="0">
                    <a:solidFill>
                      <a:srgbClr val="5F4E56"/>
                    </a:solidFill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rPr>
                  <a:t>  </a:t>
                </a:r>
                <a:r>
                  <a:rPr lang="en-US" altLang="ko-KR" sz="3200" i="1" dirty="0">
                    <a:solidFill>
                      <a:srgbClr val="5F4E56"/>
                    </a:solidFill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rPr>
                  <a:t>DETR</a:t>
                </a:r>
              </a:p>
            </p:txBody>
          </p:sp>
          <p:sp>
            <p:nvSpPr>
              <p:cNvPr id="25" name="직사각형 24"/>
              <p:cNvSpPr/>
              <p:nvPr/>
            </p:nvSpPr>
            <p:spPr>
              <a:xfrm>
                <a:off x="398837" y="1009916"/>
                <a:ext cx="134101" cy="420915"/>
              </a:xfrm>
              <a:prstGeom prst="rect">
                <a:avLst/>
              </a:prstGeom>
              <a:solidFill>
                <a:srgbClr val="D9737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2" name="직사각형 21"/>
            <p:cNvSpPr/>
            <p:nvPr/>
          </p:nvSpPr>
          <p:spPr>
            <a:xfrm>
              <a:off x="186920" y="1481984"/>
              <a:ext cx="128112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>
                  <a:solidFill>
                    <a:srgbClr val="5F4E5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Noto Sans" panose="020B0502040504020204" pitchFamily="34"/>
                </a:rPr>
                <a:t>모델 소개</a:t>
              </a:r>
            </a:p>
          </p:txBody>
        </p:sp>
        <p:cxnSp>
          <p:nvCxnSpPr>
            <p:cNvPr id="23" name="직선 연결선 22"/>
            <p:cNvCxnSpPr>
              <a:cxnSpLocks/>
            </p:cNvCxnSpPr>
            <p:nvPr/>
          </p:nvCxnSpPr>
          <p:spPr>
            <a:xfrm>
              <a:off x="133052" y="1495918"/>
              <a:ext cx="1205211" cy="0"/>
            </a:xfrm>
            <a:prstGeom prst="line">
              <a:avLst/>
            </a:prstGeom>
            <a:ln>
              <a:solidFill>
                <a:srgbClr val="D973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그룹 39"/>
          <p:cNvGrpSpPr/>
          <p:nvPr/>
        </p:nvGrpSpPr>
        <p:grpSpPr>
          <a:xfrm>
            <a:off x="1495114" y="1122830"/>
            <a:ext cx="7798384" cy="738664"/>
            <a:chOff x="1482679" y="1102565"/>
            <a:chExt cx="8633251" cy="738664"/>
          </a:xfrm>
        </p:grpSpPr>
        <p:sp>
          <p:nvSpPr>
            <p:cNvPr id="41" name="TextBox 40"/>
            <p:cNvSpPr txBox="1"/>
            <p:nvPr/>
          </p:nvSpPr>
          <p:spPr>
            <a:xfrm>
              <a:off x="1482679" y="1102565"/>
              <a:ext cx="8633251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100" dirty="0">
                  <a:solidFill>
                    <a:srgbClr val="5F4E5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ECCV 2020, End-to-End Object Detection with Transformers</a:t>
              </a:r>
            </a:p>
            <a:p>
              <a:r>
                <a:rPr lang="en-US" altLang="ko-KR" sz="2100" dirty="0">
                  <a:solidFill>
                    <a:srgbClr val="5F4E5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Anchor</a:t>
              </a:r>
              <a:r>
                <a:rPr lang="ko-KR" altLang="en-US" sz="2100" dirty="0">
                  <a:solidFill>
                    <a:srgbClr val="5F4E5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나 </a:t>
              </a:r>
              <a:r>
                <a:rPr lang="en-US" altLang="ko-KR" sz="2100" dirty="0">
                  <a:solidFill>
                    <a:srgbClr val="5F4E5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NMS </a:t>
              </a:r>
              <a:r>
                <a:rPr lang="ko-KR" altLang="en-US" sz="2100" dirty="0">
                  <a:solidFill>
                    <a:srgbClr val="5F4E5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단계를 생략한 간단한 모델</a:t>
              </a:r>
              <a:endParaRPr lang="en-US" altLang="ko-KR" sz="2100" dirty="0">
                <a:solidFill>
                  <a:srgbClr val="5F4E5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cxnSp>
          <p:nvCxnSpPr>
            <p:cNvPr id="42" name="직선 연결선 41"/>
            <p:cNvCxnSpPr/>
            <p:nvPr/>
          </p:nvCxnSpPr>
          <p:spPr>
            <a:xfrm>
              <a:off x="1509096" y="1172550"/>
              <a:ext cx="0" cy="554715"/>
            </a:xfrm>
            <a:prstGeom prst="line">
              <a:avLst/>
            </a:prstGeom>
            <a:ln w="19050">
              <a:solidFill>
                <a:srgbClr val="04656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30" name="Picture 6" descr="DETR : End-to-end방식의 Transformers를 통한 object detect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311" y="2173156"/>
            <a:ext cx="4047549" cy="4380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그룹 4"/>
          <p:cNvGrpSpPr/>
          <p:nvPr/>
        </p:nvGrpSpPr>
        <p:grpSpPr>
          <a:xfrm>
            <a:off x="4872172" y="2200573"/>
            <a:ext cx="6963666" cy="1685209"/>
            <a:chOff x="4540063" y="2254495"/>
            <a:chExt cx="6963666" cy="1685209"/>
          </a:xfrm>
        </p:grpSpPr>
        <p:sp>
          <p:nvSpPr>
            <p:cNvPr id="4" name="직사각형 3"/>
            <p:cNvSpPr/>
            <p:nvPr/>
          </p:nvSpPr>
          <p:spPr>
            <a:xfrm>
              <a:off x="4540063" y="2493340"/>
              <a:ext cx="6963666" cy="1446364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65000"/>
              </a:schemeClr>
            </a:solidFill>
            <a:ln>
              <a:solidFill>
                <a:srgbClr val="5F4E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66700" indent="-266700">
                <a:buFont typeface="Arial" panose="020B0604020202020204" pitchFamily="34" charset="0"/>
                <a:buChar char="•"/>
              </a:pPr>
              <a:r>
                <a:rPr lang="en-US" altLang="ko-KR" sz="1850" dirty="0">
                  <a:solidFill>
                    <a:srgbClr val="5F4E5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Noto Sans" panose="020B0502040504020204" pitchFamily="34"/>
                </a:rPr>
                <a:t>Attention</a:t>
              </a:r>
              <a:r>
                <a:rPr lang="ko-KR" altLang="en-US" sz="1850" dirty="0">
                  <a:solidFill>
                    <a:srgbClr val="5F4E5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Noto Sans" panose="020B0502040504020204" pitchFamily="34"/>
                </a:rPr>
                <a:t>을 통해 전체 이미지의 문맥 정보를 이해</a:t>
              </a:r>
              <a:endParaRPr lang="en-US" altLang="ko-KR" sz="1850" dirty="0">
                <a:solidFill>
                  <a:srgbClr val="5F4E56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" panose="020B0502040504020204" pitchFamily="34"/>
              </a:endParaRPr>
            </a:p>
            <a:p>
              <a:pPr marL="266700" indent="-266700">
                <a:buFont typeface="Arial" panose="020B0604020202020204" pitchFamily="34" charset="0"/>
                <a:buChar char="•"/>
              </a:pPr>
              <a:r>
                <a:rPr lang="ko-KR" altLang="en-US" sz="1850" dirty="0">
                  <a:solidFill>
                    <a:srgbClr val="5F4E5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Noto Sans" panose="020B0502040504020204" pitchFamily="34"/>
                </a:rPr>
                <a:t>이미지 내 각 인스턴스의 </a:t>
              </a:r>
              <a:r>
                <a:rPr lang="ko-KR" altLang="en-US" sz="2000" dirty="0">
                  <a:solidFill>
                    <a:srgbClr val="5F4E56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Noto Sans" panose="020B0502040504020204" pitchFamily="34"/>
                </a:rPr>
                <a:t>상호작용</a:t>
              </a:r>
              <a:r>
                <a:rPr lang="en-US" altLang="ko-KR" sz="1850" dirty="0">
                  <a:solidFill>
                    <a:srgbClr val="5F4E5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Noto Sans" panose="020B0502040504020204" pitchFamily="34"/>
                </a:rPr>
                <a:t>(interaction) </a:t>
              </a:r>
              <a:r>
                <a:rPr lang="ko-KR" altLang="en-US" sz="1850" dirty="0">
                  <a:solidFill>
                    <a:srgbClr val="5F4E5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Noto Sans" panose="020B0502040504020204" pitchFamily="34"/>
                </a:rPr>
                <a:t>파악 용이</a:t>
              </a:r>
              <a:endParaRPr lang="en-US" altLang="ko-KR" sz="1850" dirty="0">
                <a:solidFill>
                  <a:srgbClr val="5F4E56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" panose="020B0502040504020204" pitchFamily="34"/>
              </a:endParaRPr>
            </a:p>
            <a:p>
              <a:pPr marL="266700" indent="-266700">
                <a:buFont typeface="Arial" panose="020B0604020202020204" pitchFamily="34" charset="0"/>
                <a:buChar char="•"/>
              </a:pPr>
              <a:r>
                <a:rPr lang="ko-KR" altLang="en-US" sz="1850" dirty="0">
                  <a:solidFill>
                    <a:srgbClr val="5F4E5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Noto Sans" panose="020B0502040504020204" pitchFamily="34"/>
                </a:rPr>
                <a:t>큰 </a:t>
              </a:r>
              <a:r>
                <a:rPr lang="en-US" altLang="ko-KR" sz="1850" dirty="0">
                  <a:solidFill>
                    <a:srgbClr val="5F4E5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Noto Sans" panose="020B0502040504020204" pitchFamily="34"/>
                </a:rPr>
                <a:t>bounding box</a:t>
              </a:r>
              <a:r>
                <a:rPr lang="ko-KR" altLang="en-US" sz="1850" dirty="0">
                  <a:solidFill>
                    <a:srgbClr val="5F4E5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Noto Sans" panose="020B0502040504020204" pitchFamily="34"/>
                </a:rPr>
                <a:t>에서의 </a:t>
              </a:r>
              <a:r>
                <a:rPr lang="ko-KR" altLang="en-US" sz="2000" dirty="0">
                  <a:solidFill>
                    <a:srgbClr val="5F4E56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Noto Sans" panose="020B0502040504020204" pitchFamily="34"/>
                </a:rPr>
                <a:t>거리가 </a:t>
              </a:r>
              <a:r>
                <a:rPr lang="ko-KR" altLang="en-US" sz="2200" dirty="0">
                  <a:solidFill>
                    <a:srgbClr val="3E8784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Noto Sans" panose="020B0502040504020204" pitchFamily="34"/>
                </a:rPr>
                <a:t>먼 픽셀 간의 연관성</a:t>
              </a:r>
              <a:r>
                <a:rPr lang="ko-KR" altLang="en-US" sz="2000" dirty="0">
                  <a:solidFill>
                    <a:srgbClr val="5F4E56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Noto Sans" panose="020B0502040504020204" pitchFamily="34"/>
                </a:rPr>
                <a:t> 파악</a:t>
              </a:r>
              <a:r>
                <a:rPr lang="ko-KR" altLang="en-US" sz="1850" dirty="0">
                  <a:solidFill>
                    <a:srgbClr val="5F4E5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Noto Sans" panose="020B0502040504020204" pitchFamily="34"/>
                </a:rPr>
                <a:t> 용이</a:t>
              </a:r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6804582" y="2254495"/>
              <a:ext cx="2488876" cy="4261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dirty="0">
                  <a:solidFill>
                    <a:srgbClr val="5F4E56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Noto Sans" panose="020B0502040504020204" pitchFamily="34"/>
                </a:rPr>
                <a:t>Transformer</a:t>
              </a:r>
              <a:endParaRPr lang="ko-KR" altLang="en-US" sz="2400" dirty="0">
                <a:solidFill>
                  <a:srgbClr val="5F4E5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Noto Sans" panose="020B0502040504020204" pitchFamily="34"/>
              </a:endParaRPr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4872172" y="3833531"/>
            <a:ext cx="6963666" cy="1336007"/>
            <a:chOff x="4540063" y="3697492"/>
            <a:chExt cx="6963666" cy="1336007"/>
          </a:xfrm>
        </p:grpSpPr>
        <p:sp>
          <p:nvSpPr>
            <p:cNvPr id="36" name="직사각형 35"/>
            <p:cNvSpPr/>
            <p:nvPr/>
          </p:nvSpPr>
          <p:spPr>
            <a:xfrm>
              <a:off x="4540063" y="3935921"/>
              <a:ext cx="6963666" cy="1097578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65000"/>
              </a:schemeClr>
            </a:solidFill>
            <a:ln>
              <a:solidFill>
                <a:srgbClr val="5F4E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66700" indent="-266700">
                <a:buFont typeface="Arial" panose="020B0604020202020204" pitchFamily="34" charset="0"/>
                <a:buChar char="•"/>
              </a:pPr>
              <a:r>
                <a:rPr lang="ko-KR" altLang="en-US" sz="1850" dirty="0">
                  <a:solidFill>
                    <a:srgbClr val="5F4E5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Noto Sans" panose="020B0502040504020204" pitchFamily="34"/>
                </a:rPr>
                <a:t>이미지의 특징</a:t>
              </a:r>
              <a:r>
                <a:rPr lang="en-US" altLang="ko-KR" sz="1850" dirty="0">
                  <a:solidFill>
                    <a:srgbClr val="5F4E5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Noto Sans" panose="020B0502040504020204" pitchFamily="34"/>
                </a:rPr>
                <a:t>(Feature) </a:t>
              </a:r>
              <a:r>
                <a:rPr lang="ko-KR" altLang="en-US" sz="1850" dirty="0">
                  <a:solidFill>
                    <a:srgbClr val="5F4E5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Noto Sans" panose="020B0502040504020204" pitchFamily="34"/>
                </a:rPr>
                <a:t>정보를 포함하고 있는 </a:t>
              </a:r>
              <a:r>
                <a:rPr lang="ko-KR" altLang="en-US" sz="2000" dirty="0">
                  <a:solidFill>
                    <a:srgbClr val="5F4E56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Noto Sans" panose="020B0502040504020204" pitchFamily="34"/>
                </a:rPr>
                <a:t>각 픽셀 위치 데이터</a:t>
              </a:r>
              <a:r>
                <a:rPr lang="ko-KR" altLang="en-US" sz="1850" dirty="0">
                  <a:solidFill>
                    <a:srgbClr val="5F4E5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Noto Sans" panose="020B0502040504020204" pitchFamily="34"/>
                </a:rPr>
                <a:t>를 </a:t>
              </a:r>
              <a:r>
                <a:rPr lang="ko-KR" altLang="en-US" sz="1850" dirty="0" err="1">
                  <a:solidFill>
                    <a:srgbClr val="5F4E5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Noto Sans" panose="020B0502040504020204" pitchFamily="34"/>
                </a:rPr>
                <a:t>입력받아</a:t>
              </a:r>
              <a:r>
                <a:rPr lang="ko-KR" altLang="en-US" sz="1850" dirty="0">
                  <a:solidFill>
                    <a:srgbClr val="5F4E5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Noto Sans" panose="020B0502040504020204" pitchFamily="34"/>
                </a:rPr>
                <a:t> </a:t>
              </a:r>
              <a:r>
                <a:rPr lang="ko-KR" altLang="en-US" sz="1850" dirty="0" err="1">
                  <a:solidFill>
                    <a:srgbClr val="5F4E5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Noto Sans" panose="020B0502040504020204" pitchFamily="34"/>
                </a:rPr>
                <a:t>인코딩</a:t>
              </a:r>
              <a:r>
                <a:rPr lang="ko-KR" altLang="en-US" sz="1850" dirty="0">
                  <a:solidFill>
                    <a:srgbClr val="5F4E5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Noto Sans" panose="020B0502040504020204" pitchFamily="34"/>
                </a:rPr>
                <a:t> 수행</a:t>
              </a:r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6777458" y="3697492"/>
              <a:ext cx="2488876" cy="4261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dirty="0">
                  <a:solidFill>
                    <a:srgbClr val="5F4E56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Noto Sans" panose="020B0502040504020204" pitchFamily="34"/>
                </a:rPr>
                <a:t>Encoder</a:t>
              </a:r>
              <a:endParaRPr lang="ko-KR" altLang="en-US" sz="2400" dirty="0">
                <a:solidFill>
                  <a:srgbClr val="5F4E5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Noto Sans" panose="020B0502040504020204" pitchFamily="34"/>
              </a:endParaRP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4872172" y="5122033"/>
            <a:ext cx="6963666" cy="1431131"/>
            <a:chOff x="4540063" y="5160169"/>
            <a:chExt cx="6963666" cy="1431131"/>
          </a:xfrm>
        </p:grpSpPr>
        <p:sp>
          <p:nvSpPr>
            <p:cNvPr id="37" name="직사각형 36"/>
            <p:cNvSpPr/>
            <p:nvPr/>
          </p:nvSpPr>
          <p:spPr>
            <a:xfrm>
              <a:off x="4540063" y="5402644"/>
              <a:ext cx="6963666" cy="1188656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65000"/>
              </a:schemeClr>
            </a:solidFill>
            <a:ln>
              <a:solidFill>
                <a:srgbClr val="5F4E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66700" indent="-266700">
                <a:buFont typeface="Arial" panose="020B0604020202020204" pitchFamily="34" charset="0"/>
                <a:buChar char="•"/>
              </a:pPr>
              <a:r>
                <a:rPr lang="en-US" altLang="ko-KR" sz="1850" dirty="0">
                  <a:solidFill>
                    <a:srgbClr val="5F4E5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Noto Sans" panose="020B0502040504020204" pitchFamily="34"/>
                </a:rPr>
                <a:t>N</a:t>
              </a:r>
              <a:r>
                <a:rPr lang="ko-KR" altLang="en-US" sz="1850" dirty="0">
                  <a:solidFill>
                    <a:srgbClr val="5F4E5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Noto Sans" panose="020B0502040504020204" pitchFamily="34"/>
                </a:rPr>
                <a:t>개의 </a:t>
              </a:r>
              <a:r>
                <a:rPr lang="en-US" altLang="ko-KR" sz="2000" dirty="0">
                  <a:solidFill>
                    <a:srgbClr val="5F4E56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Noto Sans" panose="020B0502040504020204" pitchFamily="34"/>
                </a:rPr>
                <a:t>object query</a:t>
              </a:r>
              <a:r>
                <a:rPr lang="ko-KR" altLang="en-US" sz="1850" dirty="0">
                  <a:solidFill>
                    <a:srgbClr val="5F4E5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Noto Sans" panose="020B0502040504020204" pitchFamily="34"/>
                </a:rPr>
                <a:t>를 초기 입력으로 받아 </a:t>
              </a:r>
              <a:r>
                <a:rPr lang="ko-KR" altLang="en-US" sz="1850" dirty="0" err="1">
                  <a:solidFill>
                    <a:srgbClr val="5F4E5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Noto Sans" panose="020B0502040504020204" pitchFamily="34"/>
                </a:rPr>
                <a:t>인코딩된</a:t>
              </a:r>
              <a:r>
                <a:rPr lang="ko-KR" altLang="en-US" sz="1850" dirty="0">
                  <a:solidFill>
                    <a:srgbClr val="5F4E5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Noto Sans" panose="020B0502040504020204" pitchFamily="34"/>
                </a:rPr>
                <a:t> 정보에 활용</a:t>
              </a:r>
              <a:endParaRPr lang="en-US" altLang="ko-KR" sz="1850" dirty="0">
                <a:solidFill>
                  <a:srgbClr val="5F4E56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" panose="020B0502040504020204" pitchFamily="34"/>
              </a:endParaRPr>
            </a:p>
            <a:p>
              <a:pPr marL="266700" indent="-266700">
                <a:buFont typeface="Arial" panose="020B0604020202020204" pitchFamily="34" charset="0"/>
                <a:buChar char="•"/>
              </a:pPr>
              <a:r>
                <a:rPr lang="ko-KR" altLang="en-US" sz="1850" dirty="0">
                  <a:solidFill>
                    <a:srgbClr val="5F4E5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Noto Sans" panose="020B0502040504020204" pitchFamily="34"/>
                </a:rPr>
                <a:t>각 </a:t>
              </a:r>
              <a:r>
                <a:rPr lang="en-US" altLang="ko-KR" sz="1850" dirty="0">
                  <a:solidFill>
                    <a:srgbClr val="5F4E5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Noto Sans" panose="020B0502040504020204" pitchFamily="34"/>
                </a:rPr>
                <a:t>query</a:t>
              </a:r>
              <a:r>
                <a:rPr lang="ko-KR" altLang="en-US" sz="1850" dirty="0">
                  <a:solidFill>
                    <a:srgbClr val="5F4E5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Noto Sans" panose="020B0502040504020204" pitchFamily="34"/>
                </a:rPr>
                <a:t>는 이미지 내의 </a:t>
              </a:r>
              <a:r>
                <a:rPr lang="ko-KR" altLang="en-US" sz="2000" dirty="0">
                  <a:solidFill>
                    <a:srgbClr val="5F4E56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Noto Sans" panose="020B0502040504020204" pitchFamily="34"/>
                </a:rPr>
                <a:t>서로 다른 고유한 인스턴스</a:t>
              </a:r>
              <a:r>
                <a:rPr lang="ko-KR" altLang="en-US" sz="1850" dirty="0">
                  <a:solidFill>
                    <a:srgbClr val="5F4E5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Noto Sans" panose="020B0502040504020204" pitchFamily="34"/>
                </a:rPr>
                <a:t>를 구별</a:t>
              </a:r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6777458" y="5160169"/>
              <a:ext cx="2488876" cy="4261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dirty="0">
                  <a:solidFill>
                    <a:srgbClr val="5F4E56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Noto Sans" panose="020B0502040504020204" pitchFamily="34"/>
                </a:rPr>
                <a:t>Decoder</a:t>
              </a:r>
              <a:endParaRPr lang="ko-KR" altLang="en-US" sz="2400" dirty="0">
                <a:solidFill>
                  <a:srgbClr val="5F4E5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Noto Sans" panose="020B0502040504020204" pitchFamily="34"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1A97F73D-456B-46F2-ADBF-6B4A8489C0D7}"/>
              </a:ext>
            </a:extLst>
          </p:cNvPr>
          <p:cNvGrpSpPr/>
          <p:nvPr/>
        </p:nvGrpSpPr>
        <p:grpSpPr>
          <a:xfrm>
            <a:off x="0" y="136460"/>
            <a:ext cx="12192000" cy="531845"/>
            <a:chOff x="0" y="136460"/>
            <a:chExt cx="12192000" cy="531845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4D6E4E08-F322-42D4-A83B-BE73A583FA9D}"/>
                </a:ext>
              </a:extLst>
            </p:cNvPr>
            <p:cNvSpPr/>
            <p:nvPr/>
          </p:nvSpPr>
          <p:spPr>
            <a:xfrm>
              <a:off x="0" y="136460"/>
              <a:ext cx="12192000" cy="531845"/>
            </a:xfrm>
            <a:prstGeom prst="rect">
              <a:avLst/>
            </a:prstGeom>
            <a:solidFill>
              <a:srgbClr val="046561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11ADDA31-AD6E-4236-B5F0-1A084A2B9F3C}"/>
                </a:ext>
              </a:extLst>
            </p:cNvPr>
            <p:cNvSpPr/>
            <p:nvPr/>
          </p:nvSpPr>
          <p:spPr>
            <a:xfrm>
              <a:off x="4449844" y="139570"/>
              <a:ext cx="1755089" cy="528735"/>
            </a:xfrm>
            <a:prstGeom prst="rect">
              <a:avLst/>
            </a:prstGeom>
            <a:solidFill>
              <a:srgbClr val="0465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3941106-2521-4477-9E0C-E859D9E07614}"/>
                </a:ext>
              </a:extLst>
            </p:cNvPr>
            <p:cNvSpPr txBox="1"/>
            <p:nvPr/>
          </p:nvSpPr>
          <p:spPr>
            <a:xfrm>
              <a:off x="711524" y="186940"/>
              <a:ext cx="1322549" cy="43088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200" b="1" dirty="0">
                  <a:solidFill>
                    <a:srgbClr val="7A646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대회 소개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B8E08BF-5D9B-4DE1-B917-7DFB9AB82E92}"/>
                </a:ext>
              </a:extLst>
            </p:cNvPr>
            <p:cNvSpPr txBox="1"/>
            <p:nvPr/>
          </p:nvSpPr>
          <p:spPr>
            <a:xfrm>
              <a:off x="4421847" y="186940"/>
              <a:ext cx="1811085" cy="43088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2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알고리즘 소개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FA6818D-6980-4D10-B104-49156FFA41CF}"/>
                </a:ext>
              </a:extLst>
            </p:cNvPr>
            <p:cNvSpPr txBox="1"/>
            <p:nvPr/>
          </p:nvSpPr>
          <p:spPr>
            <a:xfrm>
              <a:off x="6487256" y="186940"/>
              <a:ext cx="1307440" cy="43088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200" b="1" dirty="0">
                  <a:solidFill>
                    <a:srgbClr val="7A646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모형 평가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02AD3DF-A8D4-42F6-9F32-7C9301B69A2F}"/>
                </a:ext>
              </a:extLst>
            </p:cNvPr>
            <p:cNvSpPr txBox="1"/>
            <p:nvPr/>
          </p:nvSpPr>
          <p:spPr>
            <a:xfrm>
              <a:off x="8049020" y="186940"/>
              <a:ext cx="1893911" cy="43088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200" b="1" dirty="0">
                  <a:solidFill>
                    <a:srgbClr val="7A646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한계 및 시사점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AD13B1B5-672C-44E0-AA64-18AB84411348}"/>
                </a:ext>
              </a:extLst>
            </p:cNvPr>
            <p:cNvSpPr txBox="1"/>
            <p:nvPr/>
          </p:nvSpPr>
          <p:spPr>
            <a:xfrm>
              <a:off x="2391866" y="186940"/>
              <a:ext cx="1879126" cy="43088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200" b="1" dirty="0" err="1">
                  <a:solidFill>
                    <a:srgbClr val="7A646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전처리</a:t>
              </a:r>
              <a:r>
                <a:rPr lang="ko-KR" altLang="en-US" sz="2200" b="1" dirty="0">
                  <a:solidFill>
                    <a:srgbClr val="7A646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 </a:t>
              </a:r>
              <a:r>
                <a:rPr lang="en-US" altLang="ko-KR" sz="2200" b="1" dirty="0">
                  <a:solidFill>
                    <a:srgbClr val="7A646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&amp; EDA</a:t>
              </a:r>
              <a:endParaRPr lang="ko-KR" altLang="en-US" sz="2200" b="1" dirty="0">
                <a:solidFill>
                  <a:srgbClr val="7A646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AC6DFBBD-D637-412B-9F2D-286E8C8F99BF}"/>
                </a:ext>
              </a:extLst>
            </p:cNvPr>
            <p:cNvSpPr txBox="1"/>
            <p:nvPr/>
          </p:nvSpPr>
          <p:spPr>
            <a:xfrm>
              <a:off x="10197255" y="186940"/>
              <a:ext cx="1306474" cy="43088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200" b="1" dirty="0">
                  <a:solidFill>
                    <a:srgbClr val="7A646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참고 문헌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1431279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/>
          <p:cNvGrpSpPr/>
          <p:nvPr/>
        </p:nvGrpSpPr>
        <p:grpSpPr>
          <a:xfrm>
            <a:off x="164478" y="958763"/>
            <a:ext cx="1326004" cy="584775"/>
            <a:chOff x="392616" y="958763"/>
            <a:chExt cx="1326004" cy="584775"/>
          </a:xfrm>
        </p:grpSpPr>
        <p:sp>
          <p:nvSpPr>
            <p:cNvPr id="24" name="TextBox 23"/>
            <p:cNvSpPr txBox="1"/>
            <p:nvPr/>
          </p:nvSpPr>
          <p:spPr>
            <a:xfrm>
              <a:off x="392616" y="958763"/>
              <a:ext cx="132600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b="1" dirty="0">
                  <a:solidFill>
                    <a:srgbClr val="5F4E56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  </a:t>
              </a:r>
              <a:r>
                <a:rPr lang="en-US" altLang="ko-KR" sz="3200" i="1" dirty="0">
                  <a:solidFill>
                    <a:srgbClr val="5F4E56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DETR</a:t>
              </a: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398837" y="1009916"/>
              <a:ext cx="134101" cy="420915"/>
            </a:xfrm>
            <a:prstGeom prst="rect">
              <a:avLst/>
            </a:prstGeom>
            <a:solidFill>
              <a:srgbClr val="D973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097" name="_x253920816" descr="cif0000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7156" y="2270904"/>
            <a:ext cx="5514975" cy="3876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직사각형 42"/>
          <p:cNvSpPr/>
          <p:nvPr/>
        </p:nvSpPr>
        <p:spPr>
          <a:xfrm>
            <a:off x="111918" y="1467539"/>
            <a:ext cx="1345098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200" dirty="0">
                <a:solidFill>
                  <a:srgbClr val="5F4E56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" panose="020B0502040504020204" pitchFamily="34"/>
              </a:rPr>
              <a:t>모델 이론</a:t>
            </a:r>
            <a:endParaRPr lang="en-US" altLang="ko-KR" sz="2200" dirty="0">
              <a:solidFill>
                <a:srgbClr val="5F4E56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Noto Sans" panose="020B0502040504020204" pitchFamily="34"/>
            </a:endParaRPr>
          </a:p>
          <a:p>
            <a:pPr algn="r"/>
            <a:r>
              <a:rPr lang="en-US" altLang="ko-KR" sz="1600" dirty="0">
                <a:solidFill>
                  <a:srgbClr val="5F4E56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" panose="020B0502040504020204" pitchFamily="34"/>
              </a:rPr>
              <a:t>Transformer</a:t>
            </a:r>
            <a:endParaRPr lang="ko-KR" altLang="en-US" sz="1600" dirty="0">
              <a:solidFill>
                <a:srgbClr val="5F4E56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Noto Sans" panose="020B0502040504020204" pitchFamily="34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FB5E68A9-2E4F-4F75-881E-FB8FA479B9D4}"/>
              </a:ext>
            </a:extLst>
          </p:cNvPr>
          <p:cNvGrpSpPr/>
          <p:nvPr/>
        </p:nvGrpSpPr>
        <p:grpSpPr>
          <a:xfrm>
            <a:off x="1495111" y="1134735"/>
            <a:ext cx="7798384" cy="415498"/>
            <a:chOff x="1868973" y="1122830"/>
            <a:chExt cx="7798384" cy="415498"/>
          </a:xfrm>
        </p:grpSpPr>
        <p:sp>
          <p:nvSpPr>
            <p:cNvPr id="41" name="TextBox 40"/>
            <p:cNvSpPr txBox="1"/>
            <p:nvPr/>
          </p:nvSpPr>
          <p:spPr>
            <a:xfrm>
              <a:off x="1868973" y="1122830"/>
              <a:ext cx="7798384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100" dirty="0">
                  <a:solidFill>
                    <a:srgbClr val="5F4E5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새로운 </a:t>
              </a:r>
              <a:r>
                <a:rPr lang="en-US" altLang="ko-KR" sz="2100" dirty="0">
                  <a:solidFill>
                    <a:srgbClr val="5F4E5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Transformer</a:t>
              </a:r>
              <a:r>
                <a:rPr lang="ko-KR" altLang="en-US" sz="2100" dirty="0">
                  <a:solidFill>
                    <a:srgbClr val="5F4E5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를 사용하는 </a:t>
              </a:r>
              <a:r>
                <a:rPr lang="en-US" altLang="ko-KR" sz="2100" dirty="0">
                  <a:solidFill>
                    <a:srgbClr val="5F4E5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Detection Framework</a:t>
              </a:r>
            </a:p>
          </p:txBody>
        </p:sp>
        <p:cxnSp>
          <p:nvCxnSpPr>
            <p:cNvPr id="44" name="직선 연결선 43"/>
            <p:cNvCxnSpPr/>
            <p:nvPr/>
          </p:nvCxnSpPr>
          <p:spPr>
            <a:xfrm>
              <a:off x="1892835" y="1180261"/>
              <a:ext cx="0" cy="313122"/>
            </a:xfrm>
            <a:prstGeom prst="line">
              <a:avLst/>
            </a:prstGeom>
            <a:ln w="19050">
              <a:solidFill>
                <a:srgbClr val="04656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TextBox 44"/>
          <p:cNvSpPr txBox="1"/>
          <p:nvPr/>
        </p:nvSpPr>
        <p:spPr>
          <a:xfrm>
            <a:off x="858968" y="3690512"/>
            <a:ext cx="4445877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객체를 종류별로 구분하는 것을 넘어서서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itchFamily="34" charset="0"/>
            </a:endParaRPr>
          </a:p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하나의 물체를 </a:t>
            </a:r>
            <a:r>
              <a:rPr lang="ko-KR" altLang="en-US" sz="2800" dirty="0">
                <a:solidFill>
                  <a:srgbClr val="04656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itchFamily="34" charset="0"/>
              </a:rPr>
              <a:t>고유한 객체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로 인정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itchFamily="34" charset="0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75814747-F180-4F02-9223-2CD6D317D283}"/>
              </a:ext>
            </a:extLst>
          </p:cNvPr>
          <p:cNvGrpSpPr/>
          <p:nvPr/>
        </p:nvGrpSpPr>
        <p:grpSpPr>
          <a:xfrm>
            <a:off x="0" y="136460"/>
            <a:ext cx="12192000" cy="531845"/>
            <a:chOff x="0" y="136460"/>
            <a:chExt cx="12192000" cy="531845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BC763DE1-801E-4D6B-AA8D-27B9531A2846}"/>
                </a:ext>
              </a:extLst>
            </p:cNvPr>
            <p:cNvSpPr/>
            <p:nvPr/>
          </p:nvSpPr>
          <p:spPr>
            <a:xfrm>
              <a:off x="0" y="136460"/>
              <a:ext cx="12192000" cy="531845"/>
            </a:xfrm>
            <a:prstGeom prst="rect">
              <a:avLst/>
            </a:prstGeom>
            <a:solidFill>
              <a:srgbClr val="046561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FE0153BC-D0C9-41E0-9000-15473239B709}"/>
                </a:ext>
              </a:extLst>
            </p:cNvPr>
            <p:cNvSpPr/>
            <p:nvPr/>
          </p:nvSpPr>
          <p:spPr>
            <a:xfrm>
              <a:off x="4449844" y="139570"/>
              <a:ext cx="1755089" cy="528735"/>
            </a:xfrm>
            <a:prstGeom prst="rect">
              <a:avLst/>
            </a:prstGeom>
            <a:solidFill>
              <a:srgbClr val="0465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02BFED9-D5F9-43F3-8CC8-74B6348A3AC1}"/>
                </a:ext>
              </a:extLst>
            </p:cNvPr>
            <p:cNvSpPr txBox="1"/>
            <p:nvPr/>
          </p:nvSpPr>
          <p:spPr>
            <a:xfrm>
              <a:off x="711524" y="186940"/>
              <a:ext cx="1322549" cy="43088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200" b="1" dirty="0">
                  <a:solidFill>
                    <a:srgbClr val="7A646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대회 소개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3AA3555-1DC8-4D68-8E43-6F652338ED7C}"/>
                </a:ext>
              </a:extLst>
            </p:cNvPr>
            <p:cNvSpPr txBox="1"/>
            <p:nvPr/>
          </p:nvSpPr>
          <p:spPr>
            <a:xfrm>
              <a:off x="4421847" y="186940"/>
              <a:ext cx="1811085" cy="43088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2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알고리즘 소개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A78D007-C9F9-404B-AC62-508A1B474F3F}"/>
                </a:ext>
              </a:extLst>
            </p:cNvPr>
            <p:cNvSpPr txBox="1"/>
            <p:nvPr/>
          </p:nvSpPr>
          <p:spPr>
            <a:xfrm>
              <a:off x="6487256" y="186940"/>
              <a:ext cx="1307440" cy="43088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200" b="1" dirty="0">
                  <a:solidFill>
                    <a:srgbClr val="7A646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모형 평가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B3B672C-2480-4DDB-9793-FA4881FE4E86}"/>
                </a:ext>
              </a:extLst>
            </p:cNvPr>
            <p:cNvSpPr txBox="1"/>
            <p:nvPr/>
          </p:nvSpPr>
          <p:spPr>
            <a:xfrm>
              <a:off x="8049020" y="186940"/>
              <a:ext cx="1893911" cy="43088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200" b="1" dirty="0">
                  <a:solidFill>
                    <a:srgbClr val="7A646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한계 및 시사점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34B5932-3E9E-467C-ADA3-408D885DAE0C}"/>
                </a:ext>
              </a:extLst>
            </p:cNvPr>
            <p:cNvSpPr txBox="1"/>
            <p:nvPr/>
          </p:nvSpPr>
          <p:spPr>
            <a:xfrm>
              <a:off x="2391866" y="186940"/>
              <a:ext cx="1879126" cy="43088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200" b="1" dirty="0" err="1">
                  <a:solidFill>
                    <a:srgbClr val="7A646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전처리</a:t>
              </a:r>
              <a:r>
                <a:rPr lang="ko-KR" altLang="en-US" sz="2200" b="1" dirty="0">
                  <a:solidFill>
                    <a:srgbClr val="7A646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 </a:t>
              </a:r>
              <a:r>
                <a:rPr lang="en-US" altLang="ko-KR" sz="2200" b="1" dirty="0">
                  <a:solidFill>
                    <a:srgbClr val="7A646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&amp; EDA</a:t>
              </a:r>
              <a:endParaRPr lang="ko-KR" altLang="en-US" sz="2200" b="1" dirty="0">
                <a:solidFill>
                  <a:srgbClr val="7A646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028EA4A-9879-41A1-AB91-C27208C3132D}"/>
                </a:ext>
              </a:extLst>
            </p:cNvPr>
            <p:cNvSpPr txBox="1"/>
            <p:nvPr/>
          </p:nvSpPr>
          <p:spPr>
            <a:xfrm>
              <a:off x="10197255" y="186940"/>
              <a:ext cx="1306474" cy="43088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200" b="1" dirty="0">
                  <a:solidFill>
                    <a:srgbClr val="7A646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참고 문헌</a:t>
              </a:r>
            </a:p>
          </p:txBody>
        </p:sp>
      </p:grp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3E617DD6-1802-4B40-99AD-0E469CBAE928}"/>
              </a:ext>
            </a:extLst>
          </p:cNvPr>
          <p:cNvCxnSpPr>
            <a:cxnSpLocks/>
          </p:cNvCxnSpPr>
          <p:nvPr/>
        </p:nvCxnSpPr>
        <p:spPr>
          <a:xfrm>
            <a:off x="133052" y="1495918"/>
            <a:ext cx="1205211" cy="0"/>
          </a:xfrm>
          <a:prstGeom prst="line">
            <a:avLst/>
          </a:prstGeom>
          <a:ln>
            <a:solidFill>
              <a:srgbClr val="D973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157954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/>
          <p:cNvGrpSpPr/>
          <p:nvPr/>
        </p:nvGrpSpPr>
        <p:grpSpPr>
          <a:xfrm>
            <a:off x="164478" y="958763"/>
            <a:ext cx="1326004" cy="584775"/>
            <a:chOff x="392616" y="958763"/>
            <a:chExt cx="1326004" cy="584775"/>
          </a:xfrm>
        </p:grpSpPr>
        <p:sp>
          <p:nvSpPr>
            <p:cNvPr id="24" name="TextBox 23"/>
            <p:cNvSpPr txBox="1"/>
            <p:nvPr/>
          </p:nvSpPr>
          <p:spPr>
            <a:xfrm>
              <a:off x="392616" y="958763"/>
              <a:ext cx="132600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b="1" dirty="0">
                  <a:solidFill>
                    <a:srgbClr val="5F4E56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  </a:t>
              </a:r>
              <a:r>
                <a:rPr lang="en-US" altLang="ko-KR" sz="3200" i="1" dirty="0">
                  <a:solidFill>
                    <a:srgbClr val="5F4E56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DETR</a:t>
              </a: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398837" y="1009916"/>
              <a:ext cx="134101" cy="420915"/>
            </a:xfrm>
            <a:prstGeom prst="rect">
              <a:avLst/>
            </a:prstGeom>
            <a:solidFill>
              <a:srgbClr val="D973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1495112" y="1134735"/>
            <a:ext cx="7798384" cy="415498"/>
            <a:chOff x="1482679" y="1102565"/>
            <a:chExt cx="8633251" cy="415498"/>
          </a:xfrm>
        </p:grpSpPr>
        <p:sp>
          <p:nvSpPr>
            <p:cNvPr id="41" name="TextBox 40"/>
            <p:cNvSpPr txBox="1"/>
            <p:nvPr/>
          </p:nvSpPr>
          <p:spPr>
            <a:xfrm>
              <a:off x="1482679" y="1102565"/>
              <a:ext cx="8633251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100" dirty="0">
                  <a:solidFill>
                    <a:srgbClr val="5F4E5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이미지 절제</a:t>
              </a:r>
              <a:r>
                <a:rPr lang="en-US" altLang="ko-KR" sz="2100" dirty="0">
                  <a:solidFill>
                    <a:srgbClr val="5F4E5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(Ablations)</a:t>
              </a:r>
              <a:r>
                <a:rPr lang="ko-KR" altLang="en-US" sz="2100" dirty="0">
                  <a:solidFill>
                    <a:srgbClr val="5F4E5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를 활용한 </a:t>
              </a:r>
              <a:r>
                <a:rPr lang="en-US" altLang="ko-KR" sz="2100" dirty="0">
                  <a:solidFill>
                    <a:srgbClr val="5F4E5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Object </a:t>
              </a:r>
              <a:r>
                <a:rPr lang="ko-KR" altLang="en-US" sz="2100" dirty="0">
                  <a:solidFill>
                    <a:srgbClr val="5F4E5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분할</a:t>
              </a:r>
              <a:endParaRPr lang="en-US" altLang="ko-KR" sz="2100" dirty="0">
                <a:solidFill>
                  <a:srgbClr val="5F4E5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cxnSp>
          <p:nvCxnSpPr>
            <p:cNvPr id="42" name="직선 연결선 41"/>
            <p:cNvCxnSpPr/>
            <p:nvPr/>
          </p:nvCxnSpPr>
          <p:spPr>
            <a:xfrm>
              <a:off x="1509096" y="1159996"/>
              <a:ext cx="0" cy="313122"/>
            </a:xfrm>
            <a:prstGeom prst="line">
              <a:avLst/>
            </a:prstGeom>
            <a:ln w="19050">
              <a:solidFill>
                <a:srgbClr val="04656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1CC7C31F-E780-4198-8B15-B598E2E23006}"/>
              </a:ext>
            </a:extLst>
          </p:cNvPr>
          <p:cNvGrpSpPr/>
          <p:nvPr/>
        </p:nvGrpSpPr>
        <p:grpSpPr>
          <a:xfrm>
            <a:off x="2598345" y="1769010"/>
            <a:ext cx="6925272" cy="4812859"/>
            <a:chOff x="2598345" y="1769010"/>
            <a:chExt cx="6925272" cy="4812859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03E1D553-D633-46DF-B24F-393B90204298}"/>
                </a:ext>
              </a:extLst>
            </p:cNvPr>
            <p:cNvSpPr/>
            <p:nvPr/>
          </p:nvSpPr>
          <p:spPr>
            <a:xfrm>
              <a:off x="2598345" y="1769010"/>
              <a:ext cx="6925272" cy="48128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8" name="그림 3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72521" y="4240966"/>
              <a:ext cx="4750972" cy="2275942"/>
            </a:xfrm>
            <a:prstGeom prst="rect">
              <a:avLst/>
            </a:prstGeom>
          </p:spPr>
        </p:pic>
        <p:pic>
          <p:nvPicPr>
            <p:cNvPr id="39" name="그림 3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68383" y="1769010"/>
              <a:ext cx="6799467" cy="2400107"/>
            </a:xfrm>
            <a:prstGeom prst="rect">
              <a:avLst/>
            </a:prstGeom>
          </p:spPr>
        </p:pic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15D9B4F0-56CC-48C7-B3C2-1CA8670FD84C}"/>
              </a:ext>
            </a:extLst>
          </p:cNvPr>
          <p:cNvGrpSpPr/>
          <p:nvPr/>
        </p:nvGrpSpPr>
        <p:grpSpPr>
          <a:xfrm>
            <a:off x="0" y="136460"/>
            <a:ext cx="12192000" cy="531845"/>
            <a:chOff x="0" y="136460"/>
            <a:chExt cx="12192000" cy="531845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E8895AF6-813A-403B-92B0-B52A61DE3E4D}"/>
                </a:ext>
              </a:extLst>
            </p:cNvPr>
            <p:cNvSpPr/>
            <p:nvPr/>
          </p:nvSpPr>
          <p:spPr>
            <a:xfrm>
              <a:off x="0" y="136460"/>
              <a:ext cx="12192000" cy="531845"/>
            </a:xfrm>
            <a:prstGeom prst="rect">
              <a:avLst/>
            </a:prstGeom>
            <a:solidFill>
              <a:srgbClr val="046561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453F7F3B-8B29-4916-8BE3-E1778372F076}"/>
                </a:ext>
              </a:extLst>
            </p:cNvPr>
            <p:cNvSpPr/>
            <p:nvPr/>
          </p:nvSpPr>
          <p:spPr>
            <a:xfrm>
              <a:off x="4449844" y="139570"/>
              <a:ext cx="1755089" cy="528735"/>
            </a:xfrm>
            <a:prstGeom prst="rect">
              <a:avLst/>
            </a:prstGeom>
            <a:solidFill>
              <a:srgbClr val="0465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28500C2-55F3-4F16-995D-1BFB1D360CCF}"/>
                </a:ext>
              </a:extLst>
            </p:cNvPr>
            <p:cNvSpPr txBox="1"/>
            <p:nvPr/>
          </p:nvSpPr>
          <p:spPr>
            <a:xfrm>
              <a:off x="711524" y="186940"/>
              <a:ext cx="1322549" cy="43088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200" b="1" dirty="0">
                  <a:solidFill>
                    <a:srgbClr val="7A646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대회 소개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842960C-52B8-4347-9D4F-BBAC64123766}"/>
                </a:ext>
              </a:extLst>
            </p:cNvPr>
            <p:cNvSpPr txBox="1"/>
            <p:nvPr/>
          </p:nvSpPr>
          <p:spPr>
            <a:xfrm>
              <a:off x="4421847" y="186940"/>
              <a:ext cx="1811085" cy="43088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2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알고리즘 소개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DA94E2F-70DA-49E5-8132-431E9F358611}"/>
                </a:ext>
              </a:extLst>
            </p:cNvPr>
            <p:cNvSpPr txBox="1"/>
            <p:nvPr/>
          </p:nvSpPr>
          <p:spPr>
            <a:xfrm>
              <a:off x="6487256" y="186940"/>
              <a:ext cx="1307440" cy="43088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200" b="1" dirty="0">
                  <a:solidFill>
                    <a:srgbClr val="7A646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모형 평가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F207DF6-CAD9-467E-BB44-00086E6B14F8}"/>
                </a:ext>
              </a:extLst>
            </p:cNvPr>
            <p:cNvSpPr txBox="1"/>
            <p:nvPr/>
          </p:nvSpPr>
          <p:spPr>
            <a:xfrm>
              <a:off x="8049020" y="186940"/>
              <a:ext cx="1893911" cy="43088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200" b="1" dirty="0">
                  <a:solidFill>
                    <a:srgbClr val="7A646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한계 및 시사점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793292E-1641-41EE-9EB9-6A9DB1C5AA76}"/>
                </a:ext>
              </a:extLst>
            </p:cNvPr>
            <p:cNvSpPr txBox="1"/>
            <p:nvPr/>
          </p:nvSpPr>
          <p:spPr>
            <a:xfrm>
              <a:off x="2391866" y="186940"/>
              <a:ext cx="1879126" cy="43088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200" b="1" dirty="0" err="1">
                  <a:solidFill>
                    <a:srgbClr val="7A646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전처리</a:t>
              </a:r>
              <a:r>
                <a:rPr lang="ko-KR" altLang="en-US" sz="2200" b="1" dirty="0">
                  <a:solidFill>
                    <a:srgbClr val="7A646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 </a:t>
              </a:r>
              <a:r>
                <a:rPr lang="en-US" altLang="ko-KR" sz="2200" b="1" dirty="0">
                  <a:solidFill>
                    <a:srgbClr val="7A646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&amp; EDA</a:t>
              </a:r>
              <a:endParaRPr lang="ko-KR" altLang="en-US" sz="2200" b="1" dirty="0">
                <a:solidFill>
                  <a:srgbClr val="7A646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8290ACA-4114-4D1E-9B07-010997C7652A}"/>
                </a:ext>
              </a:extLst>
            </p:cNvPr>
            <p:cNvSpPr txBox="1"/>
            <p:nvPr/>
          </p:nvSpPr>
          <p:spPr>
            <a:xfrm>
              <a:off x="10197255" y="186940"/>
              <a:ext cx="1306474" cy="43088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200" b="1" dirty="0">
                  <a:solidFill>
                    <a:srgbClr val="7A646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참고 문헌</a:t>
              </a:r>
            </a:p>
          </p:txBody>
        </p:sp>
      </p:grp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53E85AD7-DD88-49DD-AF78-AAD7CD299A04}"/>
              </a:ext>
            </a:extLst>
          </p:cNvPr>
          <p:cNvCxnSpPr>
            <a:cxnSpLocks/>
          </p:cNvCxnSpPr>
          <p:nvPr/>
        </p:nvCxnSpPr>
        <p:spPr>
          <a:xfrm>
            <a:off x="133052" y="1495918"/>
            <a:ext cx="1205211" cy="0"/>
          </a:xfrm>
          <a:prstGeom prst="line">
            <a:avLst/>
          </a:prstGeom>
          <a:ln>
            <a:solidFill>
              <a:srgbClr val="D973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03A678A9-C276-40C9-8CF4-3D7FB34677D2}"/>
              </a:ext>
            </a:extLst>
          </p:cNvPr>
          <p:cNvSpPr/>
          <p:nvPr/>
        </p:nvSpPr>
        <p:spPr>
          <a:xfrm>
            <a:off x="111918" y="1467539"/>
            <a:ext cx="1345098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200" dirty="0">
                <a:solidFill>
                  <a:srgbClr val="5F4E56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" panose="020B0502040504020204" pitchFamily="34"/>
              </a:rPr>
              <a:t>모델 이론</a:t>
            </a:r>
            <a:endParaRPr lang="en-US" altLang="ko-KR" sz="2200" dirty="0">
              <a:solidFill>
                <a:srgbClr val="5F4E56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Noto Sans" panose="020B0502040504020204" pitchFamily="34"/>
            </a:endParaRPr>
          </a:p>
          <a:p>
            <a:pPr algn="r"/>
            <a:r>
              <a:rPr lang="en-US" altLang="ko-KR" sz="1600" dirty="0">
                <a:solidFill>
                  <a:srgbClr val="5F4E56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" panose="020B0502040504020204" pitchFamily="34"/>
              </a:rPr>
              <a:t>System</a:t>
            </a:r>
            <a:endParaRPr lang="ko-KR" altLang="en-US" sz="1600" dirty="0">
              <a:solidFill>
                <a:srgbClr val="5F4E56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Noto Sans" panose="020B0502040504020204" pitchFamily="34"/>
            </a:endParaRP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7761C7DA-820E-4799-AA85-32364F288976}"/>
              </a:ext>
            </a:extLst>
          </p:cNvPr>
          <p:cNvCxnSpPr/>
          <p:nvPr/>
        </p:nvCxnSpPr>
        <p:spPr>
          <a:xfrm>
            <a:off x="1518973" y="1192166"/>
            <a:ext cx="0" cy="313122"/>
          </a:xfrm>
          <a:prstGeom prst="line">
            <a:avLst/>
          </a:prstGeom>
          <a:ln w="19050">
            <a:solidFill>
              <a:srgbClr val="0465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255845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/>
          <p:cNvGrpSpPr/>
          <p:nvPr/>
        </p:nvGrpSpPr>
        <p:grpSpPr>
          <a:xfrm>
            <a:off x="164478" y="958763"/>
            <a:ext cx="1326004" cy="584775"/>
            <a:chOff x="392616" y="958763"/>
            <a:chExt cx="1326004" cy="584775"/>
          </a:xfrm>
        </p:grpSpPr>
        <p:sp>
          <p:nvSpPr>
            <p:cNvPr id="24" name="TextBox 23"/>
            <p:cNvSpPr txBox="1"/>
            <p:nvPr/>
          </p:nvSpPr>
          <p:spPr>
            <a:xfrm>
              <a:off x="392616" y="958763"/>
              <a:ext cx="132600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b="1" dirty="0">
                  <a:solidFill>
                    <a:srgbClr val="5F4E56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  </a:t>
              </a:r>
              <a:r>
                <a:rPr lang="en-US" altLang="ko-KR" sz="3200" i="1" dirty="0">
                  <a:solidFill>
                    <a:srgbClr val="5F4E56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DETR</a:t>
              </a: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398837" y="1009916"/>
              <a:ext cx="134101" cy="420915"/>
            </a:xfrm>
            <a:prstGeom prst="rect">
              <a:avLst/>
            </a:prstGeom>
            <a:solidFill>
              <a:srgbClr val="D973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1" name="TextBox 40"/>
          <p:cNvSpPr txBox="1"/>
          <p:nvPr/>
        </p:nvSpPr>
        <p:spPr>
          <a:xfrm>
            <a:off x="1868973" y="1122830"/>
            <a:ext cx="779838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100" dirty="0">
                <a:solidFill>
                  <a:srgbClr val="5F4E5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이분 매칭 손실 함수</a:t>
            </a:r>
            <a:r>
              <a:rPr lang="en-US" altLang="ko-KR" sz="2100" dirty="0">
                <a:solidFill>
                  <a:srgbClr val="5F4E5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(Hungarian loss)</a:t>
            </a:r>
          </a:p>
        </p:txBody>
      </p:sp>
      <p:sp>
        <p:nvSpPr>
          <p:cNvPr id="43" name="직사각형 42"/>
          <p:cNvSpPr/>
          <p:nvPr/>
        </p:nvSpPr>
        <p:spPr>
          <a:xfrm>
            <a:off x="100002" y="1467539"/>
            <a:ext cx="1345098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200" dirty="0">
                <a:solidFill>
                  <a:srgbClr val="5F4E56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" panose="020B0502040504020204" pitchFamily="34"/>
              </a:rPr>
              <a:t>모델 이론</a:t>
            </a:r>
            <a:endParaRPr lang="en-US" altLang="ko-KR" sz="2200" dirty="0">
              <a:solidFill>
                <a:srgbClr val="5F4E56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Noto Sans" panose="020B0502040504020204" pitchFamily="34"/>
            </a:endParaRPr>
          </a:p>
          <a:p>
            <a:pPr algn="r"/>
            <a:r>
              <a:rPr lang="en-US" altLang="ko-KR" sz="1600" dirty="0">
                <a:solidFill>
                  <a:srgbClr val="5F4E56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" panose="020B0502040504020204" pitchFamily="34"/>
              </a:rPr>
              <a:t>Loss </a:t>
            </a:r>
            <a:r>
              <a:rPr lang="en-US" altLang="ko-KR" sz="1600" dirty="0" err="1">
                <a:solidFill>
                  <a:srgbClr val="5F4E56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" panose="020B0502040504020204" pitchFamily="34"/>
              </a:rPr>
              <a:t>func</a:t>
            </a:r>
            <a:endParaRPr lang="ko-KR" altLang="en-US" sz="1600" dirty="0">
              <a:solidFill>
                <a:srgbClr val="5F4E56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Noto Sans" panose="020B0502040504020204" pitchFamily="34"/>
            </a:endParaRPr>
          </a:p>
        </p:txBody>
      </p:sp>
      <p:cxnSp>
        <p:nvCxnSpPr>
          <p:cNvPr id="44" name="직선 연결선 43"/>
          <p:cNvCxnSpPr/>
          <p:nvPr/>
        </p:nvCxnSpPr>
        <p:spPr>
          <a:xfrm>
            <a:off x="1892835" y="1180261"/>
            <a:ext cx="0" cy="313122"/>
          </a:xfrm>
          <a:prstGeom prst="line">
            <a:avLst/>
          </a:prstGeom>
          <a:ln w="19050">
            <a:solidFill>
              <a:srgbClr val="0465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06" name="Rectangle 9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107" name="AutoShape 91" hidden="1"/>
          <p:cNvSpPr>
            <a:spLocks noSelect="1" noChangeArrowheads="1"/>
          </p:cNvSpPr>
          <p:nvPr/>
        </p:nvSpPr>
        <p:spPr bwMode="auto">
          <a:xfrm>
            <a:off x="0" y="457200"/>
            <a:ext cx="1587500" cy="1587500"/>
          </a:xfrm>
          <a:prstGeom prst="bracketPair">
            <a:avLst>
              <a:gd name="adj" fmla="val 16667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" name="Rectangle 35"/>
          <p:cNvSpPr>
            <a:spLocks noChangeArrowheads="1"/>
          </p:cNvSpPr>
          <p:nvPr/>
        </p:nvSpPr>
        <p:spPr bwMode="auto">
          <a:xfrm>
            <a:off x="1546414" y="-169369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AutoShape 34" hidden="1"/>
          <p:cNvSpPr>
            <a:spLocks noSelect="1" noChangeArrowheads="1"/>
          </p:cNvSpPr>
          <p:nvPr/>
        </p:nvSpPr>
        <p:spPr bwMode="auto">
          <a:xfrm>
            <a:off x="0" y="457200"/>
            <a:ext cx="1587500" cy="1587500"/>
          </a:xfrm>
          <a:prstGeom prst="bracketPair">
            <a:avLst>
              <a:gd name="adj" fmla="val 16667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4" name="_x283600584"/>
          <p:cNvGrpSpPr>
            <a:grpSpLocks/>
          </p:cNvGrpSpPr>
          <p:nvPr/>
        </p:nvGrpSpPr>
        <p:grpSpPr bwMode="auto">
          <a:xfrm>
            <a:off x="1688306" y="2006173"/>
            <a:ext cx="8815388" cy="4092150"/>
            <a:chOff x="47" y="1391"/>
            <a:chExt cx="69413" cy="32225"/>
          </a:xfrm>
        </p:grpSpPr>
        <p:sp>
          <p:nvSpPr>
            <p:cNvPr id="5" name="_x283599944"/>
            <p:cNvSpPr>
              <a:spLocks noChangeArrowheads="1"/>
            </p:cNvSpPr>
            <p:nvPr/>
          </p:nvSpPr>
          <p:spPr bwMode="auto">
            <a:xfrm>
              <a:off x="24883" y="1391"/>
              <a:ext cx="23673" cy="28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200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N = 6</a:t>
              </a:r>
              <a:r>
                <a:rPr kumimoji="0" lang="en-US" altLang="ko-KR" sz="2000" i="1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r>
                <a:rPr kumimoji="0" lang="ko-KR" altLang="en-US" sz="200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일 경우</a:t>
              </a:r>
              <a:r>
                <a:rPr kumimoji="0" lang="ko-KR" altLang="en-US" sz="2000" i="1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r>
                <a:rPr kumimoji="0" lang="ko-KR" altLang="en-US" sz="200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예측 결과</a:t>
              </a:r>
              <a:endParaRPr kumimoji="0" lang="ko-KR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6" name="_x337940576"/>
            <p:cNvSpPr>
              <a:spLocks noChangeArrowheads="1"/>
            </p:cNvSpPr>
            <p:nvPr/>
          </p:nvSpPr>
          <p:spPr bwMode="auto">
            <a:xfrm>
              <a:off x="47" y="4387"/>
              <a:ext cx="68607" cy="29229"/>
            </a:xfrm>
            <a:prstGeom prst="bracketPair">
              <a:avLst>
                <a:gd name="adj" fmla="val 16667"/>
              </a:avLst>
            </a:prstGeom>
            <a:noFill/>
            <a:ln w="47625">
              <a:solidFill>
                <a:srgbClr val="3E8784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" name="_x337951296"/>
            <p:cNvSpPr>
              <a:spLocks noChangeArrowheads="1"/>
            </p:cNvSpPr>
            <p:nvPr/>
          </p:nvSpPr>
          <p:spPr bwMode="auto">
            <a:xfrm>
              <a:off x="3449" y="7266"/>
              <a:ext cx="11836" cy="23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1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함초롬돋움" panose="020B0604000101010101" pitchFamily="50" charset="-127"/>
                  <a:ea typeface="함초롬돋움" panose="020B0604000101010101" pitchFamily="50" charset="-127"/>
                </a:rPr>
                <a:t>(c₀ = ∅, b₀)</a:t>
              </a:r>
              <a:endParaRPr kumimoji="0" lang="en-US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8" name="_x253919216"/>
            <p:cNvSpPr>
              <a:spLocks noChangeArrowheads="1"/>
            </p:cNvSpPr>
            <p:nvPr/>
          </p:nvSpPr>
          <p:spPr bwMode="auto">
            <a:xfrm>
              <a:off x="3449" y="11599"/>
              <a:ext cx="24620" cy="23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1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함초롬돋움" panose="020B0604000101010101" pitchFamily="50" charset="-127"/>
                  <a:ea typeface="함초롬돋움" panose="020B0604000101010101" pitchFamily="50" charset="-127"/>
                </a:rPr>
                <a:t>(c₁ = bird, b₁ = (180,180,150,240))</a:t>
              </a:r>
              <a:endParaRPr kumimoji="0" lang="en-US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9" name="_x337954976"/>
            <p:cNvSpPr>
              <a:spLocks noChangeArrowheads="1"/>
            </p:cNvSpPr>
            <p:nvPr/>
          </p:nvSpPr>
          <p:spPr bwMode="auto">
            <a:xfrm>
              <a:off x="3449" y="15624"/>
              <a:ext cx="13257" cy="23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1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함초롬돋움" panose="020B0604000101010101" pitchFamily="50" charset="-127"/>
                  <a:ea typeface="함초롬돋움" panose="020B0604000101010101" pitchFamily="50" charset="-127"/>
                </a:rPr>
                <a:t>(c₂ = ∅, b₂)</a:t>
              </a:r>
              <a:endParaRPr kumimoji="0" lang="en-US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3" name="_x337962176"/>
            <p:cNvSpPr>
              <a:spLocks noChangeArrowheads="1"/>
            </p:cNvSpPr>
            <p:nvPr/>
          </p:nvSpPr>
          <p:spPr bwMode="auto">
            <a:xfrm>
              <a:off x="3449" y="19594"/>
              <a:ext cx="27215" cy="23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1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함초롬돋움" panose="020B0604000101010101" pitchFamily="50" charset="-127"/>
                  <a:ea typeface="함초롬돋움" panose="020B0604000101010101" pitchFamily="50" charset="-127"/>
                </a:rPr>
                <a:t>(c₃ = bird, b₃ = (120, 150, 100, 150))</a:t>
              </a:r>
              <a:endParaRPr kumimoji="0" lang="en-US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2" name="_x337956016"/>
            <p:cNvSpPr>
              <a:spLocks noChangeArrowheads="1"/>
            </p:cNvSpPr>
            <p:nvPr/>
          </p:nvSpPr>
          <p:spPr bwMode="auto">
            <a:xfrm>
              <a:off x="3449" y="24127"/>
              <a:ext cx="10416" cy="23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1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함초롬돋움" panose="020B0604000101010101" pitchFamily="50" charset="-127"/>
                  <a:ea typeface="함초롬돋움" panose="020B0604000101010101" pitchFamily="50" charset="-127"/>
                </a:rPr>
                <a:t>(c₄ = ∅, b₄)</a:t>
              </a:r>
              <a:endParaRPr kumimoji="0" lang="en-US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4" name="_x337972336"/>
            <p:cNvSpPr>
              <a:spLocks noChangeArrowheads="1"/>
            </p:cNvSpPr>
            <p:nvPr/>
          </p:nvSpPr>
          <p:spPr bwMode="auto">
            <a:xfrm>
              <a:off x="3449" y="28666"/>
              <a:ext cx="11836" cy="23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1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함초롬돋움" panose="020B0604000101010101" pitchFamily="50" charset="-127"/>
                  <a:ea typeface="함초롬돋움" panose="020B0604000101010101" pitchFamily="50" charset="-127"/>
                </a:rPr>
                <a:t>(c₅ = dog, b₅)</a:t>
              </a:r>
              <a:endParaRPr kumimoji="0" lang="en-US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5" name="_x338929576"/>
            <p:cNvSpPr>
              <a:spLocks noChangeArrowheads="1"/>
            </p:cNvSpPr>
            <p:nvPr/>
          </p:nvSpPr>
          <p:spPr bwMode="auto">
            <a:xfrm>
              <a:off x="44840" y="7264"/>
              <a:ext cx="24620" cy="23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1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함초롬돋움" panose="020B0604000101010101" pitchFamily="50" charset="-127"/>
                  <a:ea typeface="함초롬돋움" panose="020B0604000101010101" pitchFamily="50" charset="-127"/>
                </a:rPr>
                <a:t>(c₀ = bird, b₀ = (122,151,100,150))</a:t>
              </a:r>
              <a:endPara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6" name="_x338934216"/>
            <p:cNvSpPr>
              <a:spLocks noChangeArrowheads="1"/>
            </p:cNvSpPr>
            <p:nvPr/>
          </p:nvSpPr>
          <p:spPr bwMode="auto">
            <a:xfrm>
              <a:off x="44840" y="11597"/>
              <a:ext cx="24620" cy="2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1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함초롬돋움" panose="020B0604000101010101" pitchFamily="50" charset="-127"/>
                  <a:ea typeface="함초롬돋움" panose="020B0604000101010101" pitchFamily="50" charset="-127"/>
                </a:rPr>
                <a:t>(c₁ = bird, b₁ = (182,180,148,238))</a:t>
              </a:r>
              <a:endPara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7" name="_x338943496"/>
            <p:cNvSpPr>
              <a:spLocks noChangeArrowheads="1"/>
            </p:cNvSpPr>
            <p:nvPr/>
          </p:nvSpPr>
          <p:spPr bwMode="auto">
            <a:xfrm>
              <a:off x="44840" y="15622"/>
              <a:ext cx="13257" cy="23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1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함초롬돋움" panose="020B0604000101010101" pitchFamily="50" charset="-127"/>
                  <a:ea typeface="함초롬돋움" panose="020B0604000101010101" pitchFamily="50" charset="-127"/>
                </a:rPr>
                <a:t>(c₂ = ∅, b₂)</a:t>
              </a:r>
              <a:endParaRPr kumimoji="0" lang="en-US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8" name="_x338947736"/>
            <p:cNvSpPr>
              <a:spLocks noChangeArrowheads="1"/>
            </p:cNvSpPr>
            <p:nvPr/>
          </p:nvSpPr>
          <p:spPr bwMode="auto">
            <a:xfrm>
              <a:off x="44840" y="19591"/>
              <a:ext cx="13257" cy="23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1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함초롬돋움" panose="020B0604000101010101" pitchFamily="50" charset="-127"/>
                  <a:ea typeface="함초롬돋움" panose="020B0604000101010101" pitchFamily="50" charset="-127"/>
                </a:rPr>
                <a:t>(c₃ = ∅, b₃)</a:t>
              </a:r>
              <a:endParaRPr kumimoji="0" lang="en-US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9" name="_x338953656"/>
            <p:cNvSpPr>
              <a:spLocks noChangeArrowheads="1"/>
            </p:cNvSpPr>
            <p:nvPr/>
          </p:nvSpPr>
          <p:spPr bwMode="auto">
            <a:xfrm>
              <a:off x="44840" y="24125"/>
              <a:ext cx="10416" cy="23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1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함초롬돋움" panose="020B0604000101010101" pitchFamily="50" charset="-127"/>
                  <a:ea typeface="함초롬돋움" panose="020B0604000101010101" pitchFamily="50" charset="-127"/>
                </a:rPr>
                <a:t>(c₄ = ∅, b₄)</a:t>
              </a:r>
              <a:endParaRPr kumimoji="0" lang="en-US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0" name="_x338961896"/>
            <p:cNvSpPr>
              <a:spLocks noChangeArrowheads="1"/>
            </p:cNvSpPr>
            <p:nvPr/>
          </p:nvSpPr>
          <p:spPr bwMode="auto">
            <a:xfrm>
              <a:off x="44840" y="28664"/>
              <a:ext cx="11836" cy="23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1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함초롬돋움" panose="020B0604000101010101" pitchFamily="50" charset="-127"/>
                  <a:ea typeface="함초롬돋움" panose="020B0604000101010101" pitchFamily="50" charset="-127"/>
                </a:rPr>
                <a:t>(c₅ = ∅, b₅)</a:t>
              </a:r>
              <a:endParaRPr kumimoji="0" lang="en-US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2" name="_x338965416"/>
            <p:cNvSpPr>
              <a:spLocks noChangeArrowheads="1"/>
            </p:cNvSpPr>
            <p:nvPr/>
          </p:nvSpPr>
          <p:spPr bwMode="auto">
            <a:xfrm>
              <a:off x="27830" y="8356"/>
              <a:ext cx="766" cy="577"/>
            </a:xfrm>
            <a:prstGeom prst="ellipse">
              <a:avLst/>
            </a:prstGeom>
            <a:solidFill>
              <a:srgbClr val="FF4F4F"/>
            </a:solidFill>
            <a:ln w="12700">
              <a:solidFill>
                <a:srgbClr val="5F4E56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_x338965576"/>
            <p:cNvSpPr>
              <a:spLocks noChangeArrowheads="1"/>
            </p:cNvSpPr>
            <p:nvPr/>
          </p:nvSpPr>
          <p:spPr bwMode="auto">
            <a:xfrm>
              <a:off x="27830" y="12325"/>
              <a:ext cx="766" cy="577"/>
            </a:xfrm>
            <a:prstGeom prst="ellipse">
              <a:avLst/>
            </a:prstGeom>
            <a:solidFill>
              <a:srgbClr val="FF4F4F"/>
            </a:solidFill>
            <a:ln w="12700">
              <a:solidFill>
                <a:srgbClr val="5F4E56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_x338964856"/>
            <p:cNvSpPr>
              <a:spLocks noChangeArrowheads="1"/>
            </p:cNvSpPr>
            <p:nvPr/>
          </p:nvSpPr>
          <p:spPr bwMode="auto">
            <a:xfrm>
              <a:off x="27830" y="16850"/>
              <a:ext cx="766" cy="577"/>
            </a:xfrm>
            <a:prstGeom prst="ellipse">
              <a:avLst/>
            </a:prstGeom>
            <a:solidFill>
              <a:srgbClr val="FF4F4F"/>
            </a:solidFill>
            <a:ln w="12700">
              <a:solidFill>
                <a:srgbClr val="5F4E56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_x338969976"/>
            <p:cNvSpPr>
              <a:spLocks noChangeArrowheads="1"/>
            </p:cNvSpPr>
            <p:nvPr/>
          </p:nvSpPr>
          <p:spPr bwMode="auto">
            <a:xfrm>
              <a:off x="27830" y="20819"/>
              <a:ext cx="766" cy="577"/>
            </a:xfrm>
            <a:prstGeom prst="ellipse">
              <a:avLst/>
            </a:prstGeom>
            <a:solidFill>
              <a:srgbClr val="FF4F4F"/>
            </a:solidFill>
            <a:ln w="12700">
              <a:solidFill>
                <a:srgbClr val="5F4E56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_x338974936"/>
            <p:cNvSpPr>
              <a:spLocks noChangeArrowheads="1"/>
            </p:cNvSpPr>
            <p:nvPr/>
          </p:nvSpPr>
          <p:spPr bwMode="auto">
            <a:xfrm>
              <a:off x="27830" y="25355"/>
              <a:ext cx="766" cy="577"/>
            </a:xfrm>
            <a:prstGeom prst="ellipse">
              <a:avLst/>
            </a:prstGeom>
            <a:solidFill>
              <a:srgbClr val="FF4F4F"/>
            </a:solidFill>
            <a:ln w="12700">
              <a:solidFill>
                <a:srgbClr val="5F4E56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" name="_x338973256"/>
            <p:cNvSpPr>
              <a:spLocks noChangeArrowheads="1"/>
            </p:cNvSpPr>
            <p:nvPr/>
          </p:nvSpPr>
          <p:spPr bwMode="auto">
            <a:xfrm>
              <a:off x="27830" y="29902"/>
              <a:ext cx="766" cy="577"/>
            </a:xfrm>
            <a:prstGeom prst="ellipse">
              <a:avLst/>
            </a:prstGeom>
            <a:solidFill>
              <a:srgbClr val="FF4F4F"/>
            </a:solidFill>
            <a:ln w="12700">
              <a:solidFill>
                <a:srgbClr val="5F4E56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" name="_x338977016"/>
            <p:cNvSpPr>
              <a:spLocks noChangeArrowheads="1"/>
            </p:cNvSpPr>
            <p:nvPr/>
          </p:nvSpPr>
          <p:spPr bwMode="auto">
            <a:xfrm>
              <a:off x="43139" y="8345"/>
              <a:ext cx="766" cy="577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12700">
              <a:solidFill>
                <a:srgbClr val="5F4E56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" name="_x338976376"/>
            <p:cNvSpPr>
              <a:spLocks noChangeArrowheads="1"/>
            </p:cNvSpPr>
            <p:nvPr/>
          </p:nvSpPr>
          <p:spPr bwMode="auto">
            <a:xfrm>
              <a:off x="43139" y="12314"/>
              <a:ext cx="766" cy="577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12700">
              <a:solidFill>
                <a:srgbClr val="5F4E56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" name="_x338975416"/>
            <p:cNvSpPr>
              <a:spLocks noChangeArrowheads="1"/>
            </p:cNvSpPr>
            <p:nvPr/>
          </p:nvSpPr>
          <p:spPr bwMode="auto">
            <a:xfrm>
              <a:off x="43139" y="16839"/>
              <a:ext cx="766" cy="577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12700">
              <a:solidFill>
                <a:srgbClr val="172D48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" name="_x338978136"/>
            <p:cNvSpPr>
              <a:spLocks noChangeArrowheads="1"/>
            </p:cNvSpPr>
            <p:nvPr/>
          </p:nvSpPr>
          <p:spPr bwMode="auto">
            <a:xfrm>
              <a:off x="43139" y="20808"/>
              <a:ext cx="766" cy="577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12700">
              <a:solidFill>
                <a:srgbClr val="5F4E56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" name="_x338978616"/>
            <p:cNvSpPr>
              <a:spLocks noChangeArrowheads="1"/>
            </p:cNvSpPr>
            <p:nvPr/>
          </p:nvSpPr>
          <p:spPr bwMode="auto">
            <a:xfrm>
              <a:off x="43139" y="25344"/>
              <a:ext cx="766" cy="577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12700">
              <a:solidFill>
                <a:srgbClr val="172D48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" name="_x338979976"/>
            <p:cNvSpPr>
              <a:spLocks noChangeArrowheads="1"/>
            </p:cNvSpPr>
            <p:nvPr/>
          </p:nvSpPr>
          <p:spPr bwMode="auto">
            <a:xfrm>
              <a:off x="43139" y="29891"/>
              <a:ext cx="766" cy="577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12700">
              <a:solidFill>
                <a:srgbClr val="172D48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6" name="_x338977656"/>
            <p:cNvSpPr>
              <a:spLocks noChangeShapeType="1"/>
            </p:cNvSpPr>
            <p:nvPr/>
          </p:nvSpPr>
          <p:spPr bwMode="auto">
            <a:xfrm>
              <a:off x="28579" y="8805"/>
              <a:ext cx="14560" cy="8318"/>
            </a:xfrm>
            <a:prstGeom prst="line">
              <a:avLst/>
            </a:prstGeom>
            <a:noFill/>
            <a:ln w="25400">
              <a:solidFill>
                <a:srgbClr val="5F4E5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7" name="_x338980056"/>
            <p:cNvSpPr>
              <a:spLocks noChangeShapeType="1"/>
            </p:cNvSpPr>
            <p:nvPr/>
          </p:nvSpPr>
          <p:spPr bwMode="auto">
            <a:xfrm>
              <a:off x="28618" y="12625"/>
              <a:ext cx="14591" cy="0"/>
            </a:xfrm>
            <a:prstGeom prst="line">
              <a:avLst/>
            </a:prstGeom>
            <a:noFill/>
            <a:ln w="25400">
              <a:solidFill>
                <a:srgbClr val="5F4E5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8" name="_x338981736"/>
            <p:cNvSpPr>
              <a:spLocks noChangeShapeType="1"/>
            </p:cNvSpPr>
            <p:nvPr/>
          </p:nvSpPr>
          <p:spPr bwMode="auto">
            <a:xfrm>
              <a:off x="28579" y="17154"/>
              <a:ext cx="14583" cy="3942"/>
            </a:xfrm>
            <a:prstGeom prst="line">
              <a:avLst/>
            </a:prstGeom>
            <a:noFill/>
            <a:ln w="25400">
              <a:solidFill>
                <a:srgbClr val="5F4E5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9" name="_x338981336"/>
            <p:cNvSpPr>
              <a:spLocks noChangeShapeType="1"/>
            </p:cNvSpPr>
            <p:nvPr/>
          </p:nvSpPr>
          <p:spPr bwMode="auto">
            <a:xfrm flipV="1">
              <a:off x="28579" y="8650"/>
              <a:ext cx="14560" cy="12487"/>
            </a:xfrm>
            <a:prstGeom prst="line">
              <a:avLst/>
            </a:prstGeom>
            <a:noFill/>
            <a:ln w="25400">
              <a:solidFill>
                <a:srgbClr val="5F4E5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_x338980616"/>
            <p:cNvSpPr>
              <a:spLocks noChangeShapeType="1"/>
            </p:cNvSpPr>
            <p:nvPr/>
          </p:nvSpPr>
          <p:spPr bwMode="auto">
            <a:xfrm flipV="1">
              <a:off x="28579" y="25627"/>
              <a:ext cx="14560" cy="42"/>
            </a:xfrm>
            <a:prstGeom prst="line">
              <a:avLst/>
            </a:prstGeom>
            <a:noFill/>
            <a:ln w="25400">
              <a:solidFill>
                <a:srgbClr val="5F4E5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_x338980376"/>
            <p:cNvSpPr>
              <a:spLocks noChangeShapeType="1"/>
            </p:cNvSpPr>
            <p:nvPr/>
          </p:nvSpPr>
          <p:spPr bwMode="auto">
            <a:xfrm flipV="1">
              <a:off x="28579" y="30159"/>
              <a:ext cx="14560" cy="0"/>
            </a:xfrm>
            <a:prstGeom prst="line">
              <a:avLst/>
            </a:prstGeom>
            <a:noFill/>
            <a:ln w="25400">
              <a:solidFill>
                <a:srgbClr val="5F4E5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CD442A89-F877-4079-8489-AC321CAB82F6}"/>
              </a:ext>
            </a:extLst>
          </p:cNvPr>
          <p:cNvGrpSpPr/>
          <p:nvPr/>
        </p:nvGrpSpPr>
        <p:grpSpPr>
          <a:xfrm>
            <a:off x="0" y="136460"/>
            <a:ext cx="12192000" cy="531845"/>
            <a:chOff x="0" y="136460"/>
            <a:chExt cx="12192000" cy="531845"/>
          </a:xfrm>
        </p:grpSpPr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85EBD59B-7F00-4907-AC3E-08C2996D0DF5}"/>
                </a:ext>
              </a:extLst>
            </p:cNvPr>
            <p:cNvSpPr/>
            <p:nvPr/>
          </p:nvSpPr>
          <p:spPr>
            <a:xfrm>
              <a:off x="0" y="136460"/>
              <a:ext cx="12192000" cy="531845"/>
            </a:xfrm>
            <a:prstGeom prst="rect">
              <a:avLst/>
            </a:prstGeom>
            <a:solidFill>
              <a:srgbClr val="046561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17B5713A-09AC-45F9-9850-454174415E6C}"/>
                </a:ext>
              </a:extLst>
            </p:cNvPr>
            <p:cNvSpPr/>
            <p:nvPr/>
          </p:nvSpPr>
          <p:spPr>
            <a:xfrm>
              <a:off x="4449844" y="139570"/>
              <a:ext cx="1755089" cy="528735"/>
            </a:xfrm>
            <a:prstGeom prst="rect">
              <a:avLst/>
            </a:prstGeom>
            <a:solidFill>
              <a:srgbClr val="0465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42DD1DED-C899-4348-8025-7619BB8A1109}"/>
                </a:ext>
              </a:extLst>
            </p:cNvPr>
            <p:cNvSpPr txBox="1"/>
            <p:nvPr/>
          </p:nvSpPr>
          <p:spPr>
            <a:xfrm>
              <a:off x="711524" y="186940"/>
              <a:ext cx="1322549" cy="43088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200" b="1" dirty="0">
                  <a:solidFill>
                    <a:srgbClr val="7A646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대회 소개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D5177880-49BC-4275-B27C-0B1EFBBBDC81}"/>
                </a:ext>
              </a:extLst>
            </p:cNvPr>
            <p:cNvSpPr txBox="1"/>
            <p:nvPr/>
          </p:nvSpPr>
          <p:spPr>
            <a:xfrm>
              <a:off x="4421847" y="186940"/>
              <a:ext cx="1811085" cy="43088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2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알고리즘 소개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F0F4E05B-5BA1-4FD0-BCE7-8D212E33C60C}"/>
                </a:ext>
              </a:extLst>
            </p:cNvPr>
            <p:cNvSpPr txBox="1"/>
            <p:nvPr/>
          </p:nvSpPr>
          <p:spPr>
            <a:xfrm>
              <a:off x="6487256" y="186940"/>
              <a:ext cx="1307440" cy="43088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200" b="1" dirty="0">
                  <a:solidFill>
                    <a:srgbClr val="7A646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모형 평가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D011D9A6-A0FF-46D9-B63C-FEF96F215392}"/>
                </a:ext>
              </a:extLst>
            </p:cNvPr>
            <p:cNvSpPr txBox="1"/>
            <p:nvPr/>
          </p:nvSpPr>
          <p:spPr>
            <a:xfrm>
              <a:off x="8049020" y="186940"/>
              <a:ext cx="1893911" cy="43088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200" b="1" dirty="0">
                  <a:solidFill>
                    <a:srgbClr val="7A646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한계 및 시사점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1BCDEAD4-A21D-4B04-8B62-C91D5DC63210}"/>
                </a:ext>
              </a:extLst>
            </p:cNvPr>
            <p:cNvSpPr txBox="1"/>
            <p:nvPr/>
          </p:nvSpPr>
          <p:spPr>
            <a:xfrm>
              <a:off x="2391866" y="186940"/>
              <a:ext cx="1879126" cy="43088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200" b="1" dirty="0" err="1">
                  <a:solidFill>
                    <a:srgbClr val="7A646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전처리</a:t>
              </a:r>
              <a:r>
                <a:rPr lang="ko-KR" altLang="en-US" sz="2200" b="1" dirty="0">
                  <a:solidFill>
                    <a:srgbClr val="7A646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 </a:t>
              </a:r>
              <a:r>
                <a:rPr lang="en-US" altLang="ko-KR" sz="2200" b="1" dirty="0">
                  <a:solidFill>
                    <a:srgbClr val="7A646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&amp; EDA</a:t>
              </a:r>
              <a:endParaRPr lang="ko-KR" altLang="en-US" sz="2200" b="1" dirty="0">
                <a:solidFill>
                  <a:srgbClr val="7A646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00ED2D4C-2578-4C45-954F-EF2700898E0F}"/>
                </a:ext>
              </a:extLst>
            </p:cNvPr>
            <p:cNvSpPr txBox="1"/>
            <p:nvPr/>
          </p:nvSpPr>
          <p:spPr>
            <a:xfrm>
              <a:off x="10197255" y="186940"/>
              <a:ext cx="1306474" cy="43088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200" b="1" dirty="0">
                  <a:solidFill>
                    <a:srgbClr val="7A646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참고 문헌</a:t>
              </a:r>
            </a:p>
          </p:txBody>
        </p:sp>
      </p:grp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714095D9-55F6-4C8C-837B-E634DAD8B6C1}"/>
              </a:ext>
            </a:extLst>
          </p:cNvPr>
          <p:cNvCxnSpPr>
            <a:cxnSpLocks/>
          </p:cNvCxnSpPr>
          <p:nvPr/>
        </p:nvCxnSpPr>
        <p:spPr>
          <a:xfrm>
            <a:off x="133052" y="1495918"/>
            <a:ext cx="1205211" cy="0"/>
          </a:xfrm>
          <a:prstGeom prst="line">
            <a:avLst/>
          </a:prstGeom>
          <a:ln>
            <a:solidFill>
              <a:srgbClr val="D973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97158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/>
          <p:cNvGrpSpPr/>
          <p:nvPr/>
        </p:nvGrpSpPr>
        <p:grpSpPr>
          <a:xfrm>
            <a:off x="164478" y="958763"/>
            <a:ext cx="1345240" cy="523220"/>
            <a:chOff x="392616" y="958763"/>
            <a:chExt cx="1345240" cy="523220"/>
          </a:xfrm>
        </p:grpSpPr>
        <p:sp>
          <p:nvSpPr>
            <p:cNvPr id="15" name="TextBox 14"/>
            <p:cNvSpPr txBox="1"/>
            <p:nvPr/>
          </p:nvSpPr>
          <p:spPr>
            <a:xfrm>
              <a:off x="392616" y="958763"/>
              <a:ext cx="134524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rgbClr val="5F4E5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 </a:t>
              </a:r>
              <a:r>
                <a:rPr lang="ko-KR" altLang="en-US" sz="2800" b="1" dirty="0">
                  <a:solidFill>
                    <a:srgbClr val="5F4E5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데이터</a:t>
              </a:r>
              <a:endParaRPr lang="en-US" altLang="ko-KR" sz="2800" b="1" dirty="0">
                <a:solidFill>
                  <a:srgbClr val="5F4E5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398837" y="1009916"/>
              <a:ext cx="134101" cy="420915"/>
            </a:xfrm>
            <a:prstGeom prst="rect">
              <a:avLst/>
            </a:prstGeom>
            <a:solidFill>
              <a:srgbClr val="04656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" name="직사각형 17"/>
          <p:cNvSpPr/>
          <p:nvPr/>
        </p:nvSpPr>
        <p:spPr>
          <a:xfrm>
            <a:off x="304800" y="1814631"/>
            <a:ext cx="4295476" cy="43955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indent="-361950">
              <a:buAutoNum type="arabicPeriod"/>
            </a:pPr>
            <a:r>
              <a:rPr lang="en-US" altLang="ko-KR" sz="2400" dirty="0">
                <a:solidFill>
                  <a:srgbClr val="5F4E56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ko-KR" altLang="en-US" sz="2400" dirty="0">
                <a:solidFill>
                  <a:srgbClr val="5F4E5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총 개수</a:t>
            </a:r>
            <a:r>
              <a:rPr lang="en-US" altLang="ko-KR" sz="2400" dirty="0">
                <a:solidFill>
                  <a:srgbClr val="5F4E5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18,000</a:t>
            </a:r>
            <a:r>
              <a:rPr lang="ko-KR" altLang="en-US" sz="2400" dirty="0">
                <a:solidFill>
                  <a:srgbClr val="5F4E5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</a:t>
            </a:r>
            <a:endParaRPr lang="en-US" altLang="ko-KR" sz="2400" dirty="0">
              <a:solidFill>
                <a:srgbClr val="5F4E56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2000" dirty="0">
                <a:solidFill>
                  <a:srgbClr val="5F4E5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훈련</a:t>
            </a:r>
            <a:r>
              <a:rPr lang="ko-KR" altLang="en-US" sz="2000" b="1" dirty="0">
                <a:solidFill>
                  <a:srgbClr val="5F4E5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2000" b="1" dirty="0">
                <a:solidFill>
                  <a:srgbClr val="5F4E5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</a:t>
            </a:r>
            <a:r>
              <a:rPr lang="en-US" altLang="ko-KR" sz="2400" b="1" dirty="0">
                <a:solidFill>
                  <a:srgbClr val="5F4E5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15,000</a:t>
            </a:r>
            <a:endParaRPr lang="en-US" altLang="ko-KR" sz="2400" dirty="0">
              <a:solidFill>
                <a:srgbClr val="5F4E56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sz="2000" dirty="0">
                <a:solidFill>
                  <a:srgbClr val="5F4E5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테스트</a:t>
            </a:r>
            <a:r>
              <a:rPr lang="ko-KR" altLang="en-US" sz="2000" b="1" dirty="0">
                <a:solidFill>
                  <a:srgbClr val="5F4E5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2000" b="1" dirty="0">
                <a:solidFill>
                  <a:srgbClr val="5F4E5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</a:t>
            </a:r>
            <a:r>
              <a:rPr lang="en-US" altLang="ko-KR" sz="2400" b="1" dirty="0">
                <a:solidFill>
                  <a:srgbClr val="5F4E5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3,000</a:t>
            </a:r>
          </a:p>
          <a:p>
            <a:endParaRPr lang="en-US" altLang="ko-KR" sz="2000" dirty="0">
              <a:solidFill>
                <a:srgbClr val="5F4E56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61950" indent="-361950">
              <a:buAutoNum type="arabicPeriod" startAt="2"/>
            </a:pPr>
            <a:r>
              <a:rPr lang="ko-KR" altLang="en-US" sz="2400" dirty="0">
                <a:solidFill>
                  <a:srgbClr val="5F4E56"/>
                </a:solidFill>
                <a:latin typeface="Segoe UI Black" panose="020B0A02040204020203" pitchFamily="34" charset="0"/>
                <a:ea typeface="나눔스퀘어" panose="020B0600000101010101" pitchFamily="50" charset="-127"/>
              </a:rPr>
              <a:t> </a:t>
            </a:r>
            <a:r>
              <a:rPr lang="ko-KR" altLang="en-US" sz="2400" dirty="0">
                <a:solidFill>
                  <a:srgbClr val="5F4E5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크기</a:t>
            </a:r>
            <a:endParaRPr lang="en-US" altLang="ko-KR" sz="2400" dirty="0">
              <a:solidFill>
                <a:srgbClr val="5F4E56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2000" dirty="0">
                <a:solidFill>
                  <a:srgbClr val="5F4E5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총</a:t>
            </a:r>
            <a:r>
              <a:rPr lang="ko-KR" altLang="en-US" sz="2000" b="1" dirty="0">
                <a:solidFill>
                  <a:srgbClr val="5F4E5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2800" b="1" dirty="0" err="1">
                <a:solidFill>
                  <a:srgbClr val="5F4E5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191.82</a:t>
            </a:r>
            <a:r>
              <a:rPr lang="en-US" altLang="ko-KR" sz="2000" dirty="0" err="1">
                <a:solidFill>
                  <a:srgbClr val="5F4E5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GB</a:t>
            </a:r>
            <a:endParaRPr lang="en-US" altLang="ko-KR" sz="2000" dirty="0">
              <a:solidFill>
                <a:srgbClr val="5F4E56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endParaRPr lang="en-US" altLang="ko-KR" sz="2400" dirty="0">
              <a:solidFill>
                <a:srgbClr val="5F4E56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r>
              <a:rPr lang="en-US" altLang="ko-KR" sz="2400" b="1" dirty="0">
                <a:solidFill>
                  <a:srgbClr val="5F4E56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3.  </a:t>
            </a:r>
            <a:r>
              <a:rPr lang="ko-KR" altLang="en-US" sz="2400" dirty="0">
                <a:solidFill>
                  <a:srgbClr val="5F4E5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종류</a:t>
            </a:r>
            <a:endParaRPr lang="en-US" altLang="ko-KR" sz="2400" dirty="0">
              <a:solidFill>
                <a:srgbClr val="5F4E56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en-US" altLang="ko-KR" sz="2000" b="1" dirty="0">
                <a:solidFill>
                  <a:srgbClr val="5F4E5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</a:t>
            </a:r>
            <a:r>
              <a:rPr lang="en-US" altLang="ko-KR" sz="2400" b="1" dirty="0" err="1">
                <a:solidFill>
                  <a:srgbClr val="5F4E5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Dicom</a:t>
            </a:r>
            <a:r>
              <a:rPr lang="en-US" altLang="ko-KR" sz="2000" b="1" dirty="0">
                <a:solidFill>
                  <a:srgbClr val="5F4E5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2000" dirty="0">
                <a:solidFill>
                  <a:srgbClr val="5F4E5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2000" dirty="0">
                <a:solidFill>
                  <a:srgbClr val="5F4E5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이미지 및 고객 정보 포함</a:t>
            </a:r>
            <a:r>
              <a:rPr lang="en-US" altLang="ko-KR" sz="2000" dirty="0">
                <a:solidFill>
                  <a:srgbClr val="5F4E5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  <a:p>
            <a:pPr algn="ctr"/>
            <a:r>
              <a:rPr lang="en-US" altLang="ko-KR" sz="2400" b="1" dirty="0">
                <a:solidFill>
                  <a:srgbClr val="5F4E5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CSV</a:t>
            </a:r>
            <a:r>
              <a:rPr lang="en-US" altLang="ko-KR" sz="2000" b="1" dirty="0">
                <a:solidFill>
                  <a:srgbClr val="5F4E5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2000" dirty="0">
                <a:solidFill>
                  <a:srgbClr val="5F4E5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2000" dirty="0" err="1">
                <a:solidFill>
                  <a:srgbClr val="5F4E5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질병명</a:t>
            </a:r>
            <a:r>
              <a:rPr lang="ko-KR" altLang="en-US" sz="2000" dirty="0">
                <a:solidFill>
                  <a:srgbClr val="5F4E5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및 질병 위치</a:t>
            </a:r>
            <a:r>
              <a:rPr lang="en-US" altLang="ko-KR" sz="2000" dirty="0">
                <a:solidFill>
                  <a:srgbClr val="5F4E5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</p:txBody>
      </p:sp>
      <p:grpSp>
        <p:nvGrpSpPr>
          <p:cNvPr id="39" name="그룹 38"/>
          <p:cNvGrpSpPr/>
          <p:nvPr/>
        </p:nvGrpSpPr>
        <p:grpSpPr>
          <a:xfrm>
            <a:off x="1599890" y="1041413"/>
            <a:ext cx="1419536" cy="400110"/>
            <a:chOff x="1482679" y="1041413"/>
            <a:chExt cx="8263513" cy="400110"/>
          </a:xfrm>
        </p:grpSpPr>
        <p:sp>
          <p:nvSpPr>
            <p:cNvPr id="40" name="TextBox 39"/>
            <p:cNvSpPr txBox="1"/>
            <p:nvPr/>
          </p:nvSpPr>
          <p:spPr>
            <a:xfrm>
              <a:off x="1482679" y="1041413"/>
              <a:ext cx="826351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solidFill>
                    <a:srgbClr val="5F4E5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요약</a:t>
              </a:r>
              <a:endParaRPr lang="en-US" altLang="ko-KR" sz="2000" dirty="0">
                <a:solidFill>
                  <a:srgbClr val="5F4E5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cxnSp>
          <p:nvCxnSpPr>
            <p:cNvPr id="41" name="직선 연결선 40"/>
            <p:cNvCxnSpPr/>
            <p:nvPr/>
          </p:nvCxnSpPr>
          <p:spPr>
            <a:xfrm>
              <a:off x="1509719" y="1109963"/>
              <a:ext cx="0" cy="284656"/>
            </a:xfrm>
            <a:prstGeom prst="line">
              <a:avLst/>
            </a:prstGeom>
            <a:ln w="19050">
              <a:solidFill>
                <a:srgbClr val="D973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그룹 5"/>
          <p:cNvGrpSpPr/>
          <p:nvPr/>
        </p:nvGrpSpPr>
        <p:grpSpPr>
          <a:xfrm>
            <a:off x="4658240" y="1430831"/>
            <a:ext cx="7181336" cy="5185434"/>
            <a:chOff x="4532631" y="1816100"/>
            <a:chExt cx="7332318" cy="4909185"/>
          </a:xfrm>
        </p:grpSpPr>
        <p:pic>
          <p:nvPicPr>
            <p:cNvPr id="21" name="그림 3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302"/>
            <a:stretch/>
          </p:blipFill>
          <p:spPr>
            <a:xfrm>
              <a:off x="4532631" y="1816100"/>
              <a:ext cx="7332318" cy="4909185"/>
            </a:xfrm>
            <a:prstGeom prst="rect">
              <a:avLst/>
            </a:prstGeom>
            <a:noFill/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4301" b="49427"/>
            <a:stretch>
              <a:fillRect/>
            </a:stretch>
          </p:blipFill>
          <p:spPr>
            <a:xfrm>
              <a:off x="6497955" y="2441575"/>
              <a:ext cx="5242560" cy="4283710"/>
            </a:xfrm>
            <a:prstGeom prst="rect">
              <a:avLst/>
            </a:prstGeom>
            <a:noFill/>
          </p:spPr>
        </p:pic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FB43B415-6356-4614-BA2F-5688B99979F1}"/>
              </a:ext>
            </a:extLst>
          </p:cNvPr>
          <p:cNvGrpSpPr/>
          <p:nvPr/>
        </p:nvGrpSpPr>
        <p:grpSpPr>
          <a:xfrm>
            <a:off x="0" y="136460"/>
            <a:ext cx="12192000" cy="531845"/>
            <a:chOff x="0" y="136460"/>
            <a:chExt cx="12192000" cy="531845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77212E69-14FE-466D-A4CA-F96CF89ECF2C}"/>
                </a:ext>
              </a:extLst>
            </p:cNvPr>
            <p:cNvSpPr/>
            <p:nvPr/>
          </p:nvSpPr>
          <p:spPr>
            <a:xfrm>
              <a:off x="0" y="136460"/>
              <a:ext cx="12192000" cy="531845"/>
            </a:xfrm>
            <a:prstGeom prst="rect">
              <a:avLst/>
            </a:prstGeom>
            <a:solidFill>
              <a:srgbClr val="F8AC96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C662AEA8-D156-413F-873E-E8AD03919542}"/>
                </a:ext>
              </a:extLst>
            </p:cNvPr>
            <p:cNvSpPr/>
            <p:nvPr/>
          </p:nvSpPr>
          <p:spPr>
            <a:xfrm>
              <a:off x="485923" y="136460"/>
              <a:ext cx="1755089" cy="531845"/>
            </a:xfrm>
            <a:prstGeom prst="rect">
              <a:avLst/>
            </a:prstGeom>
            <a:solidFill>
              <a:srgbClr val="D973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C046C89-24FE-4CDC-AC58-CB6A2D48C438}"/>
                </a:ext>
              </a:extLst>
            </p:cNvPr>
            <p:cNvSpPr txBox="1"/>
            <p:nvPr/>
          </p:nvSpPr>
          <p:spPr>
            <a:xfrm>
              <a:off x="711524" y="186940"/>
              <a:ext cx="1322549" cy="43088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대회 소개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9848D5B4-C93C-421F-B52A-488F6A3BF727}"/>
                </a:ext>
              </a:extLst>
            </p:cNvPr>
            <p:cNvSpPr txBox="1"/>
            <p:nvPr/>
          </p:nvSpPr>
          <p:spPr>
            <a:xfrm>
              <a:off x="4421847" y="186940"/>
              <a:ext cx="1811085" cy="43088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200" b="1" dirty="0">
                  <a:solidFill>
                    <a:srgbClr val="7E6872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알고리즘 소개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8366221-B24D-4A8C-B6F8-42C9D1B8E276}"/>
                </a:ext>
              </a:extLst>
            </p:cNvPr>
            <p:cNvSpPr txBox="1"/>
            <p:nvPr/>
          </p:nvSpPr>
          <p:spPr>
            <a:xfrm>
              <a:off x="6487256" y="186940"/>
              <a:ext cx="1307440" cy="43088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200" b="1" dirty="0">
                  <a:solidFill>
                    <a:srgbClr val="7E6872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모형 평가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FFC28976-FC5D-4300-9012-447585371075}"/>
                </a:ext>
              </a:extLst>
            </p:cNvPr>
            <p:cNvSpPr txBox="1"/>
            <p:nvPr/>
          </p:nvSpPr>
          <p:spPr>
            <a:xfrm>
              <a:off x="8049020" y="186940"/>
              <a:ext cx="1893911" cy="43088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200" b="1" dirty="0">
                  <a:solidFill>
                    <a:srgbClr val="7E6872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한계 및 시사점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73125DDB-EECE-403A-A200-5FA35EEDA8C1}"/>
                </a:ext>
              </a:extLst>
            </p:cNvPr>
            <p:cNvSpPr txBox="1"/>
            <p:nvPr/>
          </p:nvSpPr>
          <p:spPr>
            <a:xfrm>
              <a:off x="2391866" y="186940"/>
              <a:ext cx="1879126" cy="43088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200" b="1" dirty="0">
                  <a:solidFill>
                    <a:srgbClr val="7E6872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전처리 </a:t>
              </a:r>
              <a:r>
                <a:rPr lang="en-US" altLang="ko-KR" sz="2200" b="1" dirty="0">
                  <a:solidFill>
                    <a:srgbClr val="7E6872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&amp; EDA</a:t>
              </a:r>
              <a:endParaRPr lang="ko-KR" altLang="en-US" sz="2200" b="1" dirty="0">
                <a:solidFill>
                  <a:srgbClr val="7E687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4E90C42-4AFC-4424-A173-1F9D4377F0D7}"/>
                </a:ext>
              </a:extLst>
            </p:cNvPr>
            <p:cNvSpPr txBox="1"/>
            <p:nvPr/>
          </p:nvSpPr>
          <p:spPr>
            <a:xfrm>
              <a:off x="10197255" y="186940"/>
              <a:ext cx="1306474" cy="43088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200" b="1" dirty="0">
                  <a:solidFill>
                    <a:srgbClr val="7E6872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참고 문헌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11867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/>
          <p:cNvGrpSpPr/>
          <p:nvPr/>
        </p:nvGrpSpPr>
        <p:grpSpPr>
          <a:xfrm>
            <a:off x="164478" y="958763"/>
            <a:ext cx="1326004" cy="584775"/>
            <a:chOff x="392616" y="958763"/>
            <a:chExt cx="1326004" cy="584775"/>
          </a:xfrm>
        </p:grpSpPr>
        <p:sp>
          <p:nvSpPr>
            <p:cNvPr id="24" name="TextBox 23"/>
            <p:cNvSpPr txBox="1"/>
            <p:nvPr/>
          </p:nvSpPr>
          <p:spPr>
            <a:xfrm>
              <a:off x="392616" y="958763"/>
              <a:ext cx="132600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b="1" dirty="0">
                  <a:solidFill>
                    <a:srgbClr val="5F4E56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  </a:t>
              </a:r>
              <a:r>
                <a:rPr lang="en-US" altLang="ko-KR" sz="3200" i="1" dirty="0">
                  <a:solidFill>
                    <a:srgbClr val="5F4E56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DETR</a:t>
              </a: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398837" y="1009916"/>
              <a:ext cx="134101" cy="420915"/>
            </a:xfrm>
            <a:prstGeom prst="rect">
              <a:avLst/>
            </a:prstGeom>
            <a:solidFill>
              <a:srgbClr val="D973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3" name="직사각형 42"/>
          <p:cNvSpPr/>
          <p:nvPr/>
        </p:nvSpPr>
        <p:spPr>
          <a:xfrm>
            <a:off x="90478" y="1467539"/>
            <a:ext cx="134509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200" dirty="0">
                <a:solidFill>
                  <a:srgbClr val="5F4E56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" panose="020B0502040504020204" pitchFamily="34"/>
              </a:rPr>
              <a:t>모델 요약</a:t>
            </a:r>
            <a:endParaRPr lang="en-US" altLang="ko-KR" sz="2200" dirty="0">
              <a:solidFill>
                <a:srgbClr val="5F4E56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Noto Sans" panose="020B0502040504020204" pitchFamily="34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CD633908-02E6-447B-9431-1EDF07EC6D05}"/>
              </a:ext>
            </a:extLst>
          </p:cNvPr>
          <p:cNvGrpSpPr/>
          <p:nvPr/>
        </p:nvGrpSpPr>
        <p:grpSpPr>
          <a:xfrm>
            <a:off x="1497492" y="1127593"/>
            <a:ext cx="7798384" cy="415498"/>
            <a:chOff x="1868973" y="1122830"/>
            <a:chExt cx="7798384" cy="415498"/>
          </a:xfrm>
        </p:grpSpPr>
        <p:sp>
          <p:nvSpPr>
            <p:cNvPr id="41" name="TextBox 40"/>
            <p:cNvSpPr txBox="1"/>
            <p:nvPr/>
          </p:nvSpPr>
          <p:spPr>
            <a:xfrm>
              <a:off x="1868973" y="1122830"/>
              <a:ext cx="7798384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100" dirty="0">
                  <a:solidFill>
                    <a:srgbClr val="5F4E5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DETR = Loss </a:t>
              </a:r>
              <a:r>
                <a:rPr lang="en-US" altLang="ko-KR" sz="2100" dirty="0" err="1">
                  <a:solidFill>
                    <a:srgbClr val="5F4E5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func</a:t>
              </a:r>
              <a:r>
                <a:rPr lang="en-US" altLang="ko-KR" sz="2100" dirty="0">
                  <a:solidFill>
                    <a:srgbClr val="5F4E5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+ Transformer</a:t>
              </a:r>
            </a:p>
          </p:txBody>
        </p:sp>
        <p:cxnSp>
          <p:nvCxnSpPr>
            <p:cNvPr id="44" name="직선 연결선 43"/>
            <p:cNvCxnSpPr/>
            <p:nvPr/>
          </p:nvCxnSpPr>
          <p:spPr>
            <a:xfrm>
              <a:off x="1892835" y="1180261"/>
              <a:ext cx="0" cy="313122"/>
            </a:xfrm>
            <a:prstGeom prst="line">
              <a:avLst/>
            </a:prstGeom>
            <a:ln w="19050">
              <a:solidFill>
                <a:srgbClr val="04656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0079" y="2552739"/>
            <a:ext cx="9940158" cy="2226529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2882275" y="4868173"/>
            <a:ext cx="621789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Query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의 개수를 정해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출력 개수를 고정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itchFamily="34" charset="0"/>
            </a:endParaRPr>
          </a:p>
          <a:p>
            <a:pPr algn="ctr"/>
            <a:r>
              <a:rPr lang="ko-KR" altLang="en-US" sz="2800" dirty="0">
                <a:solidFill>
                  <a:srgbClr val="04656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itchFamily="34" charset="0"/>
              </a:rPr>
              <a:t>이분 </a:t>
            </a:r>
            <a:r>
              <a:rPr lang="ko-KR" altLang="en-US" sz="2800" dirty="0" err="1">
                <a:solidFill>
                  <a:srgbClr val="04656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itchFamily="34" charset="0"/>
              </a:rPr>
              <a:t>매칭</a:t>
            </a: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을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 통해 중복되지 않는 객체를 탐지하되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itchFamily="34" charset="0"/>
            </a:endParaRPr>
          </a:p>
          <a:p>
            <a:pPr algn="ctr"/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Anchor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와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NMS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사용 없이 간단하게 해결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D55E2F94-78AE-462F-A6C2-7B1DD76DE2D6}"/>
              </a:ext>
            </a:extLst>
          </p:cNvPr>
          <p:cNvGrpSpPr/>
          <p:nvPr/>
        </p:nvGrpSpPr>
        <p:grpSpPr>
          <a:xfrm>
            <a:off x="0" y="136460"/>
            <a:ext cx="12192000" cy="531845"/>
            <a:chOff x="0" y="136460"/>
            <a:chExt cx="12192000" cy="531845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6426756D-9F1F-4E04-BC48-6D9D311C6F5F}"/>
                </a:ext>
              </a:extLst>
            </p:cNvPr>
            <p:cNvSpPr/>
            <p:nvPr/>
          </p:nvSpPr>
          <p:spPr>
            <a:xfrm>
              <a:off x="0" y="136460"/>
              <a:ext cx="12192000" cy="531845"/>
            </a:xfrm>
            <a:prstGeom prst="rect">
              <a:avLst/>
            </a:prstGeom>
            <a:solidFill>
              <a:srgbClr val="046561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D60C48D0-4D06-449C-BE7A-67BB4DB067B6}"/>
                </a:ext>
              </a:extLst>
            </p:cNvPr>
            <p:cNvSpPr/>
            <p:nvPr/>
          </p:nvSpPr>
          <p:spPr>
            <a:xfrm>
              <a:off x="4449844" y="139570"/>
              <a:ext cx="1755089" cy="528735"/>
            </a:xfrm>
            <a:prstGeom prst="rect">
              <a:avLst/>
            </a:prstGeom>
            <a:solidFill>
              <a:srgbClr val="0465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94CCD73-B418-4B6B-B02F-4661C52B0D36}"/>
                </a:ext>
              </a:extLst>
            </p:cNvPr>
            <p:cNvSpPr txBox="1"/>
            <p:nvPr/>
          </p:nvSpPr>
          <p:spPr>
            <a:xfrm>
              <a:off x="711524" y="186940"/>
              <a:ext cx="1322549" cy="43088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200" b="1" dirty="0">
                  <a:solidFill>
                    <a:srgbClr val="7A646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대회 소개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0150AE6-96E0-47C4-8F08-ACC87DB5CCDB}"/>
                </a:ext>
              </a:extLst>
            </p:cNvPr>
            <p:cNvSpPr txBox="1"/>
            <p:nvPr/>
          </p:nvSpPr>
          <p:spPr>
            <a:xfrm>
              <a:off x="4421847" y="186940"/>
              <a:ext cx="1811085" cy="43088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2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알고리즘 소개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3531B94-433A-478B-9B08-EE51333B3819}"/>
                </a:ext>
              </a:extLst>
            </p:cNvPr>
            <p:cNvSpPr txBox="1"/>
            <p:nvPr/>
          </p:nvSpPr>
          <p:spPr>
            <a:xfrm>
              <a:off x="6487256" y="186940"/>
              <a:ext cx="1307440" cy="43088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200" b="1" dirty="0">
                  <a:solidFill>
                    <a:srgbClr val="7A646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모형 평가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4816BB4-2D4D-4DD2-859C-4FDEE87B36A1}"/>
                </a:ext>
              </a:extLst>
            </p:cNvPr>
            <p:cNvSpPr txBox="1"/>
            <p:nvPr/>
          </p:nvSpPr>
          <p:spPr>
            <a:xfrm>
              <a:off x="8049020" y="186940"/>
              <a:ext cx="1893911" cy="43088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200" b="1" dirty="0">
                  <a:solidFill>
                    <a:srgbClr val="7A646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한계 및 시사점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FC996A9-7ED0-43D6-B3D1-ED312B602337}"/>
                </a:ext>
              </a:extLst>
            </p:cNvPr>
            <p:cNvSpPr txBox="1"/>
            <p:nvPr/>
          </p:nvSpPr>
          <p:spPr>
            <a:xfrm>
              <a:off x="2391866" y="186940"/>
              <a:ext cx="1879126" cy="43088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200" b="1" dirty="0" err="1">
                  <a:solidFill>
                    <a:srgbClr val="7A646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전처리</a:t>
              </a:r>
              <a:r>
                <a:rPr lang="ko-KR" altLang="en-US" sz="2200" b="1" dirty="0">
                  <a:solidFill>
                    <a:srgbClr val="7A646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 </a:t>
              </a:r>
              <a:r>
                <a:rPr lang="en-US" altLang="ko-KR" sz="2200" b="1" dirty="0">
                  <a:solidFill>
                    <a:srgbClr val="7A646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&amp; EDA</a:t>
              </a:r>
              <a:endParaRPr lang="ko-KR" altLang="en-US" sz="2200" b="1" dirty="0">
                <a:solidFill>
                  <a:srgbClr val="7A646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D17F9EA-BFCB-458E-8763-5BCD9C4C1420}"/>
                </a:ext>
              </a:extLst>
            </p:cNvPr>
            <p:cNvSpPr txBox="1"/>
            <p:nvPr/>
          </p:nvSpPr>
          <p:spPr>
            <a:xfrm>
              <a:off x="10197255" y="186940"/>
              <a:ext cx="1306474" cy="43088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200" b="1" dirty="0">
                  <a:solidFill>
                    <a:srgbClr val="7A646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참고 문헌</a:t>
              </a:r>
            </a:p>
          </p:txBody>
        </p:sp>
      </p:grp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5F2E22E3-2BCF-46B7-8CB9-6AFDEC1F6E91}"/>
              </a:ext>
            </a:extLst>
          </p:cNvPr>
          <p:cNvCxnSpPr>
            <a:cxnSpLocks/>
          </p:cNvCxnSpPr>
          <p:nvPr/>
        </p:nvCxnSpPr>
        <p:spPr>
          <a:xfrm>
            <a:off x="133052" y="1495918"/>
            <a:ext cx="1205211" cy="0"/>
          </a:xfrm>
          <a:prstGeom prst="line">
            <a:avLst/>
          </a:prstGeom>
          <a:ln>
            <a:solidFill>
              <a:srgbClr val="D973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61E696FB-CFBC-451C-8AD1-7DADE7C07427}"/>
              </a:ext>
            </a:extLst>
          </p:cNvPr>
          <p:cNvCxnSpPr/>
          <p:nvPr/>
        </p:nvCxnSpPr>
        <p:spPr>
          <a:xfrm>
            <a:off x="1518973" y="1192166"/>
            <a:ext cx="0" cy="313122"/>
          </a:xfrm>
          <a:prstGeom prst="line">
            <a:avLst/>
          </a:prstGeom>
          <a:ln w="19050">
            <a:solidFill>
              <a:srgbClr val="0465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725708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/>
          <p:cNvGrpSpPr/>
          <p:nvPr/>
        </p:nvGrpSpPr>
        <p:grpSpPr>
          <a:xfrm>
            <a:off x="164478" y="958763"/>
            <a:ext cx="1787669" cy="584775"/>
            <a:chOff x="164478" y="958763"/>
            <a:chExt cx="1787669" cy="584775"/>
          </a:xfrm>
        </p:grpSpPr>
        <p:grpSp>
          <p:nvGrpSpPr>
            <p:cNvPr id="21" name="그룹 20"/>
            <p:cNvGrpSpPr/>
            <p:nvPr/>
          </p:nvGrpSpPr>
          <p:grpSpPr>
            <a:xfrm>
              <a:off x="164478" y="958763"/>
              <a:ext cx="1787669" cy="584775"/>
              <a:chOff x="392616" y="958763"/>
              <a:chExt cx="1787669" cy="584775"/>
            </a:xfrm>
          </p:grpSpPr>
          <p:sp>
            <p:nvSpPr>
              <p:cNvPr id="24" name="TextBox 23"/>
              <p:cNvSpPr txBox="1"/>
              <p:nvPr/>
            </p:nvSpPr>
            <p:spPr>
              <a:xfrm>
                <a:off x="392616" y="958763"/>
                <a:ext cx="178766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3200" b="1" dirty="0">
                    <a:solidFill>
                      <a:srgbClr val="5F4E56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  <a:cs typeface="Noto Sans" panose="020B0502040504020204" pitchFamily="34"/>
                  </a:rPr>
                  <a:t>  </a:t>
                </a:r>
                <a:r>
                  <a:rPr lang="ko-KR" altLang="en-US" sz="2800" b="1" dirty="0">
                    <a:solidFill>
                      <a:srgbClr val="5F4E56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  <a:cs typeface="Noto Sans" panose="020B0502040504020204" pitchFamily="34"/>
                  </a:rPr>
                  <a:t>대표 모형</a:t>
                </a:r>
                <a:endParaRPr lang="en-US" altLang="ko-KR" sz="2800" b="1" dirty="0">
                  <a:solidFill>
                    <a:srgbClr val="5F4E5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Noto Sans" panose="020B0502040504020204" pitchFamily="34"/>
                </a:endParaRPr>
              </a:p>
            </p:txBody>
          </p:sp>
          <p:sp>
            <p:nvSpPr>
              <p:cNvPr id="25" name="직사각형 24"/>
              <p:cNvSpPr/>
              <p:nvPr/>
            </p:nvSpPr>
            <p:spPr>
              <a:xfrm>
                <a:off x="398837" y="1009916"/>
                <a:ext cx="134101" cy="420915"/>
              </a:xfrm>
              <a:prstGeom prst="rect">
                <a:avLst/>
              </a:prstGeom>
              <a:solidFill>
                <a:srgbClr val="D9737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23" name="직선 연결선 22"/>
            <p:cNvCxnSpPr/>
            <p:nvPr/>
          </p:nvCxnSpPr>
          <p:spPr>
            <a:xfrm flipV="1">
              <a:off x="178317" y="1495425"/>
              <a:ext cx="1621929" cy="493"/>
            </a:xfrm>
            <a:prstGeom prst="line">
              <a:avLst/>
            </a:prstGeom>
            <a:ln>
              <a:solidFill>
                <a:srgbClr val="D973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그룹 39"/>
          <p:cNvGrpSpPr/>
          <p:nvPr/>
        </p:nvGrpSpPr>
        <p:grpSpPr>
          <a:xfrm>
            <a:off x="1940364" y="1122830"/>
            <a:ext cx="7798384" cy="400110"/>
            <a:chOff x="1482679" y="1102565"/>
            <a:chExt cx="8633251" cy="400110"/>
          </a:xfrm>
        </p:grpSpPr>
        <p:sp>
          <p:nvSpPr>
            <p:cNvPr id="41" name="TextBox 40"/>
            <p:cNvSpPr txBox="1"/>
            <p:nvPr/>
          </p:nvSpPr>
          <p:spPr>
            <a:xfrm>
              <a:off x="1482679" y="1102565"/>
              <a:ext cx="863325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2000" b="1">
                  <a:solidFill>
                    <a:srgbClr val="5F4E5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defRPr>
              </a:lvl1pPr>
            </a:lstStyle>
            <a:p>
              <a:r>
                <a:rPr lang="en-US" altLang="ko-KR" dirty="0"/>
                <a:t>Yolo</a:t>
              </a:r>
              <a:r>
                <a:rPr lang="ko-KR" altLang="en-US" dirty="0"/>
                <a:t>를 대표 모형으로 선정한 이유</a:t>
              </a:r>
              <a:endParaRPr lang="en-US" altLang="ko-KR" dirty="0"/>
            </a:p>
          </p:txBody>
        </p:sp>
        <p:cxnSp>
          <p:nvCxnSpPr>
            <p:cNvPr id="42" name="직선 연결선 41"/>
            <p:cNvCxnSpPr/>
            <p:nvPr/>
          </p:nvCxnSpPr>
          <p:spPr>
            <a:xfrm>
              <a:off x="1509096" y="1125290"/>
              <a:ext cx="0" cy="344434"/>
            </a:xfrm>
            <a:prstGeom prst="line">
              <a:avLst/>
            </a:prstGeom>
            <a:ln w="19050">
              <a:solidFill>
                <a:srgbClr val="04656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TextBox 27"/>
          <p:cNvSpPr txBox="1"/>
          <p:nvPr/>
        </p:nvSpPr>
        <p:spPr>
          <a:xfrm>
            <a:off x="1656611" y="3028465"/>
            <a:ext cx="8460828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457200" algn="ctr">
              <a:buAutoNum type="arabicPeriod"/>
            </a:pPr>
            <a:r>
              <a:rPr lang="ko-KR" altLang="en-US" sz="34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 </a:t>
            </a:r>
            <a:r>
              <a:rPr lang="ko-KR" altLang="en-US" sz="3800" dirty="0">
                <a:solidFill>
                  <a:srgbClr val="3E8784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itchFamily="34" charset="0"/>
              </a:rPr>
              <a:t>빠른 시간</a:t>
            </a:r>
            <a:r>
              <a:rPr lang="ko-KR" altLang="en-US" sz="34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 내 훈련 및 제출 가능</a:t>
            </a:r>
            <a:endParaRPr lang="en-US" altLang="ko-KR" sz="3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itchFamily="34" charset="0"/>
            </a:endParaRPr>
          </a:p>
          <a:p>
            <a:pPr indent="-457200" algn="ctr">
              <a:buAutoNum type="arabicPeriod"/>
            </a:pPr>
            <a:r>
              <a:rPr lang="ko-KR" altLang="en-US" sz="34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 </a:t>
            </a:r>
            <a:r>
              <a:rPr lang="ko-KR" altLang="en-US" sz="3800" dirty="0">
                <a:solidFill>
                  <a:srgbClr val="3E8784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itchFamily="34" charset="0"/>
              </a:rPr>
              <a:t>간단하게</a:t>
            </a:r>
            <a:r>
              <a:rPr lang="ko-KR" altLang="en-US" sz="34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 </a:t>
            </a:r>
            <a:r>
              <a:rPr lang="en-US" altLang="ko-KR" sz="34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parameter </a:t>
            </a:r>
            <a:r>
              <a:rPr lang="ko-KR" altLang="en-US" sz="34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변경 가능</a:t>
            </a:r>
            <a:endParaRPr lang="en-US" altLang="ko-KR" sz="3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itchFamily="34" charset="0"/>
            </a:endParaRPr>
          </a:p>
          <a:p>
            <a:pPr indent="-457200" algn="ctr">
              <a:buAutoNum type="arabicPeriod"/>
            </a:pPr>
            <a:r>
              <a:rPr lang="ko-KR" altLang="en-US" sz="34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 이전 프로젝트 </a:t>
            </a:r>
            <a:r>
              <a:rPr lang="en-US" altLang="ko-KR" sz="34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Yolov3</a:t>
            </a:r>
            <a:r>
              <a:rPr lang="ko-KR" altLang="en-US" sz="34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를 사용한 </a:t>
            </a:r>
            <a:r>
              <a:rPr lang="ko-KR" altLang="en-US" sz="3800" dirty="0">
                <a:solidFill>
                  <a:srgbClr val="3E8784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itchFamily="34" charset="0"/>
              </a:rPr>
              <a:t>경험</a:t>
            </a:r>
            <a:endParaRPr lang="en-US" altLang="ko-KR" sz="3800" dirty="0">
              <a:solidFill>
                <a:srgbClr val="3E8784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Arial" pitchFamily="34" charset="0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30CEC2FA-C6CE-4EB4-94EC-4BA48EF90DC6}"/>
              </a:ext>
            </a:extLst>
          </p:cNvPr>
          <p:cNvGrpSpPr/>
          <p:nvPr/>
        </p:nvGrpSpPr>
        <p:grpSpPr>
          <a:xfrm>
            <a:off x="0" y="136460"/>
            <a:ext cx="12192000" cy="531845"/>
            <a:chOff x="0" y="136460"/>
            <a:chExt cx="12192000" cy="531845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421D604A-46A7-4AEA-9217-C3D6F2AD27D8}"/>
                </a:ext>
              </a:extLst>
            </p:cNvPr>
            <p:cNvSpPr/>
            <p:nvPr/>
          </p:nvSpPr>
          <p:spPr>
            <a:xfrm>
              <a:off x="0" y="136460"/>
              <a:ext cx="12192000" cy="531845"/>
            </a:xfrm>
            <a:prstGeom prst="rect">
              <a:avLst/>
            </a:prstGeom>
            <a:solidFill>
              <a:srgbClr val="046561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A377466D-01A2-4B07-ABC5-ADDE84BA42A1}"/>
                </a:ext>
              </a:extLst>
            </p:cNvPr>
            <p:cNvSpPr/>
            <p:nvPr/>
          </p:nvSpPr>
          <p:spPr>
            <a:xfrm>
              <a:off x="4449844" y="139570"/>
              <a:ext cx="1755089" cy="528735"/>
            </a:xfrm>
            <a:prstGeom prst="rect">
              <a:avLst/>
            </a:prstGeom>
            <a:solidFill>
              <a:srgbClr val="0465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D61787A-A009-4068-A6B9-F5B2481F40C7}"/>
                </a:ext>
              </a:extLst>
            </p:cNvPr>
            <p:cNvSpPr txBox="1"/>
            <p:nvPr/>
          </p:nvSpPr>
          <p:spPr>
            <a:xfrm>
              <a:off x="711524" y="186940"/>
              <a:ext cx="1322549" cy="43088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200" b="1" dirty="0">
                  <a:solidFill>
                    <a:srgbClr val="7A646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대회 소개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B6D91A1-5B0C-4D02-882B-D9DF0FA05F6B}"/>
                </a:ext>
              </a:extLst>
            </p:cNvPr>
            <p:cNvSpPr txBox="1"/>
            <p:nvPr/>
          </p:nvSpPr>
          <p:spPr>
            <a:xfrm>
              <a:off x="4421847" y="186940"/>
              <a:ext cx="1811085" cy="43088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2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알고리즘 소개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3AD9AE5-74B1-4192-844A-6E4B1A052782}"/>
                </a:ext>
              </a:extLst>
            </p:cNvPr>
            <p:cNvSpPr txBox="1"/>
            <p:nvPr/>
          </p:nvSpPr>
          <p:spPr>
            <a:xfrm>
              <a:off x="6487256" y="186940"/>
              <a:ext cx="1307440" cy="43088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200" b="1" dirty="0">
                  <a:solidFill>
                    <a:srgbClr val="7A646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모형 평가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A3A7BA6-AEB4-444E-B3ED-6A43D6739931}"/>
                </a:ext>
              </a:extLst>
            </p:cNvPr>
            <p:cNvSpPr txBox="1"/>
            <p:nvPr/>
          </p:nvSpPr>
          <p:spPr>
            <a:xfrm>
              <a:off x="8049020" y="186940"/>
              <a:ext cx="1893911" cy="43088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200" b="1" dirty="0">
                  <a:solidFill>
                    <a:srgbClr val="7A646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한계 및 시사점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BA3084F-41AA-4B39-9AD1-FF5685F17BEA}"/>
                </a:ext>
              </a:extLst>
            </p:cNvPr>
            <p:cNvSpPr txBox="1"/>
            <p:nvPr/>
          </p:nvSpPr>
          <p:spPr>
            <a:xfrm>
              <a:off x="2391866" y="186940"/>
              <a:ext cx="1879126" cy="43088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200" b="1" dirty="0" err="1">
                  <a:solidFill>
                    <a:srgbClr val="7A646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전처리</a:t>
              </a:r>
              <a:r>
                <a:rPr lang="ko-KR" altLang="en-US" sz="2200" b="1" dirty="0">
                  <a:solidFill>
                    <a:srgbClr val="7A646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 </a:t>
              </a:r>
              <a:r>
                <a:rPr lang="en-US" altLang="ko-KR" sz="2200" b="1" dirty="0">
                  <a:solidFill>
                    <a:srgbClr val="7A646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&amp; EDA</a:t>
              </a:r>
              <a:endParaRPr lang="ko-KR" altLang="en-US" sz="2200" b="1" dirty="0">
                <a:solidFill>
                  <a:srgbClr val="7A646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233C4E0-2EF4-4D08-9A75-4C4E17F911BA}"/>
                </a:ext>
              </a:extLst>
            </p:cNvPr>
            <p:cNvSpPr txBox="1"/>
            <p:nvPr/>
          </p:nvSpPr>
          <p:spPr>
            <a:xfrm>
              <a:off x="10197255" y="186940"/>
              <a:ext cx="1306474" cy="43088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200" b="1" dirty="0">
                  <a:solidFill>
                    <a:srgbClr val="7A646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참고 문헌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4653533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7B7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06AF0FE-16F4-41C6-832C-E0A1946FC8BA}"/>
              </a:ext>
            </a:extLst>
          </p:cNvPr>
          <p:cNvSpPr txBox="1"/>
          <p:nvPr/>
        </p:nvSpPr>
        <p:spPr>
          <a:xfrm>
            <a:off x="1" y="3120572"/>
            <a:ext cx="12191999" cy="938719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ko-KR" altLang="en-US" sz="5500" b="1" dirty="0">
                <a:solidFill>
                  <a:srgbClr val="43373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모형 평가</a:t>
            </a:r>
          </a:p>
        </p:txBody>
      </p:sp>
    </p:spTree>
    <p:extLst>
      <p:ext uri="{BB962C8B-B14F-4D97-AF65-F5344CB8AC3E}">
        <p14:creationId xmlns:p14="http://schemas.microsoft.com/office/powerpoint/2010/main" val="302253429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/>
          <p:cNvGrpSpPr/>
          <p:nvPr/>
        </p:nvGrpSpPr>
        <p:grpSpPr>
          <a:xfrm>
            <a:off x="133052" y="958763"/>
            <a:ext cx="1449703" cy="938979"/>
            <a:chOff x="133052" y="958763"/>
            <a:chExt cx="1449703" cy="938979"/>
          </a:xfrm>
        </p:grpSpPr>
        <p:grpSp>
          <p:nvGrpSpPr>
            <p:cNvPr id="21" name="그룹 20"/>
            <p:cNvGrpSpPr/>
            <p:nvPr/>
          </p:nvGrpSpPr>
          <p:grpSpPr>
            <a:xfrm>
              <a:off x="164478" y="958763"/>
              <a:ext cx="1175322" cy="584775"/>
              <a:chOff x="392616" y="958763"/>
              <a:chExt cx="1175322" cy="584775"/>
            </a:xfrm>
          </p:grpSpPr>
          <p:sp>
            <p:nvSpPr>
              <p:cNvPr id="24" name="TextBox 23"/>
              <p:cNvSpPr txBox="1"/>
              <p:nvPr/>
            </p:nvSpPr>
            <p:spPr>
              <a:xfrm>
                <a:off x="392616" y="958763"/>
                <a:ext cx="117532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3200" b="1" dirty="0">
                    <a:solidFill>
                      <a:srgbClr val="5F4E56"/>
                    </a:solidFill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rPr>
                  <a:t>  </a:t>
                </a:r>
                <a:r>
                  <a:rPr lang="en-US" altLang="ko-KR" sz="3200" i="1" dirty="0">
                    <a:solidFill>
                      <a:srgbClr val="5F4E56"/>
                    </a:solidFill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rPr>
                  <a:t>Yolo</a:t>
                </a:r>
              </a:p>
            </p:txBody>
          </p:sp>
          <p:sp>
            <p:nvSpPr>
              <p:cNvPr id="25" name="직사각형 24"/>
              <p:cNvSpPr/>
              <p:nvPr/>
            </p:nvSpPr>
            <p:spPr>
              <a:xfrm>
                <a:off x="398837" y="1009916"/>
                <a:ext cx="134101" cy="420915"/>
              </a:xfrm>
              <a:prstGeom prst="rect">
                <a:avLst/>
              </a:prstGeom>
              <a:solidFill>
                <a:srgbClr val="D9737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2" name="직사각형 21"/>
            <p:cNvSpPr/>
            <p:nvPr/>
          </p:nvSpPr>
          <p:spPr>
            <a:xfrm>
              <a:off x="564528" y="1466855"/>
              <a:ext cx="1018227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>
                  <a:solidFill>
                    <a:srgbClr val="5F4E5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Noto Sans" panose="020B0502040504020204" pitchFamily="34"/>
                </a:rPr>
                <a:t>불균형</a:t>
              </a:r>
              <a:r>
                <a:rPr lang="en-US" altLang="ko-KR" sz="2000" i="1" dirty="0">
                  <a:solidFill>
                    <a:srgbClr val="5F4E5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Noto Sans" panose="020B0502040504020204" pitchFamily="34"/>
                </a:rPr>
                <a:t> </a:t>
              </a:r>
              <a:endParaRPr lang="ko-KR" altLang="en-US" sz="1600" dirty="0">
                <a:solidFill>
                  <a:srgbClr val="5F4E56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" panose="020B0502040504020204" pitchFamily="34"/>
              </a:endParaRPr>
            </a:p>
          </p:txBody>
        </p:sp>
        <p:cxnSp>
          <p:nvCxnSpPr>
            <p:cNvPr id="23" name="직선 연결선 22"/>
            <p:cNvCxnSpPr/>
            <p:nvPr/>
          </p:nvCxnSpPr>
          <p:spPr>
            <a:xfrm>
              <a:off x="133052" y="1495918"/>
              <a:ext cx="1281120" cy="0"/>
            </a:xfrm>
            <a:prstGeom prst="line">
              <a:avLst/>
            </a:prstGeom>
            <a:ln>
              <a:solidFill>
                <a:srgbClr val="D973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그룹 37"/>
          <p:cNvGrpSpPr/>
          <p:nvPr/>
        </p:nvGrpSpPr>
        <p:grpSpPr>
          <a:xfrm>
            <a:off x="1650416" y="1148732"/>
            <a:ext cx="9957384" cy="707886"/>
            <a:chOff x="1482679" y="1102565"/>
            <a:chExt cx="8633251" cy="707886"/>
          </a:xfrm>
        </p:grpSpPr>
        <p:sp>
          <p:nvSpPr>
            <p:cNvPr id="39" name="TextBox 38"/>
            <p:cNvSpPr txBox="1"/>
            <p:nvPr/>
          </p:nvSpPr>
          <p:spPr>
            <a:xfrm>
              <a:off x="1482679" y="1102565"/>
              <a:ext cx="863325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solidFill>
                    <a:srgbClr val="5F4E5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불균형 데이터이기 때문에 그대로 훈련하기엔 제한이 있어 두 가지 방법을 선택</a:t>
              </a:r>
              <a:endParaRPr lang="en-US" altLang="ko-KR" sz="2000" dirty="0">
                <a:solidFill>
                  <a:srgbClr val="5F4E5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r>
                <a:rPr lang="ko-KR" altLang="en-US" sz="2000" dirty="0">
                  <a:solidFill>
                    <a:srgbClr val="5F4E5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가장 적은 수로 샘플링</a:t>
              </a:r>
              <a:r>
                <a:rPr lang="en-US" altLang="ko-KR" sz="2000" dirty="0">
                  <a:solidFill>
                    <a:srgbClr val="5F4E5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</a:t>
              </a:r>
              <a:r>
                <a:rPr lang="ko-KR" altLang="en-US" sz="2000" dirty="0">
                  <a:solidFill>
                    <a:srgbClr val="5F4E5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같은 비율로 </a:t>
              </a:r>
              <a:r>
                <a:rPr lang="en-US" altLang="ko-KR" sz="2000" dirty="0">
                  <a:solidFill>
                    <a:srgbClr val="5F4E5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Fold </a:t>
              </a:r>
              <a:r>
                <a:rPr lang="ko-KR" altLang="en-US" sz="2000" dirty="0">
                  <a:solidFill>
                    <a:srgbClr val="5F4E5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생성</a:t>
              </a:r>
              <a:endParaRPr lang="en-US" altLang="ko-KR" sz="2000" dirty="0">
                <a:solidFill>
                  <a:srgbClr val="5F4E5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cxnSp>
          <p:nvCxnSpPr>
            <p:cNvPr id="40" name="직선 연결선 39"/>
            <p:cNvCxnSpPr/>
            <p:nvPr/>
          </p:nvCxnSpPr>
          <p:spPr>
            <a:xfrm>
              <a:off x="1509096" y="1172550"/>
              <a:ext cx="0" cy="554715"/>
            </a:xfrm>
            <a:prstGeom prst="line">
              <a:avLst/>
            </a:prstGeom>
            <a:ln w="19050">
              <a:solidFill>
                <a:srgbClr val="04656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그룹 1"/>
          <p:cNvGrpSpPr/>
          <p:nvPr/>
        </p:nvGrpSpPr>
        <p:grpSpPr>
          <a:xfrm>
            <a:off x="356301" y="2496008"/>
            <a:ext cx="4667742" cy="3550562"/>
            <a:chOff x="510198" y="2371151"/>
            <a:chExt cx="4667742" cy="3550562"/>
          </a:xfrm>
        </p:grpSpPr>
        <p:sp>
          <p:nvSpPr>
            <p:cNvPr id="26" name="TextBox 25"/>
            <p:cNvSpPr txBox="1"/>
            <p:nvPr/>
          </p:nvSpPr>
          <p:spPr>
            <a:xfrm>
              <a:off x="1287662" y="2371151"/>
              <a:ext cx="311281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500" dirty="0" err="1">
                  <a:solidFill>
                    <a:srgbClr val="5F4E56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Undersampling</a:t>
              </a:r>
              <a:endParaRPr lang="en-US" altLang="ko-KR" sz="2500" dirty="0">
                <a:solidFill>
                  <a:srgbClr val="5F4E56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0198" y="3004068"/>
              <a:ext cx="4667742" cy="2917645"/>
            </a:xfrm>
            <a:prstGeom prst="rect">
              <a:avLst/>
            </a:prstGeom>
          </p:spPr>
        </p:pic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0D6450BA-7303-4880-B68C-F9DD3E42C20D}"/>
              </a:ext>
            </a:extLst>
          </p:cNvPr>
          <p:cNvGrpSpPr/>
          <p:nvPr/>
        </p:nvGrpSpPr>
        <p:grpSpPr>
          <a:xfrm>
            <a:off x="5157523" y="2496008"/>
            <a:ext cx="6681394" cy="3550562"/>
            <a:chOff x="5365750" y="2496008"/>
            <a:chExt cx="6681394" cy="355056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960147CE-9892-4E4F-A501-D62BA64597BA}"/>
                </a:ext>
              </a:extLst>
            </p:cNvPr>
            <p:cNvSpPr/>
            <p:nvPr/>
          </p:nvSpPr>
          <p:spPr>
            <a:xfrm>
              <a:off x="5365750" y="3128925"/>
              <a:ext cx="6681394" cy="29176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7084441" y="2496008"/>
              <a:ext cx="311281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200" dirty="0">
                  <a:solidFill>
                    <a:srgbClr val="5F4E5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Arial" pitchFamily="34" charset="0"/>
                </a:rPr>
                <a:t>계층적</a:t>
              </a:r>
              <a:r>
                <a:rPr lang="ko-KR" altLang="en-US" sz="2500" dirty="0">
                  <a:solidFill>
                    <a:srgbClr val="5F4E56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 </a:t>
              </a:r>
              <a:r>
                <a:rPr lang="en-US" altLang="ko-KR" sz="2300" dirty="0">
                  <a:solidFill>
                    <a:srgbClr val="5F4E56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K-Fold</a:t>
              </a:r>
            </a:p>
          </p:txBody>
        </p:sp>
        <p:pic>
          <p:nvPicPr>
            <p:cNvPr id="1028" name="Picture 4" descr="Model Evaluation and Improvement &amp; Cross-Validation">
              <a:extLst>
                <a:ext uri="{FF2B5EF4-FFF2-40B4-BE49-F238E27FC236}">
                  <a16:creationId xmlns:a16="http://schemas.microsoft.com/office/drawing/2014/main" id="{D6EB69C5-E783-49BC-85C8-3AF8E25AF9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3732" y="3228512"/>
              <a:ext cx="6613412" cy="27227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F3D61252-70A5-401E-BB51-C8B89A170380}"/>
              </a:ext>
            </a:extLst>
          </p:cNvPr>
          <p:cNvGrpSpPr/>
          <p:nvPr/>
        </p:nvGrpSpPr>
        <p:grpSpPr>
          <a:xfrm>
            <a:off x="0" y="136460"/>
            <a:ext cx="12192000" cy="531845"/>
            <a:chOff x="0" y="136460"/>
            <a:chExt cx="12192000" cy="531845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50CF32BD-B4E6-47FF-83A1-76F0E48F3DF5}"/>
                </a:ext>
              </a:extLst>
            </p:cNvPr>
            <p:cNvSpPr/>
            <p:nvPr/>
          </p:nvSpPr>
          <p:spPr>
            <a:xfrm>
              <a:off x="0" y="136460"/>
              <a:ext cx="12192000" cy="531845"/>
            </a:xfrm>
            <a:prstGeom prst="rect">
              <a:avLst/>
            </a:prstGeom>
            <a:solidFill>
              <a:srgbClr val="046561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AF7BDFDB-9AB8-4FC0-92E5-5EB45F0D2691}"/>
                </a:ext>
              </a:extLst>
            </p:cNvPr>
            <p:cNvSpPr/>
            <p:nvPr/>
          </p:nvSpPr>
          <p:spPr>
            <a:xfrm>
              <a:off x="6203231" y="139570"/>
              <a:ext cx="1845789" cy="528735"/>
            </a:xfrm>
            <a:prstGeom prst="rect">
              <a:avLst/>
            </a:prstGeom>
            <a:solidFill>
              <a:srgbClr val="0465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ECC0BC0-D55D-4DED-915C-A6811499D326}"/>
                </a:ext>
              </a:extLst>
            </p:cNvPr>
            <p:cNvSpPr txBox="1"/>
            <p:nvPr/>
          </p:nvSpPr>
          <p:spPr>
            <a:xfrm>
              <a:off x="711524" y="186940"/>
              <a:ext cx="1322549" cy="43088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200" b="1" dirty="0">
                  <a:solidFill>
                    <a:srgbClr val="7A646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대회 소개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BD286CE-518A-4810-9642-AAE9613C1117}"/>
                </a:ext>
              </a:extLst>
            </p:cNvPr>
            <p:cNvSpPr txBox="1"/>
            <p:nvPr/>
          </p:nvSpPr>
          <p:spPr>
            <a:xfrm>
              <a:off x="4421847" y="186937"/>
              <a:ext cx="1811085" cy="43088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200" b="1" dirty="0">
                  <a:solidFill>
                    <a:srgbClr val="7A646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알고리즘 소개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0462813-4D6D-47B1-B4FC-BA0D2026A1DB}"/>
                </a:ext>
              </a:extLst>
            </p:cNvPr>
            <p:cNvSpPr txBox="1"/>
            <p:nvPr/>
          </p:nvSpPr>
          <p:spPr>
            <a:xfrm>
              <a:off x="6487256" y="186940"/>
              <a:ext cx="1307440" cy="43088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2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모형 평가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9B24F39-C00B-4C9C-9495-0468186C7E47}"/>
                </a:ext>
              </a:extLst>
            </p:cNvPr>
            <p:cNvSpPr txBox="1"/>
            <p:nvPr/>
          </p:nvSpPr>
          <p:spPr>
            <a:xfrm>
              <a:off x="8049020" y="186940"/>
              <a:ext cx="1893911" cy="43088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200" b="1" dirty="0">
                  <a:solidFill>
                    <a:srgbClr val="7A646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한계 및 시사점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912FB5E-CB45-4470-BD92-4F84172909E3}"/>
                </a:ext>
              </a:extLst>
            </p:cNvPr>
            <p:cNvSpPr txBox="1"/>
            <p:nvPr/>
          </p:nvSpPr>
          <p:spPr>
            <a:xfrm>
              <a:off x="2391866" y="186940"/>
              <a:ext cx="1879126" cy="43088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200" b="1" dirty="0" err="1">
                  <a:solidFill>
                    <a:srgbClr val="7A646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전처리</a:t>
              </a:r>
              <a:r>
                <a:rPr lang="ko-KR" altLang="en-US" sz="2200" b="1" dirty="0">
                  <a:solidFill>
                    <a:srgbClr val="7A646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 </a:t>
              </a:r>
              <a:r>
                <a:rPr lang="en-US" altLang="ko-KR" sz="2200" b="1" dirty="0">
                  <a:solidFill>
                    <a:srgbClr val="7A646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&amp; EDA</a:t>
              </a:r>
              <a:endParaRPr lang="ko-KR" altLang="en-US" sz="2200" b="1" dirty="0">
                <a:solidFill>
                  <a:srgbClr val="7A646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4095A54-794B-4700-BDE4-2EE520978329}"/>
                </a:ext>
              </a:extLst>
            </p:cNvPr>
            <p:cNvSpPr txBox="1"/>
            <p:nvPr/>
          </p:nvSpPr>
          <p:spPr>
            <a:xfrm>
              <a:off x="10197255" y="186940"/>
              <a:ext cx="1306474" cy="43088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200" b="1" dirty="0">
                  <a:solidFill>
                    <a:srgbClr val="7A646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참고 문헌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90308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0" y="136460"/>
            <a:ext cx="12192000" cy="531845"/>
            <a:chOff x="0" y="136460"/>
            <a:chExt cx="12192000" cy="531845"/>
          </a:xfrm>
        </p:grpSpPr>
        <p:sp>
          <p:nvSpPr>
            <p:cNvPr id="11" name="직사각형 10"/>
            <p:cNvSpPr/>
            <p:nvPr/>
          </p:nvSpPr>
          <p:spPr>
            <a:xfrm>
              <a:off x="0" y="136460"/>
              <a:ext cx="12192000" cy="531845"/>
            </a:xfrm>
            <a:prstGeom prst="rect">
              <a:avLst/>
            </a:prstGeom>
            <a:solidFill>
              <a:srgbClr val="046561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6203231" y="139570"/>
              <a:ext cx="1845789" cy="528735"/>
            </a:xfrm>
            <a:prstGeom prst="rect">
              <a:avLst/>
            </a:prstGeom>
            <a:solidFill>
              <a:srgbClr val="0465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06AF0FE-16F4-41C6-832C-E0A1946FC8BA}"/>
                </a:ext>
              </a:extLst>
            </p:cNvPr>
            <p:cNvSpPr txBox="1"/>
            <p:nvPr/>
          </p:nvSpPr>
          <p:spPr>
            <a:xfrm>
              <a:off x="711524" y="186940"/>
              <a:ext cx="1322549" cy="43088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200" b="1" dirty="0">
                  <a:solidFill>
                    <a:srgbClr val="7A646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대회 소개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F06C1F4-9C57-4230-892F-D918CC87F42C}"/>
                </a:ext>
              </a:extLst>
            </p:cNvPr>
            <p:cNvSpPr txBox="1"/>
            <p:nvPr/>
          </p:nvSpPr>
          <p:spPr>
            <a:xfrm>
              <a:off x="4421847" y="186937"/>
              <a:ext cx="1811085" cy="43088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200" b="1" dirty="0">
                  <a:solidFill>
                    <a:srgbClr val="7A646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알고리즘 소개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FCD5200-F18F-4FF9-B023-67E4725803B6}"/>
                </a:ext>
              </a:extLst>
            </p:cNvPr>
            <p:cNvSpPr txBox="1"/>
            <p:nvPr/>
          </p:nvSpPr>
          <p:spPr>
            <a:xfrm>
              <a:off x="6487256" y="186940"/>
              <a:ext cx="1307440" cy="43088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2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모형 평가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699CB18-AEC9-4F9A-B6E4-728B0360AE7C}"/>
                </a:ext>
              </a:extLst>
            </p:cNvPr>
            <p:cNvSpPr txBox="1"/>
            <p:nvPr/>
          </p:nvSpPr>
          <p:spPr>
            <a:xfrm>
              <a:off x="8049020" y="186940"/>
              <a:ext cx="1893911" cy="43088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200" b="1" dirty="0">
                  <a:solidFill>
                    <a:srgbClr val="7A646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한계 및 시사점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F06C1F4-9C57-4230-892F-D918CC87F42C}"/>
                </a:ext>
              </a:extLst>
            </p:cNvPr>
            <p:cNvSpPr txBox="1"/>
            <p:nvPr/>
          </p:nvSpPr>
          <p:spPr>
            <a:xfrm>
              <a:off x="2391866" y="186940"/>
              <a:ext cx="1879126" cy="43088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200" b="1" dirty="0" err="1">
                  <a:solidFill>
                    <a:srgbClr val="7A646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전처리</a:t>
              </a:r>
              <a:r>
                <a:rPr lang="ko-KR" altLang="en-US" sz="2200" b="1" dirty="0">
                  <a:solidFill>
                    <a:srgbClr val="7A646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 </a:t>
              </a:r>
              <a:r>
                <a:rPr lang="en-US" altLang="ko-KR" sz="2200" b="1" dirty="0">
                  <a:solidFill>
                    <a:srgbClr val="7A646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&amp; EDA</a:t>
              </a:r>
              <a:endParaRPr lang="ko-KR" altLang="en-US" sz="2200" b="1" dirty="0">
                <a:solidFill>
                  <a:srgbClr val="7A646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699CB18-AEC9-4F9A-B6E4-728B0360AE7C}"/>
                </a:ext>
              </a:extLst>
            </p:cNvPr>
            <p:cNvSpPr txBox="1"/>
            <p:nvPr/>
          </p:nvSpPr>
          <p:spPr>
            <a:xfrm>
              <a:off x="10197255" y="186940"/>
              <a:ext cx="1306474" cy="43088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200" b="1" dirty="0">
                  <a:solidFill>
                    <a:srgbClr val="7A646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참고 문헌</a:t>
              </a: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133052" y="958763"/>
            <a:ext cx="1500491" cy="938979"/>
            <a:chOff x="133052" y="958763"/>
            <a:chExt cx="1500491" cy="938979"/>
          </a:xfrm>
        </p:grpSpPr>
        <p:grpSp>
          <p:nvGrpSpPr>
            <p:cNvPr id="21" name="그룹 20"/>
            <p:cNvGrpSpPr/>
            <p:nvPr/>
          </p:nvGrpSpPr>
          <p:grpSpPr>
            <a:xfrm>
              <a:off x="164478" y="958763"/>
              <a:ext cx="1175322" cy="584775"/>
              <a:chOff x="392616" y="958763"/>
              <a:chExt cx="1175322" cy="584775"/>
            </a:xfrm>
          </p:grpSpPr>
          <p:sp>
            <p:nvSpPr>
              <p:cNvPr id="24" name="TextBox 23"/>
              <p:cNvSpPr txBox="1"/>
              <p:nvPr/>
            </p:nvSpPr>
            <p:spPr>
              <a:xfrm>
                <a:off x="392616" y="958763"/>
                <a:ext cx="117532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3200" b="1" dirty="0">
                    <a:solidFill>
                      <a:srgbClr val="5F4E56"/>
                    </a:solidFill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rPr>
                  <a:t>  </a:t>
                </a:r>
                <a:r>
                  <a:rPr lang="en-US" altLang="ko-KR" sz="3200" i="1" dirty="0">
                    <a:solidFill>
                      <a:srgbClr val="5F4E56"/>
                    </a:solidFill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rPr>
                  <a:t>Yolo</a:t>
                </a:r>
              </a:p>
            </p:txBody>
          </p:sp>
          <p:sp>
            <p:nvSpPr>
              <p:cNvPr id="25" name="직사각형 24"/>
              <p:cNvSpPr/>
              <p:nvPr/>
            </p:nvSpPr>
            <p:spPr>
              <a:xfrm>
                <a:off x="398837" y="1009916"/>
                <a:ext cx="134101" cy="420915"/>
              </a:xfrm>
              <a:prstGeom prst="rect">
                <a:avLst/>
              </a:prstGeom>
              <a:solidFill>
                <a:srgbClr val="D9737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2" name="직사각형 21"/>
            <p:cNvSpPr/>
            <p:nvPr/>
          </p:nvSpPr>
          <p:spPr>
            <a:xfrm>
              <a:off x="288303" y="1466855"/>
              <a:ext cx="134524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>
                  <a:solidFill>
                    <a:srgbClr val="5F4E5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Noto Sans" panose="020B0502040504020204" pitchFamily="34"/>
                </a:rPr>
                <a:t>모형 평가</a:t>
              </a:r>
              <a:r>
                <a:rPr lang="en-US" altLang="ko-KR" sz="2000" i="1" dirty="0">
                  <a:solidFill>
                    <a:srgbClr val="5F4E5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Noto Sans" panose="020B0502040504020204" pitchFamily="34"/>
                </a:rPr>
                <a:t> </a:t>
              </a:r>
              <a:endParaRPr lang="ko-KR" altLang="en-US" sz="1600" dirty="0">
                <a:solidFill>
                  <a:srgbClr val="5F4E56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" panose="020B0502040504020204" pitchFamily="34"/>
              </a:endParaRPr>
            </a:p>
          </p:txBody>
        </p:sp>
        <p:cxnSp>
          <p:nvCxnSpPr>
            <p:cNvPr id="23" name="직선 연결선 22"/>
            <p:cNvCxnSpPr/>
            <p:nvPr/>
          </p:nvCxnSpPr>
          <p:spPr>
            <a:xfrm>
              <a:off x="133052" y="1495918"/>
              <a:ext cx="1281120" cy="0"/>
            </a:xfrm>
            <a:prstGeom prst="line">
              <a:avLst/>
            </a:prstGeom>
            <a:ln>
              <a:solidFill>
                <a:srgbClr val="D973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TextBox 38"/>
          <p:cNvSpPr txBox="1"/>
          <p:nvPr/>
        </p:nvSpPr>
        <p:spPr>
          <a:xfrm>
            <a:off x="1650416" y="1148732"/>
            <a:ext cx="77983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5F4E5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실제 </a:t>
            </a:r>
            <a:r>
              <a:rPr lang="en-US" altLang="ko-KR" sz="2000" dirty="0">
                <a:solidFill>
                  <a:srgbClr val="5F4E5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Test</a:t>
            </a:r>
            <a:r>
              <a:rPr lang="ko-KR" altLang="en-US" sz="2000" dirty="0">
                <a:solidFill>
                  <a:srgbClr val="5F4E5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한 이미지들</a:t>
            </a:r>
            <a:endParaRPr lang="en-US" altLang="ko-KR" sz="2000" dirty="0">
              <a:solidFill>
                <a:srgbClr val="5F4E56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979" y="2023965"/>
            <a:ext cx="4406900" cy="4406900"/>
          </a:xfrm>
          <a:prstGeom prst="rect">
            <a:avLst/>
          </a:prstGeom>
        </p:spPr>
      </p:pic>
      <p:sp>
        <p:nvSpPr>
          <p:cNvPr id="5" name="AutoShape 2" descr="blob:https://colab.research.google.com/625fe45b-e731-4fce-94d9-0c081c87021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7256" y="2023965"/>
            <a:ext cx="4412204" cy="4412204"/>
          </a:xfrm>
          <a:prstGeom prst="rect">
            <a:avLst/>
          </a:prstGeom>
        </p:spPr>
      </p:pic>
      <p:cxnSp>
        <p:nvCxnSpPr>
          <p:cNvPr id="26" name="직선 연결선 25"/>
          <p:cNvCxnSpPr/>
          <p:nvPr/>
        </p:nvCxnSpPr>
        <p:spPr>
          <a:xfrm>
            <a:off x="1664235" y="1180261"/>
            <a:ext cx="0" cy="313122"/>
          </a:xfrm>
          <a:prstGeom prst="line">
            <a:avLst/>
          </a:prstGeom>
          <a:ln w="19050">
            <a:solidFill>
              <a:srgbClr val="0465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2078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/>
          <p:cNvGrpSpPr/>
          <p:nvPr/>
        </p:nvGrpSpPr>
        <p:grpSpPr>
          <a:xfrm>
            <a:off x="133052" y="958763"/>
            <a:ext cx="1452866" cy="938979"/>
            <a:chOff x="133052" y="958763"/>
            <a:chExt cx="1452866" cy="938979"/>
          </a:xfrm>
        </p:grpSpPr>
        <p:grpSp>
          <p:nvGrpSpPr>
            <p:cNvPr id="21" name="그룹 20"/>
            <p:cNvGrpSpPr/>
            <p:nvPr/>
          </p:nvGrpSpPr>
          <p:grpSpPr>
            <a:xfrm>
              <a:off x="164478" y="958763"/>
              <a:ext cx="1175322" cy="584775"/>
              <a:chOff x="392616" y="958763"/>
              <a:chExt cx="1175322" cy="584775"/>
            </a:xfrm>
          </p:grpSpPr>
          <p:sp>
            <p:nvSpPr>
              <p:cNvPr id="24" name="TextBox 23"/>
              <p:cNvSpPr txBox="1"/>
              <p:nvPr/>
            </p:nvSpPr>
            <p:spPr>
              <a:xfrm>
                <a:off x="392616" y="958763"/>
                <a:ext cx="117532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3200" b="1" dirty="0">
                    <a:solidFill>
                      <a:srgbClr val="5F4E56"/>
                    </a:solidFill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rPr>
                  <a:t>  </a:t>
                </a:r>
                <a:r>
                  <a:rPr lang="en-US" altLang="ko-KR" sz="3200" i="1" dirty="0">
                    <a:solidFill>
                      <a:srgbClr val="5F4E56"/>
                    </a:solidFill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rPr>
                  <a:t>Yolo</a:t>
                </a:r>
              </a:p>
            </p:txBody>
          </p:sp>
          <p:sp>
            <p:nvSpPr>
              <p:cNvPr id="25" name="직사각형 24"/>
              <p:cNvSpPr/>
              <p:nvPr/>
            </p:nvSpPr>
            <p:spPr>
              <a:xfrm>
                <a:off x="398837" y="1009916"/>
                <a:ext cx="134101" cy="420915"/>
              </a:xfrm>
              <a:prstGeom prst="rect">
                <a:avLst/>
              </a:prstGeom>
              <a:solidFill>
                <a:srgbClr val="D9737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2" name="직사각형 21"/>
            <p:cNvSpPr/>
            <p:nvPr/>
          </p:nvSpPr>
          <p:spPr>
            <a:xfrm>
              <a:off x="240678" y="1466855"/>
              <a:ext cx="134524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>
                  <a:solidFill>
                    <a:srgbClr val="5F4E5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Noto Sans" panose="020B0502040504020204" pitchFamily="34"/>
                </a:rPr>
                <a:t>모형 평가</a:t>
              </a:r>
              <a:r>
                <a:rPr lang="en-US" altLang="ko-KR" sz="2000" i="1" dirty="0">
                  <a:solidFill>
                    <a:srgbClr val="5F4E5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Noto Sans" panose="020B0502040504020204" pitchFamily="34"/>
                </a:rPr>
                <a:t> </a:t>
              </a:r>
              <a:endParaRPr lang="ko-KR" altLang="en-US" sz="1600" dirty="0">
                <a:solidFill>
                  <a:srgbClr val="5F4E56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" panose="020B0502040504020204" pitchFamily="34"/>
              </a:endParaRPr>
            </a:p>
          </p:txBody>
        </p:sp>
        <p:cxnSp>
          <p:nvCxnSpPr>
            <p:cNvPr id="23" name="직선 연결선 22"/>
            <p:cNvCxnSpPr/>
            <p:nvPr/>
          </p:nvCxnSpPr>
          <p:spPr>
            <a:xfrm>
              <a:off x="133052" y="1495918"/>
              <a:ext cx="1281120" cy="0"/>
            </a:xfrm>
            <a:prstGeom prst="line">
              <a:avLst/>
            </a:prstGeom>
            <a:ln>
              <a:solidFill>
                <a:srgbClr val="D973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그룹 37"/>
          <p:cNvGrpSpPr/>
          <p:nvPr/>
        </p:nvGrpSpPr>
        <p:grpSpPr>
          <a:xfrm>
            <a:off x="1650416" y="1148732"/>
            <a:ext cx="9957384" cy="707886"/>
            <a:chOff x="1482679" y="1102565"/>
            <a:chExt cx="8633251" cy="707886"/>
          </a:xfrm>
        </p:grpSpPr>
        <p:sp>
          <p:nvSpPr>
            <p:cNvPr id="39" name="TextBox 38"/>
            <p:cNvSpPr txBox="1"/>
            <p:nvPr/>
          </p:nvSpPr>
          <p:spPr>
            <a:xfrm>
              <a:off x="1482679" y="1102565"/>
              <a:ext cx="863325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solidFill>
                    <a:srgbClr val="5F4E5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Yolo</a:t>
              </a:r>
              <a:r>
                <a:rPr lang="ko-KR" altLang="en-US" sz="2000" dirty="0">
                  <a:solidFill>
                    <a:srgbClr val="5F4E5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기반으로 훈련한 모델들과 모델 별 대표적인 </a:t>
              </a:r>
              <a:r>
                <a:rPr lang="en-US" altLang="ko-KR" sz="2000" dirty="0">
                  <a:solidFill>
                    <a:srgbClr val="5F4E5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parameter </a:t>
              </a:r>
              <a:r>
                <a:rPr lang="ko-KR" altLang="en-US" sz="2000" dirty="0">
                  <a:solidFill>
                    <a:srgbClr val="5F4E5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변경점들이다</a:t>
              </a:r>
              <a:r>
                <a:rPr lang="en-US" altLang="ko-KR" sz="2000" dirty="0">
                  <a:solidFill>
                    <a:srgbClr val="5F4E5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</a:t>
              </a:r>
              <a:r>
                <a:rPr lang="ko-KR" altLang="en-US" sz="2000" dirty="0">
                  <a:solidFill>
                    <a:srgbClr val="5F4E5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endParaRPr lang="en-US" altLang="ko-KR" sz="2000" dirty="0">
                <a:solidFill>
                  <a:srgbClr val="5F4E5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r>
                <a:rPr lang="ko-KR" altLang="en-US" sz="2000" dirty="0">
                  <a:solidFill>
                    <a:srgbClr val="5F4E5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각 모델의 훈련 시간은 평균 </a:t>
              </a:r>
              <a:r>
                <a:rPr lang="en-US" altLang="ko-KR" sz="2000" dirty="0">
                  <a:solidFill>
                    <a:srgbClr val="5F4E5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59</a:t>
              </a:r>
              <a:r>
                <a:rPr lang="ko-KR" altLang="en-US" sz="2000" dirty="0">
                  <a:solidFill>
                    <a:srgbClr val="5F4E5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분 </a:t>
              </a:r>
              <a:r>
                <a:rPr lang="en-US" altLang="ko-KR" sz="2000" dirty="0">
                  <a:solidFill>
                    <a:srgbClr val="5F4E5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30</a:t>
              </a:r>
              <a:r>
                <a:rPr lang="ko-KR" altLang="en-US" sz="2000" dirty="0">
                  <a:solidFill>
                    <a:srgbClr val="5F4E5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초</a:t>
              </a:r>
              <a:r>
                <a:rPr lang="en-US" altLang="ko-KR" sz="2000" dirty="0">
                  <a:solidFill>
                    <a:srgbClr val="5F4E5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Submission detection </a:t>
              </a:r>
              <a:r>
                <a:rPr lang="ko-KR" altLang="en-US" sz="2000" dirty="0">
                  <a:solidFill>
                    <a:srgbClr val="5F4E5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시간은 </a:t>
              </a:r>
              <a:r>
                <a:rPr lang="en-US" altLang="ko-KR" sz="2000" dirty="0">
                  <a:solidFill>
                    <a:srgbClr val="5F4E5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4</a:t>
              </a:r>
              <a:r>
                <a:rPr lang="ko-KR" altLang="en-US" sz="2000" dirty="0">
                  <a:solidFill>
                    <a:srgbClr val="5F4E5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분 </a:t>
              </a:r>
              <a:r>
                <a:rPr lang="en-US" altLang="ko-KR" sz="2000" dirty="0">
                  <a:solidFill>
                    <a:srgbClr val="5F4E5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30</a:t>
              </a:r>
              <a:r>
                <a:rPr lang="ko-KR" altLang="en-US" sz="2000" dirty="0">
                  <a:solidFill>
                    <a:srgbClr val="5F4E5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초였다</a:t>
              </a:r>
              <a:r>
                <a:rPr lang="en-US" altLang="ko-KR" sz="2000" dirty="0">
                  <a:solidFill>
                    <a:srgbClr val="5F4E5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</a:t>
              </a:r>
            </a:p>
          </p:txBody>
        </p:sp>
        <p:cxnSp>
          <p:nvCxnSpPr>
            <p:cNvPr id="40" name="직선 연결선 39"/>
            <p:cNvCxnSpPr/>
            <p:nvPr/>
          </p:nvCxnSpPr>
          <p:spPr>
            <a:xfrm>
              <a:off x="1509096" y="1172550"/>
              <a:ext cx="0" cy="554715"/>
            </a:xfrm>
            <a:prstGeom prst="line">
              <a:avLst/>
            </a:prstGeom>
            <a:ln w="19050">
              <a:solidFill>
                <a:srgbClr val="04656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3278978"/>
              </p:ext>
            </p:extLst>
          </p:nvPr>
        </p:nvGraphicFramePr>
        <p:xfrm>
          <a:off x="1335020" y="2264984"/>
          <a:ext cx="9515472" cy="39318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5912">
                  <a:extLst>
                    <a:ext uri="{9D8B030D-6E8A-4147-A177-3AD203B41FA5}">
                      <a16:colId xmlns:a16="http://schemas.microsoft.com/office/drawing/2014/main" val="1291245345"/>
                    </a:ext>
                  </a:extLst>
                </a:gridCol>
                <a:gridCol w="1585912">
                  <a:extLst>
                    <a:ext uri="{9D8B030D-6E8A-4147-A177-3AD203B41FA5}">
                      <a16:colId xmlns:a16="http://schemas.microsoft.com/office/drawing/2014/main" val="3675518256"/>
                    </a:ext>
                  </a:extLst>
                </a:gridCol>
                <a:gridCol w="1585912">
                  <a:extLst>
                    <a:ext uri="{9D8B030D-6E8A-4147-A177-3AD203B41FA5}">
                      <a16:colId xmlns:a16="http://schemas.microsoft.com/office/drawing/2014/main" val="870083672"/>
                    </a:ext>
                  </a:extLst>
                </a:gridCol>
                <a:gridCol w="1585912">
                  <a:extLst>
                    <a:ext uri="{9D8B030D-6E8A-4147-A177-3AD203B41FA5}">
                      <a16:colId xmlns:a16="http://schemas.microsoft.com/office/drawing/2014/main" val="3223977557"/>
                    </a:ext>
                  </a:extLst>
                </a:gridCol>
                <a:gridCol w="1585912">
                  <a:extLst>
                    <a:ext uri="{9D8B030D-6E8A-4147-A177-3AD203B41FA5}">
                      <a16:colId xmlns:a16="http://schemas.microsoft.com/office/drawing/2014/main" val="2955658394"/>
                    </a:ext>
                  </a:extLst>
                </a:gridCol>
                <a:gridCol w="1585912">
                  <a:extLst>
                    <a:ext uri="{9D8B030D-6E8A-4147-A177-3AD203B41FA5}">
                      <a16:colId xmlns:a16="http://schemas.microsoft.com/office/drawing/2014/main" val="2268427422"/>
                    </a:ext>
                  </a:extLst>
                </a:gridCol>
              </a:tblGrid>
              <a:tr h="40560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모델명</a:t>
                      </a:r>
                    </a:p>
                  </a:txBody>
                  <a:tcPr marL="86916" marR="86916" marT="43458" marB="4345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898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b="0" dirty="0">
                          <a:latin typeface="Noto Sans" panose="020B0502040504020204" pitchFamily="34"/>
                          <a:ea typeface="Noto Sans" panose="020B0502040504020204" pitchFamily="34"/>
                          <a:cs typeface="Noto Sans" panose="020B0502040504020204" pitchFamily="34"/>
                        </a:rPr>
                        <a:t>Submission</a:t>
                      </a:r>
                      <a:endParaRPr lang="ko-KR" altLang="en-US" sz="2000" b="0" dirty="0">
                        <a:latin typeface="Noto Sans" panose="020B0502040504020204" pitchFamily="34"/>
                        <a:ea typeface="나눔스퀘어_ac" panose="020B0600000101010101" pitchFamily="50" charset="-127"/>
                        <a:cs typeface="Noto Sans" panose="020B0502040504020204" pitchFamily="34"/>
                      </a:endParaRPr>
                    </a:p>
                  </a:txBody>
                  <a:tcPr marL="86916" marR="86916" marT="43458" marB="4345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898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b="0" dirty="0" err="1">
                          <a:latin typeface="Noto Sans" panose="020B0502040504020204" pitchFamily="34"/>
                          <a:ea typeface="Noto Sans" panose="020B0502040504020204" pitchFamily="34"/>
                          <a:cs typeface="Noto Sans" panose="020B0502040504020204" pitchFamily="34"/>
                        </a:rPr>
                        <a:t>Img</a:t>
                      </a:r>
                      <a:endParaRPr lang="ko-KR" altLang="en-US" sz="2000" b="0" dirty="0">
                        <a:latin typeface="Noto Sans" panose="020B0502040504020204" pitchFamily="34"/>
                        <a:ea typeface="나눔스퀘어_ac" panose="020B0600000101010101" pitchFamily="50" charset="-127"/>
                        <a:cs typeface="Noto Sans" panose="020B0502040504020204" pitchFamily="34"/>
                      </a:endParaRPr>
                    </a:p>
                  </a:txBody>
                  <a:tcPr marL="86916" marR="86916" marT="43458" marB="4345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898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b="0" dirty="0">
                          <a:latin typeface="Noto Sans" panose="020B0502040504020204" pitchFamily="34"/>
                          <a:ea typeface="Noto Sans" panose="020B0502040504020204" pitchFamily="34"/>
                          <a:cs typeface="Noto Sans" panose="020B0502040504020204" pitchFamily="34"/>
                        </a:rPr>
                        <a:t>Epochs</a:t>
                      </a:r>
                      <a:endParaRPr lang="ko-KR" altLang="en-US" sz="2000" b="0" dirty="0">
                        <a:latin typeface="Noto Sans" panose="020B0502040504020204" pitchFamily="34"/>
                        <a:ea typeface="나눔스퀘어_ac" panose="020B0600000101010101" pitchFamily="50" charset="-127"/>
                        <a:cs typeface="Noto Sans" panose="020B0502040504020204" pitchFamily="34"/>
                      </a:endParaRPr>
                    </a:p>
                  </a:txBody>
                  <a:tcPr marL="86916" marR="86916" marT="43458" marB="4345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898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b="0" dirty="0">
                          <a:latin typeface="Noto Sans" panose="020B0502040504020204" pitchFamily="34"/>
                          <a:ea typeface="Noto Sans" panose="020B0502040504020204" pitchFamily="34"/>
                          <a:cs typeface="Noto Sans" panose="020B0502040504020204" pitchFamily="34"/>
                        </a:rPr>
                        <a:t>Confidence</a:t>
                      </a:r>
                      <a:endParaRPr lang="ko-KR" altLang="en-US" sz="2000" b="0" dirty="0">
                        <a:latin typeface="Noto Sans" panose="020B0502040504020204" pitchFamily="34"/>
                        <a:ea typeface="나눔스퀘어_ac" panose="020B0600000101010101" pitchFamily="50" charset="-127"/>
                        <a:cs typeface="Noto Sans" panose="020B0502040504020204" pitchFamily="34"/>
                      </a:endParaRPr>
                    </a:p>
                  </a:txBody>
                  <a:tcPr marL="86916" marR="86916" marT="43458" marB="4345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898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b="0" dirty="0">
                          <a:latin typeface="Noto Sans" panose="020B0502040504020204" pitchFamily="34"/>
                          <a:ea typeface="Noto Sans" panose="020B0502040504020204" pitchFamily="34"/>
                          <a:cs typeface="Noto Sans" panose="020B0502040504020204" pitchFamily="34"/>
                        </a:rPr>
                        <a:t>Score</a:t>
                      </a:r>
                      <a:endParaRPr lang="ko-KR" altLang="en-US" sz="2000" b="0" dirty="0">
                        <a:latin typeface="Noto Sans" panose="020B0502040504020204" pitchFamily="34"/>
                        <a:ea typeface="나눔스퀘어_ac" panose="020B0600000101010101" pitchFamily="50" charset="-127"/>
                        <a:cs typeface="Noto Sans" panose="020B0502040504020204" pitchFamily="34"/>
                      </a:endParaRPr>
                    </a:p>
                  </a:txBody>
                  <a:tcPr marL="86916" marR="86916" marT="43458" marB="4345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898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7095820"/>
                  </a:ext>
                </a:extLst>
              </a:tr>
              <a:tr h="35249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Yolov5s</a:t>
                      </a:r>
                      <a:endParaRPr lang="ko-KR" altLang="en-US" sz="17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86916" marR="86916" marT="43458" marB="43458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FD3B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2021.02.15</a:t>
                      </a:r>
                      <a:endParaRPr lang="ko-KR" altLang="en-US" sz="17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86916" marR="86916" marT="43458" marB="43458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FD3B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832x832</a:t>
                      </a:r>
                      <a:endParaRPr lang="ko-KR" altLang="en-US" sz="17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86916" marR="86916" marT="43458" marB="43458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FD3B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30</a:t>
                      </a:r>
                      <a:endParaRPr lang="ko-KR" altLang="en-US" sz="17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86916" marR="86916" marT="43458" marB="43458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FD3B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0.15</a:t>
                      </a:r>
                      <a:endParaRPr lang="ko-KR" altLang="en-US" sz="17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86916" marR="86916" marT="43458" marB="43458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FD3B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0.024</a:t>
                      </a:r>
                      <a:endParaRPr lang="ko-KR" altLang="en-US" sz="17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86916" marR="86916" marT="43458" marB="43458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FD3B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5182868"/>
                  </a:ext>
                </a:extLst>
              </a:tr>
              <a:tr h="35249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Yolov5l</a:t>
                      </a:r>
                      <a:endParaRPr lang="ko-KR" altLang="en-US" sz="17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86916" marR="86916" marT="43458" marB="43458">
                    <a:solidFill>
                      <a:srgbClr val="EFD3B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2021.02.15</a:t>
                      </a:r>
                      <a:endParaRPr lang="ko-KR" altLang="en-US" sz="17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86916" marR="86916" marT="43458" marB="43458">
                    <a:solidFill>
                      <a:srgbClr val="EFD3B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640x640</a:t>
                      </a:r>
                      <a:endParaRPr lang="ko-KR" altLang="en-US" sz="17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86916" marR="86916" marT="43458" marB="43458">
                    <a:solidFill>
                      <a:srgbClr val="EFD3B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200</a:t>
                      </a:r>
                      <a:endParaRPr lang="ko-KR" altLang="en-US" sz="17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86916" marR="86916" marT="43458" marB="43458">
                    <a:solidFill>
                      <a:srgbClr val="EFD3B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0.15</a:t>
                      </a:r>
                      <a:endParaRPr lang="ko-KR" altLang="en-US" sz="17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86916" marR="86916" marT="43458" marB="43458">
                    <a:solidFill>
                      <a:srgbClr val="EFD3B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0.048</a:t>
                      </a:r>
                      <a:endParaRPr lang="ko-KR" altLang="en-US" sz="17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86916" marR="86916" marT="43458" marB="43458">
                    <a:solidFill>
                      <a:srgbClr val="EFD3B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0237293"/>
                  </a:ext>
                </a:extLst>
              </a:tr>
              <a:tr h="35249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Yolov5s</a:t>
                      </a:r>
                      <a:endParaRPr lang="ko-KR" altLang="en-US" sz="17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86916" marR="86916" marT="43458" marB="43458">
                    <a:solidFill>
                      <a:srgbClr val="EFD3B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2021.02.16</a:t>
                      </a:r>
                      <a:endParaRPr lang="ko-KR" altLang="en-US" sz="17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86916" marR="86916" marT="43458" marB="43458">
                    <a:solidFill>
                      <a:srgbClr val="EFD3B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640x640</a:t>
                      </a:r>
                    </a:p>
                  </a:txBody>
                  <a:tcPr marL="86916" marR="86916" marT="43458" marB="43458">
                    <a:solidFill>
                      <a:srgbClr val="EFD3B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40</a:t>
                      </a:r>
                      <a:endParaRPr lang="ko-KR" altLang="en-US" sz="17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86916" marR="86916" marT="43458" marB="43458">
                    <a:solidFill>
                      <a:srgbClr val="EFD3B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0.15</a:t>
                      </a:r>
                      <a:endParaRPr lang="ko-KR" altLang="en-US" sz="17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86916" marR="86916" marT="43458" marB="43458">
                    <a:solidFill>
                      <a:srgbClr val="EFD3B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0.098</a:t>
                      </a:r>
                      <a:endParaRPr lang="ko-KR" altLang="en-US" sz="17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86916" marR="86916" marT="43458" marB="43458">
                    <a:solidFill>
                      <a:srgbClr val="EFD3B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0871414"/>
                  </a:ext>
                </a:extLst>
              </a:tr>
              <a:tr h="35249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Yolov5s</a:t>
                      </a:r>
                      <a:endParaRPr lang="ko-KR" altLang="en-US" sz="17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86916" marR="86916" marT="43458" marB="43458">
                    <a:solidFill>
                      <a:srgbClr val="EFD3B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2021.02.16</a:t>
                      </a:r>
                      <a:endParaRPr lang="ko-KR" altLang="en-US" sz="17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86916" marR="86916" marT="43458" marB="43458">
                    <a:solidFill>
                      <a:srgbClr val="EFD3B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832x832</a:t>
                      </a:r>
                      <a:endParaRPr lang="ko-KR" altLang="en-US" sz="17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86916" marR="86916" marT="43458" marB="43458">
                    <a:solidFill>
                      <a:srgbClr val="EFD3B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40</a:t>
                      </a:r>
                      <a:endParaRPr lang="ko-KR" altLang="en-US" sz="17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86916" marR="86916" marT="43458" marB="43458">
                    <a:solidFill>
                      <a:srgbClr val="EFD3B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0.2</a:t>
                      </a:r>
                      <a:endParaRPr lang="ko-KR" altLang="en-US" sz="17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86916" marR="86916" marT="43458" marB="43458">
                    <a:solidFill>
                      <a:srgbClr val="EFD3B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0.126</a:t>
                      </a:r>
                      <a:endParaRPr lang="ko-KR" altLang="en-US" sz="17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86916" marR="86916" marT="43458" marB="43458">
                    <a:solidFill>
                      <a:srgbClr val="EFD3B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5923457"/>
                  </a:ext>
                </a:extLst>
              </a:tr>
              <a:tr h="35249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7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Yolov5s</a:t>
                      </a:r>
                      <a:endParaRPr lang="ko-KR" altLang="en-US" sz="17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86916" marR="86916" marT="43458" marB="43458">
                    <a:solidFill>
                      <a:srgbClr val="EFD3B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2021.02.17</a:t>
                      </a:r>
                      <a:endParaRPr lang="ko-KR" altLang="en-US" sz="17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86916" marR="86916" marT="43458" marB="43458">
                    <a:solidFill>
                      <a:srgbClr val="EFD3B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832x832</a:t>
                      </a:r>
                      <a:endParaRPr lang="ko-KR" altLang="en-US" sz="17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86916" marR="86916" marT="43458" marB="43458">
                    <a:solidFill>
                      <a:srgbClr val="EFD3B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40</a:t>
                      </a:r>
                      <a:endParaRPr lang="ko-KR" altLang="en-US" sz="17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86916" marR="86916" marT="43458" marB="43458">
                    <a:solidFill>
                      <a:srgbClr val="EFD3B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0.4</a:t>
                      </a:r>
                      <a:endParaRPr lang="ko-KR" altLang="en-US" sz="17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86916" marR="86916" marT="43458" marB="43458">
                    <a:solidFill>
                      <a:srgbClr val="EFD3B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0.113</a:t>
                      </a:r>
                      <a:endParaRPr lang="ko-KR" altLang="en-US" sz="17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86916" marR="86916" marT="43458" marB="43458">
                    <a:solidFill>
                      <a:srgbClr val="EFD3B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4420669"/>
                  </a:ext>
                </a:extLst>
              </a:tr>
              <a:tr h="35249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7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Yolov5s</a:t>
                      </a:r>
                      <a:endParaRPr lang="ko-KR" altLang="en-US" sz="17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86916" marR="86916" marT="43458" marB="43458">
                    <a:solidFill>
                      <a:srgbClr val="EFD3B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2021.02.17</a:t>
                      </a:r>
                      <a:endParaRPr lang="ko-KR" altLang="en-US" sz="17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86916" marR="86916" marT="43458" marB="43458">
                    <a:solidFill>
                      <a:srgbClr val="EFD3B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832x832</a:t>
                      </a:r>
                      <a:endParaRPr lang="ko-KR" altLang="en-US" sz="17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86916" marR="86916" marT="43458" marB="43458">
                    <a:solidFill>
                      <a:srgbClr val="EFD3B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40</a:t>
                      </a:r>
                      <a:endParaRPr lang="ko-KR" altLang="en-US" sz="17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86916" marR="86916" marT="43458" marB="43458">
                    <a:solidFill>
                      <a:srgbClr val="EFD3B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0.15</a:t>
                      </a:r>
                      <a:endParaRPr lang="ko-KR" altLang="en-US" sz="17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86916" marR="86916" marT="43458" marB="43458">
                    <a:solidFill>
                      <a:srgbClr val="EFD3B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0.13</a:t>
                      </a:r>
                      <a:endParaRPr lang="ko-KR" altLang="en-US" sz="17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86916" marR="86916" marT="43458" marB="43458">
                    <a:solidFill>
                      <a:srgbClr val="EFD3B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6910641"/>
                  </a:ext>
                </a:extLst>
              </a:tr>
              <a:tr h="35249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Yolov5m</a:t>
                      </a:r>
                      <a:endParaRPr lang="ko-KR" altLang="en-US" sz="17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86916" marR="86916" marT="43458" marB="43458">
                    <a:solidFill>
                      <a:srgbClr val="EFD3B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2021.02.17</a:t>
                      </a:r>
                      <a:endParaRPr lang="ko-KR" altLang="en-US" sz="17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86916" marR="86916" marT="43458" marB="43458">
                    <a:solidFill>
                      <a:srgbClr val="EFD3B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1024x1024</a:t>
                      </a:r>
                      <a:endParaRPr lang="ko-KR" altLang="en-US" sz="17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86916" marR="86916" marT="43458" marB="43458">
                    <a:solidFill>
                      <a:srgbClr val="EFD3B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50</a:t>
                      </a:r>
                      <a:endParaRPr lang="ko-KR" altLang="en-US" sz="17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86916" marR="86916" marT="43458" marB="43458">
                    <a:solidFill>
                      <a:srgbClr val="EFD3B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0.15</a:t>
                      </a:r>
                      <a:endParaRPr lang="ko-KR" altLang="en-US" sz="17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86916" marR="86916" marT="43458" marB="43458">
                    <a:solidFill>
                      <a:srgbClr val="EFD3B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0.135</a:t>
                      </a:r>
                      <a:endParaRPr lang="ko-KR" altLang="en-US" sz="17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86916" marR="86916" marT="43458" marB="43458">
                    <a:solidFill>
                      <a:srgbClr val="EFD3B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2654528"/>
                  </a:ext>
                </a:extLst>
              </a:tr>
              <a:tr h="35249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Yolov5m</a:t>
                      </a:r>
                      <a:endParaRPr lang="ko-KR" altLang="en-US" sz="17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86916" marR="86916" marT="43458" marB="43458">
                    <a:solidFill>
                      <a:srgbClr val="EFD3B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2021.02.18</a:t>
                      </a:r>
                      <a:endParaRPr lang="ko-KR" altLang="en-US" sz="17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86916" marR="86916" marT="43458" marB="43458">
                    <a:solidFill>
                      <a:srgbClr val="EFD3B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1024x1024</a:t>
                      </a:r>
                      <a:endParaRPr lang="ko-KR" altLang="en-US" sz="17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86916" marR="86916" marT="43458" marB="43458">
                    <a:solidFill>
                      <a:srgbClr val="EFD3B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50</a:t>
                      </a:r>
                      <a:endParaRPr lang="ko-KR" altLang="en-US" sz="17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86916" marR="86916" marT="43458" marB="43458">
                    <a:solidFill>
                      <a:srgbClr val="EFD3B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0.2</a:t>
                      </a:r>
                      <a:endParaRPr lang="ko-KR" altLang="en-US" sz="17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86916" marR="86916" marT="43458" marB="43458">
                    <a:solidFill>
                      <a:srgbClr val="EFD3B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0.133</a:t>
                      </a:r>
                      <a:endParaRPr lang="ko-KR" altLang="en-US" sz="17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86916" marR="86916" marT="43458" marB="43458">
                    <a:solidFill>
                      <a:srgbClr val="EFD3B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4413873"/>
                  </a:ext>
                </a:extLst>
              </a:tr>
              <a:tr h="35249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Yolov5m</a:t>
                      </a:r>
                      <a:endParaRPr lang="ko-KR" altLang="en-US" sz="17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86916" marR="86916" marT="43458" marB="43458">
                    <a:solidFill>
                      <a:srgbClr val="EFD3B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2021.02.18</a:t>
                      </a:r>
                      <a:endParaRPr lang="ko-KR" altLang="en-US" sz="17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86916" marR="86916" marT="43458" marB="43458">
                    <a:solidFill>
                      <a:srgbClr val="EFD3B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1024x1024</a:t>
                      </a:r>
                      <a:endParaRPr lang="ko-KR" altLang="en-US" sz="17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86916" marR="86916" marT="43458" marB="43458">
                    <a:solidFill>
                      <a:srgbClr val="EFD3B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50</a:t>
                      </a:r>
                      <a:endParaRPr lang="ko-KR" altLang="en-US" sz="17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86916" marR="86916" marT="43458" marB="43458">
                    <a:solidFill>
                      <a:srgbClr val="EFD3B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0.15</a:t>
                      </a:r>
                      <a:endParaRPr lang="ko-KR" altLang="en-US" sz="17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86916" marR="86916" marT="43458" marB="43458">
                    <a:solidFill>
                      <a:srgbClr val="EFD3B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0.133</a:t>
                      </a:r>
                      <a:endParaRPr lang="ko-KR" altLang="en-US" sz="17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86916" marR="86916" marT="43458" marB="43458">
                    <a:solidFill>
                      <a:srgbClr val="EFD3B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8042763"/>
                  </a:ext>
                </a:extLst>
              </a:tr>
              <a:tr h="35249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Yolov5m</a:t>
                      </a:r>
                      <a:endParaRPr lang="ko-KR" altLang="en-US" sz="17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86916" marR="86916" marT="43458" marB="43458">
                    <a:solidFill>
                      <a:srgbClr val="EFD3B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2021.02.18</a:t>
                      </a:r>
                      <a:endParaRPr lang="ko-KR" altLang="en-US" sz="17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86916" marR="86916" marT="43458" marB="43458">
                    <a:solidFill>
                      <a:srgbClr val="EFD3B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1024x1024</a:t>
                      </a:r>
                      <a:endParaRPr lang="ko-KR" altLang="en-US" sz="17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86916" marR="86916" marT="43458" marB="43458">
                    <a:solidFill>
                      <a:srgbClr val="EFD3B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50</a:t>
                      </a:r>
                      <a:endParaRPr lang="ko-KR" altLang="en-US" sz="17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86916" marR="86916" marT="43458" marB="43458">
                    <a:solidFill>
                      <a:srgbClr val="EFD3B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0.15</a:t>
                      </a:r>
                      <a:endParaRPr lang="ko-KR" altLang="en-US" sz="17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86916" marR="86916" marT="43458" marB="43458">
                    <a:solidFill>
                      <a:srgbClr val="EFD3B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0.137</a:t>
                      </a:r>
                      <a:endParaRPr lang="ko-KR" altLang="en-US" sz="17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86916" marR="86916" marT="43458" marB="43458">
                    <a:solidFill>
                      <a:srgbClr val="EFD3B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7105967"/>
                  </a:ext>
                </a:extLst>
              </a:tr>
            </a:tbl>
          </a:graphicData>
        </a:graphic>
      </p:graphicFrame>
      <p:grpSp>
        <p:nvGrpSpPr>
          <p:cNvPr id="26" name="그룹 25">
            <a:extLst>
              <a:ext uri="{FF2B5EF4-FFF2-40B4-BE49-F238E27FC236}">
                <a16:creationId xmlns:a16="http://schemas.microsoft.com/office/drawing/2014/main" id="{4C3C0256-24CC-4EFF-9D24-F96E04095ADB}"/>
              </a:ext>
            </a:extLst>
          </p:cNvPr>
          <p:cNvGrpSpPr/>
          <p:nvPr/>
        </p:nvGrpSpPr>
        <p:grpSpPr>
          <a:xfrm>
            <a:off x="0" y="136460"/>
            <a:ext cx="12192000" cy="531845"/>
            <a:chOff x="0" y="136460"/>
            <a:chExt cx="12192000" cy="531845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62922C58-46EA-4B63-A54C-DCD83E7EC389}"/>
                </a:ext>
              </a:extLst>
            </p:cNvPr>
            <p:cNvSpPr/>
            <p:nvPr/>
          </p:nvSpPr>
          <p:spPr>
            <a:xfrm>
              <a:off x="0" y="136460"/>
              <a:ext cx="12192000" cy="531845"/>
            </a:xfrm>
            <a:prstGeom prst="rect">
              <a:avLst/>
            </a:prstGeom>
            <a:solidFill>
              <a:srgbClr val="046561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5893E482-058C-47CD-92C6-1110D368F466}"/>
                </a:ext>
              </a:extLst>
            </p:cNvPr>
            <p:cNvSpPr/>
            <p:nvPr/>
          </p:nvSpPr>
          <p:spPr>
            <a:xfrm>
              <a:off x="6203231" y="139570"/>
              <a:ext cx="1845789" cy="528735"/>
            </a:xfrm>
            <a:prstGeom prst="rect">
              <a:avLst/>
            </a:prstGeom>
            <a:solidFill>
              <a:srgbClr val="0465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D8BF32A-712A-4693-92D1-97A3C0AA42C3}"/>
                </a:ext>
              </a:extLst>
            </p:cNvPr>
            <p:cNvSpPr txBox="1"/>
            <p:nvPr/>
          </p:nvSpPr>
          <p:spPr>
            <a:xfrm>
              <a:off x="711524" y="186940"/>
              <a:ext cx="1322549" cy="43088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200" b="1" dirty="0">
                  <a:solidFill>
                    <a:srgbClr val="7A646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대회 소개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3E93943-341F-45C8-8306-169F311320B4}"/>
                </a:ext>
              </a:extLst>
            </p:cNvPr>
            <p:cNvSpPr txBox="1"/>
            <p:nvPr/>
          </p:nvSpPr>
          <p:spPr>
            <a:xfrm>
              <a:off x="4421847" y="186937"/>
              <a:ext cx="1811085" cy="43088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200" b="1" dirty="0">
                  <a:solidFill>
                    <a:srgbClr val="7A646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알고리즘 소개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339E4BC-31FF-47C8-98F2-034C5BCDF58F}"/>
                </a:ext>
              </a:extLst>
            </p:cNvPr>
            <p:cNvSpPr txBox="1"/>
            <p:nvPr/>
          </p:nvSpPr>
          <p:spPr>
            <a:xfrm>
              <a:off x="6487256" y="186940"/>
              <a:ext cx="1307440" cy="43088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2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모형 평가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CDE07A6-394B-4004-9498-C9226FC8DFC0}"/>
                </a:ext>
              </a:extLst>
            </p:cNvPr>
            <p:cNvSpPr txBox="1"/>
            <p:nvPr/>
          </p:nvSpPr>
          <p:spPr>
            <a:xfrm>
              <a:off x="8049020" y="186940"/>
              <a:ext cx="1893911" cy="43088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200" b="1" dirty="0">
                  <a:solidFill>
                    <a:srgbClr val="7A646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한계 및 시사점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2F76D92-E6BF-435A-BDF6-BDB3B6FD1846}"/>
                </a:ext>
              </a:extLst>
            </p:cNvPr>
            <p:cNvSpPr txBox="1"/>
            <p:nvPr/>
          </p:nvSpPr>
          <p:spPr>
            <a:xfrm>
              <a:off x="2391866" y="186940"/>
              <a:ext cx="1879126" cy="43088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200" b="1" dirty="0" err="1">
                  <a:solidFill>
                    <a:srgbClr val="7A646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전처리</a:t>
              </a:r>
              <a:r>
                <a:rPr lang="ko-KR" altLang="en-US" sz="2200" b="1" dirty="0">
                  <a:solidFill>
                    <a:srgbClr val="7A646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 </a:t>
              </a:r>
              <a:r>
                <a:rPr lang="en-US" altLang="ko-KR" sz="2200" b="1" dirty="0">
                  <a:solidFill>
                    <a:srgbClr val="7A646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&amp; EDA</a:t>
              </a:r>
              <a:endParaRPr lang="ko-KR" altLang="en-US" sz="2200" b="1" dirty="0">
                <a:solidFill>
                  <a:srgbClr val="7A646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75DE5E5-357D-47B9-98D3-1406E6782759}"/>
                </a:ext>
              </a:extLst>
            </p:cNvPr>
            <p:cNvSpPr txBox="1"/>
            <p:nvPr/>
          </p:nvSpPr>
          <p:spPr>
            <a:xfrm>
              <a:off x="10197255" y="186940"/>
              <a:ext cx="1306474" cy="43088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200" b="1" dirty="0">
                  <a:solidFill>
                    <a:srgbClr val="7A646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참고 문헌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6568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/>
          <p:cNvGrpSpPr/>
          <p:nvPr/>
        </p:nvGrpSpPr>
        <p:grpSpPr>
          <a:xfrm>
            <a:off x="133052" y="958763"/>
            <a:ext cx="1281120" cy="584775"/>
            <a:chOff x="133052" y="958763"/>
            <a:chExt cx="1281120" cy="584775"/>
          </a:xfrm>
        </p:grpSpPr>
        <p:grpSp>
          <p:nvGrpSpPr>
            <p:cNvPr id="21" name="그룹 20"/>
            <p:cNvGrpSpPr/>
            <p:nvPr/>
          </p:nvGrpSpPr>
          <p:grpSpPr>
            <a:xfrm>
              <a:off x="164478" y="958763"/>
              <a:ext cx="1175322" cy="584775"/>
              <a:chOff x="392616" y="958763"/>
              <a:chExt cx="1175322" cy="584775"/>
            </a:xfrm>
          </p:grpSpPr>
          <p:sp>
            <p:nvSpPr>
              <p:cNvPr id="24" name="TextBox 23"/>
              <p:cNvSpPr txBox="1"/>
              <p:nvPr/>
            </p:nvSpPr>
            <p:spPr>
              <a:xfrm>
                <a:off x="392616" y="958763"/>
                <a:ext cx="117532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3200" b="1" dirty="0">
                    <a:solidFill>
                      <a:srgbClr val="5F4E56"/>
                    </a:solidFill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rPr>
                  <a:t>  </a:t>
                </a:r>
                <a:r>
                  <a:rPr lang="en-US" altLang="ko-KR" sz="3200" i="1" dirty="0">
                    <a:solidFill>
                      <a:srgbClr val="5F4E56"/>
                    </a:solidFill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rPr>
                  <a:t>Yolo</a:t>
                </a:r>
              </a:p>
            </p:txBody>
          </p:sp>
          <p:sp>
            <p:nvSpPr>
              <p:cNvPr id="25" name="직사각형 24"/>
              <p:cNvSpPr/>
              <p:nvPr/>
            </p:nvSpPr>
            <p:spPr>
              <a:xfrm>
                <a:off x="398837" y="1009916"/>
                <a:ext cx="134101" cy="420915"/>
              </a:xfrm>
              <a:prstGeom prst="rect">
                <a:avLst/>
              </a:prstGeom>
              <a:solidFill>
                <a:srgbClr val="D9737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23" name="직선 연결선 22"/>
            <p:cNvCxnSpPr/>
            <p:nvPr/>
          </p:nvCxnSpPr>
          <p:spPr>
            <a:xfrm>
              <a:off x="133052" y="1495918"/>
              <a:ext cx="1281120" cy="0"/>
            </a:xfrm>
            <a:prstGeom prst="line">
              <a:avLst/>
            </a:prstGeom>
            <a:ln>
              <a:solidFill>
                <a:srgbClr val="D973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그룹 37"/>
          <p:cNvGrpSpPr/>
          <p:nvPr/>
        </p:nvGrpSpPr>
        <p:grpSpPr>
          <a:xfrm>
            <a:off x="1650416" y="1148732"/>
            <a:ext cx="7798384" cy="707886"/>
            <a:chOff x="1482679" y="1102565"/>
            <a:chExt cx="8633251" cy="707886"/>
          </a:xfrm>
        </p:grpSpPr>
        <p:sp>
          <p:nvSpPr>
            <p:cNvPr id="39" name="TextBox 38"/>
            <p:cNvSpPr txBox="1"/>
            <p:nvPr/>
          </p:nvSpPr>
          <p:spPr>
            <a:xfrm>
              <a:off x="1482679" y="1102565"/>
              <a:ext cx="863325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solidFill>
                    <a:srgbClr val="5F4E5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Top Score </a:t>
              </a:r>
              <a:r>
                <a:rPr lang="ko-KR" altLang="en-US" sz="2000" dirty="0">
                  <a:solidFill>
                    <a:srgbClr val="5F4E5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가 </a:t>
              </a:r>
              <a:r>
                <a:rPr lang="en-US" altLang="ko-KR" sz="2000" dirty="0">
                  <a:solidFill>
                    <a:srgbClr val="5F4E5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0.137</a:t>
              </a:r>
              <a:r>
                <a:rPr lang="ko-KR" altLang="en-US" sz="2000" dirty="0">
                  <a:solidFill>
                    <a:srgbClr val="5F4E5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로 모델에 큰 변화를 주는 것이 올바르다고 판단하여 </a:t>
              </a:r>
              <a:r>
                <a:rPr lang="en-US" altLang="ko-KR" sz="2000" dirty="0" err="1">
                  <a:solidFill>
                    <a:srgbClr val="5F4E5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EfficientNet</a:t>
              </a:r>
              <a:r>
                <a:rPr lang="ko-KR" altLang="en-US" sz="2000" dirty="0">
                  <a:solidFill>
                    <a:srgbClr val="5F4E5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을 활용하는 방법을 채택</a:t>
              </a:r>
              <a:endParaRPr lang="en-US" altLang="ko-KR" sz="2000" dirty="0">
                <a:solidFill>
                  <a:srgbClr val="5F4E5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cxnSp>
          <p:nvCxnSpPr>
            <p:cNvPr id="40" name="직선 연결선 39"/>
            <p:cNvCxnSpPr/>
            <p:nvPr/>
          </p:nvCxnSpPr>
          <p:spPr>
            <a:xfrm>
              <a:off x="1509096" y="1172550"/>
              <a:ext cx="0" cy="554715"/>
            </a:xfrm>
            <a:prstGeom prst="line">
              <a:avLst/>
            </a:prstGeom>
            <a:ln w="19050">
              <a:solidFill>
                <a:srgbClr val="04656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그룹 9"/>
          <p:cNvGrpSpPr/>
          <p:nvPr/>
        </p:nvGrpSpPr>
        <p:grpSpPr>
          <a:xfrm>
            <a:off x="509193" y="2393773"/>
            <a:ext cx="10714230" cy="3796556"/>
            <a:chOff x="272525" y="2528425"/>
            <a:chExt cx="10714230" cy="3796556"/>
          </a:xfrm>
        </p:grpSpPr>
        <p:sp>
          <p:nvSpPr>
            <p:cNvPr id="26" name="직사각형 25"/>
            <p:cNvSpPr/>
            <p:nvPr/>
          </p:nvSpPr>
          <p:spPr>
            <a:xfrm>
              <a:off x="272525" y="3488183"/>
              <a:ext cx="1866951" cy="968486"/>
            </a:xfrm>
            <a:prstGeom prst="rect">
              <a:avLst/>
            </a:prstGeom>
            <a:solidFill>
              <a:srgbClr val="3D868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Input Image</a:t>
              </a: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3173563" y="3496911"/>
              <a:ext cx="1866951" cy="968486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dirty="0" err="1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EfficientNet</a:t>
              </a:r>
              <a:endPara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6148191" y="2528425"/>
              <a:ext cx="1866951" cy="968486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Yolo</a:t>
              </a: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6148191" y="4465397"/>
              <a:ext cx="1866951" cy="968486"/>
            </a:xfrm>
            <a:prstGeom prst="rect">
              <a:avLst/>
            </a:prstGeom>
            <a:solidFill>
              <a:srgbClr val="3D868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정상 판단</a:t>
              </a:r>
              <a:endPara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9116601" y="4465397"/>
              <a:ext cx="1866951" cy="968486"/>
            </a:xfrm>
            <a:prstGeom prst="rect">
              <a:avLst/>
            </a:prstGeom>
            <a:solidFill>
              <a:srgbClr val="3D868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정상 </a:t>
              </a:r>
              <a:endPara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9119804" y="2528425"/>
              <a:ext cx="1866951" cy="968486"/>
            </a:xfrm>
            <a:prstGeom prst="rect">
              <a:avLst/>
            </a:prstGeom>
            <a:solidFill>
              <a:srgbClr val="3D868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증상 예측</a:t>
              </a:r>
              <a:endPara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34" name="줄무늬가 있는 오른쪽 화살표 33"/>
            <p:cNvSpPr/>
            <p:nvPr/>
          </p:nvSpPr>
          <p:spPr>
            <a:xfrm>
              <a:off x="8223691" y="4786657"/>
              <a:ext cx="684361" cy="325967"/>
            </a:xfrm>
            <a:prstGeom prst="stripedRightArrow">
              <a:avLst/>
            </a:prstGeom>
            <a:solidFill>
              <a:srgbClr val="D97372"/>
            </a:solidFill>
            <a:ln>
              <a:solidFill>
                <a:srgbClr val="4CA6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줄무늬가 있는 오른쪽 화살표 34"/>
            <p:cNvSpPr/>
            <p:nvPr/>
          </p:nvSpPr>
          <p:spPr>
            <a:xfrm>
              <a:off x="8223690" y="2877994"/>
              <a:ext cx="684361" cy="325967"/>
            </a:xfrm>
            <a:prstGeom prst="stripedRightArrow">
              <a:avLst/>
            </a:prstGeom>
            <a:solidFill>
              <a:srgbClr val="D97372"/>
            </a:solidFill>
            <a:ln>
              <a:solidFill>
                <a:srgbClr val="4CA6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줄무늬가 있는 오른쪽 화살표 35"/>
            <p:cNvSpPr/>
            <p:nvPr/>
          </p:nvSpPr>
          <p:spPr>
            <a:xfrm rot="20100000">
              <a:off x="5183819" y="3131426"/>
              <a:ext cx="684361" cy="325967"/>
            </a:xfrm>
            <a:prstGeom prst="stripedRightArrow">
              <a:avLst/>
            </a:prstGeom>
            <a:solidFill>
              <a:srgbClr val="D97372"/>
            </a:solidFill>
            <a:ln>
              <a:solidFill>
                <a:srgbClr val="4CA6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줄무늬가 있는 오른쪽 화살표 36"/>
            <p:cNvSpPr/>
            <p:nvPr/>
          </p:nvSpPr>
          <p:spPr>
            <a:xfrm rot="1500000">
              <a:off x="5183820" y="4560169"/>
              <a:ext cx="684361" cy="325967"/>
            </a:xfrm>
            <a:prstGeom prst="stripedRightArrow">
              <a:avLst/>
            </a:prstGeom>
            <a:solidFill>
              <a:srgbClr val="D97372"/>
            </a:solidFill>
            <a:ln>
              <a:solidFill>
                <a:srgbClr val="4CA6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줄무늬가 있는 오른쪽 화살표 41"/>
            <p:cNvSpPr/>
            <p:nvPr/>
          </p:nvSpPr>
          <p:spPr>
            <a:xfrm rot="1500000">
              <a:off x="8219830" y="3809444"/>
              <a:ext cx="684361" cy="325967"/>
            </a:xfrm>
            <a:prstGeom prst="stripedRightArrow">
              <a:avLst/>
            </a:prstGeom>
            <a:solidFill>
              <a:srgbClr val="D97372"/>
            </a:solidFill>
            <a:ln>
              <a:solidFill>
                <a:srgbClr val="4CA6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466113" y="4875608"/>
              <a:ext cx="410651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 err="1">
                  <a:solidFill>
                    <a:srgbClr val="5F4E5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EfficientNet</a:t>
              </a:r>
              <a:r>
                <a:rPr lang="ko-KR" altLang="en-US" sz="2000" dirty="0">
                  <a:solidFill>
                    <a:srgbClr val="5F4E5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을 </a:t>
              </a:r>
              <a:r>
                <a:rPr lang="en-US" altLang="ko-KR" sz="2000" dirty="0">
                  <a:solidFill>
                    <a:srgbClr val="5F4E5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1</a:t>
              </a:r>
              <a:r>
                <a:rPr lang="ko-KR" altLang="en-US" sz="2000" dirty="0">
                  <a:solidFill>
                    <a:srgbClr val="5F4E5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차 통과하여 정상과 증상을 구분 </a:t>
              </a:r>
              <a:r>
                <a:rPr lang="en-US" altLang="ko-KR" sz="2000" dirty="0">
                  <a:solidFill>
                    <a:srgbClr val="5F4E5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(2-class classification)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7081666" y="5617095"/>
              <a:ext cx="317182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solidFill>
                    <a:srgbClr val="5F4E5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증상으로 판단된 이미지는</a:t>
              </a:r>
              <a:endParaRPr lang="en-US" altLang="ko-KR" sz="2000" dirty="0">
                <a:solidFill>
                  <a:srgbClr val="5F4E5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r>
                <a:rPr lang="en-US" altLang="ko-KR" sz="2000" dirty="0">
                  <a:solidFill>
                    <a:srgbClr val="5F4E5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Yolo</a:t>
              </a:r>
              <a:r>
                <a:rPr lang="ko-KR" altLang="en-US" sz="2000" dirty="0">
                  <a:solidFill>
                    <a:srgbClr val="5F4E5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를 통과하여 증상 예측</a:t>
              </a:r>
              <a:endParaRPr lang="en-US" altLang="ko-KR" sz="2000" dirty="0">
                <a:solidFill>
                  <a:srgbClr val="5F4E5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45" name="줄무늬가 있는 오른쪽 화살표 44"/>
            <p:cNvSpPr/>
            <p:nvPr/>
          </p:nvSpPr>
          <p:spPr>
            <a:xfrm>
              <a:off x="2314339" y="3809443"/>
              <a:ext cx="684361" cy="325967"/>
            </a:xfrm>
            <a:prstGeom prst="stripedRightArrow">
              <a:avLst/>
            </a:prstGeom>
            <a:solidFill>
              <a:srgbClr val="D97372"/>
            </a:solidFill>
            <a:ln>
              <a:solidFill>
                <a:srgbClr val="4CA6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1" name="직사각형 40"/>
          <p:cNvSpPr/>
          <p:nvPr/>
        </p:nvSpPr>
        <p:spPr>
          <a:xfrm>
            <a:off x="240678" y="1466855"/>
            <a:ext cx="134524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>
                <a:solidFill>
                  <a:srgbClr val="5F4E56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" panose="020B0502040504020204" pitchFamily="34"/>
              </a:rPr>
              <a:t>모형 평가</a:t>
            </a:r>
            <a:r>
              <a:rPr lang="en-US" altLang="ko-KR" sz="2000" i="1" dirty="0">
                <a:solidFill>
                  <a:srgbClr val="5F4E56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" panose="020B0502040504020204" pitchFamily="34"/>
              </a:rPr>
              <a:t> </a:t>
            </a:r>
            <a:endParaRPr lang="ko-KR" altLang="en-US" sz="1600" dirty="0">
              <a:solidFill>
                <a:srgbClr val="5F4E56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Noto Sans" panose="020B0502040504020204" pitchFamily="34"/>
            </a:endParaRP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82F43508-6399-4B0E-957B-7DE3218FC926}"/>
              </a:ext>
            </a:extLst>
          </p:cNvPr>
          <p:cNvGrpSpPr/>
          <p:nvPr/>
        </p:nvGrpSpPr>
        <p:grpSpPr>
          <a:xfrm>
            <a:off x="0" y="136460"/>
            <a:ext cx="12192000" cy="531845"/>
            <a:chOff x="0" y="136460"/>
            <a:chExt cx="12192000" cy="531845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6BA200C4-DFD1-44F0-BAD9-FFB33265D3FA}"/>
                </a:ext>
              </a:extLst>
            </p:cNvPr>
            <p:cNvSpPr/>
            <p:nvPr/>
          </p:nvSpPr>
          <p:spPr>
            <a:xfrm>
              <a:off x="0" y="136460"/>
              <a:ext cx="12192000" cy="531845"/>
            </a:xfrm>
            <a:prstGeom prst="rect">
              <a:avLst/>
            </a:prstGeom>
            <a:solidFill>
              <a:srgbClr val="046561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D35B9D0C-8669-40AE-8232-7B6EBECFA861}"/>
                </a:ext>
              </a:extLst>
            </p:cNvPr>
            <p:cNvSpPr/>
            <p:nvPr/>
          </p:nvSpPr>
          <p:spPr>
            <a:xfrm>
              <a:off x="6203231" y="139570"/>
              <a:ext cx="1845789" cy="528735"/>
            </a:xfrm>
            <a:prstGeom prst="rect">
              <a:avLst/>
            </a:prstGeom>
            <a:solidFill>
              <a:srgbClr val="0465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8886BB04-838D-44AA-B96F-6F3732B8EF7F}"/>
                </a:ext>
              </a:extLst>
            </p:cNvPr>
            <p:cNvSpPr txBox="1"/>
            <p:nvPr/>
          </p:nvSpPr>
          <p:spPr>
            <a:xfrm>
              <a:off x="711524" y="186940"/>
              <a:ext cx="1322549" cy="43088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200" b="1" dirty="0">
                  <a:solidFill>
                    <a:srgbClr val="7A646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대회 소개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87D4DA61-E808-4097-8709-0E9C5F60B7AE}"/>
                </a:ext>
              </a:extLst>
            </p:cNvPr>
            <p:cNvSpPr txBox="1"/>
            <p:nvPr/>
          </p:nvSpPr>
          <p:spPr>
            <a:xfrm>
              <a:off x="4421847" y="186937"/>
              <a:ext cx="1811085" cy="43088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200" b="1" dirty="0">
                  <a:solidFill>
                    <a:srgbClr val="7A646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알고리즘 소개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CF4813F0-3551-409D-B665-20958A6F5EB6}"/>
                </a:ext>
              </a:extLst>
            </p:cNvPr>
            <p:cNvSpPr txBox="1"/>
            <p:nvPr/>
          </p:nvSpPr>
          <p:spPr>
            <a:xfrm>
              <a:off x="6487256" y="186940"/>
              <a:ext cx="1307440" cy="43088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2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모형 평가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2007D472-F08D-4A52-A7A6-A9461ACFCE1A}"/>
                </a:ext>
              </a:extLst>
            </p:cNvPr>
            <p:cNvSpPr txBox="1"/>
            <p:nvPr/>
          </p:nvSpPr>
          <p:spPr>
            <a:xfrm>
              <a:off x="8049020" y="186940"/>
              <a:ext cx="1893911" cy="43088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200" b="1" dirty="0">
                  <a:solidFill>
                    <a:srgbClr val="7A646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한계 및 시사점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5A4F6925-CCCA-4F15-9FED-72621AE0DBA8}"/>
                </a:ext>
              </a:extLst>
            </p:cNvPr>
            <p:cNvSpPr txBox="1"/>
            <p:nvPr/>
          </p:nvSpPr>
          <p:spPr>
            <a:xfrm>
              <a:off x="2391866" y="186940"/>
              <a:ext cx="1879126" cy="43088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200" b="1" dirty="0" err="1">
                  <a:solidFill>
                    <a:srgbClr val="7A646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전처리</a:t>
              </a:r>
              <a:r>
                <a:rPr lang="ko-KR" altLang="en-US" sz="2200" b="1" dirty="0">
                  <a:solidFill>
                    <a:srgbClr val="7A646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 </a:t>
              </a:r>
              <a:r>
                <a:rPr lang="en-US" altLang="ko-KR" sz="2200" b="1" dirty="0">
                  <a:solidFill>
                    <a:srgbClr val="7A646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&amp; EDA</a:t>
              </a:r>
              <a:endParaRPr lang="ko-KR" altLang="en-US" sz="2200" b="1" dirty="0">
                <a:solidFill>
                  <a:srgbClr val="7A646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DF882BBA-88B0-41CE-A0A7-1EB2B60D4321}"/>
                </a:ext>
              </a:extLst>
            </p:cNvPr>
            <p:cNvSpPr txBox="1"/>
            <p:nvPr/>
          </p:nvSpPr>
          <p:spPr>
            <a:xfrm>
              <a:off x="10197255" y="186940"/>
              <a:ext cx="1306474" cy="43088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200" b="1" dirty="0">
                  <a:solidFill>
                    <a:srgbClr val="7A646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참고 문헌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26037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/>
          <p:cNvGrpSpPr/>
          <p:nvPr/>
        </p:nvGrpSpPr>
        <p:grpSpPr>
          <a:xfrm>
            <a:off x="133052" y="958763"/>
            <a:ext cx="1312546" cy="1246756"/>
            <a:chOff x="133052" y="958763"/>
            <a:chExt cx="1312546" cy="1246756"/>
          </a:xfrm>
        </p:grpSpPr>
        <p:grpSp>
          <p:nvGrpSpPr>
            <p:cNvPr id="21" name="그룹 20"/>
            <p:cNvGrpSpPr/>
            <p:nvPr/>
          </p:nvGrpSpPr>
          <p:grpSpPr>
            <a:xfrm>
              <a:off x="164478" y="958763"/>
              <a:ext cx="1175322" cy="584775"/>
              <a:chOff x="392616" y="958763"/>
              <a:chExt cx="1175322" cy="584775"/>
            </a:xfrm>
          </p:grpSpPr>
          <p:sp>
            <p:nvSpPr>
              <p:cNvPr id="24" name="TextBox 23"/>
              <p:cNvSpPr txBox="1"/>
              <p:nvPr/>
            </p:nvSpPr>
            <p:spPr>
              <a:xfrm>
                <a:off x="392616" y="958763"/>
                <a:ext cx="117532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3200" b="1" dirty="0">
                    <a:solidFill>
                      <a:srgbClr val="5F4E56"/>
                    </a:solidFill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rPr>
                  <a:t>  </a:t>
                </a:r>
                <a:r>
                  <a:rPr lang="en-US" altLang="ko-KR" sz="3200" i="1" dirty="0">
                    <a:solidFill>
                      <a:srgbClr val="5F4E56"/>
                    </a:solidFill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rPr>
                  <a:t>Yolo</a:t>
                </a:r>
              </a:p>
            </p:txBody>
          </p:sp>
          <p:sp>
            <p:nvSpPr>
              <p:cNvPr id="25" name="직사각형 24"/>
              <p:cNvSpPr/>
              <p:nvPr/>
            </p:nvSpPr>
            <p:spPr>
              <a:xfrm>
                <a:off x="398837" y="1009916"/>
                <a:ext cx="134101" cy="420915"/>
              </a:xfrm>
              <a:prstGeom prst="rect">
                <a:avLst/>
              </a:prstGeom>
              <a:solidFill>
                <a:srgbClr val="D9737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2" name="직사각형 21"/>
            <p:cNvSpPr/>
            <p:nvPr/>
          </p:nvSpPr>
          <p:spPr>
            <a:xfrm>
              <a:off x="164478" y="1466855"/>
              <a:ext cx="1281120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>
                  <a:solidFill>
                    <a:srgbClr val="5F4E5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Noto Sans" panose="020B0502040504020204" pitchFamily="34"/>
                </a:rPr>
                <a:t>모형 평가</a:t>
              </a:r>
              <a:endParaRPr lang="en-US" altLang="ko-KR" sz="2200" dirty="0">
                <a:solidFill>
                  <a:srgbClr val="5F4E56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" panose="020B0502040504020204" pitchFamily="34"/>
              </a:endParaRPr>
            </a:p>
            <a:p>
              <a:pPr algn="r"/>
              <a:r>
                <a:rPr lang="en-US" altLang="ko-KR" sz="2000" i="1" dirty="0">
                  <a:solidFill>
                    <a:srgbClr val="5F4E5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Noto Sans" panose="020B0502040504020204" pitchFamily="34"/>
                </a:rPr>
                <a:t> </a:t>
              </a:r>
              <a:endParaRPr lang="ko-KR" altLang="en-US" sz="1600" dirty="0">
                <a:solidFill>
                  <a:srgbClr val="5F4E56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" panose="020B0502040504020204" pitchFamily="34"/>
              </a:endParaRPr>
            </a:p>
          </p:txBody>
        </p:sp>
        <p:cxnSp>
          <p:nvCxnSpPr>
            <p:cNvPr id="23" name="직선 연결선 22"/>
            <p:cNvCxnSpPr/>
            <p:nvPr/>
          </p:nvCxnSpPr>
          <p:spPr>
            <a:xfrm>
              <a:off x="133052" y="1495918"/>
              <a:ext cx="1281120" cy="0"/>
            </a:xfrm>
            <a:prstGeom prst="line">
              <a:avLst/>
            </a:prstGeom>
            <a:ln>
              <a:solidFill>
                <a:srgbClr val="D973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TextBox 38"/>
          <p:cNvSpPr txBox="1"/>
          <p:nvPr/>
        </p:nvSpPr>
        <p:spPr>
          <a:xfrm>
            <a:off x="1650415" y="1148732"/>
            <a:ext cx="98533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5F4E5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현재 </a:t>
            </a:r>
            <a:r>
              <a:rPr lang="en-US" altLang="ko-KR" sz="2000" dirty="0">
                <a:solidFill>
                  <a:srgbClr val="5F4E5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743</a:t>
            </a:r>
            <a:r>
              <a:rPr lang="ko-KR" altLang="en-US" sz="2000" dirty="0">
                <a:solidFill>
                  <a:srgbClr val="5F4E5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개의 팀 중 </a:t>
            </a:r>
            <a:r>
              <a:rPr lang="en-US" altLang="ko-KR" sz="2000" dirty="0">
                <a:solidFill>
                  <a:srgbClr val="5F4E5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434</a:t>
            </a:r>
            <a:r>
              <a:rPr lang="ko-KR" altLang="en-US" sz="2000" dirty="0">
                <a:solidFill>
                  <a:srgbClr val="5F4E5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등이다</a:t>
            </a:r>
            <a:r>
              <a:rPr lang="en-US" altLang="ko-KR" sz="2000" dirty="0">
                <a:solidFill>
                  <a:srgbClr val="5F4E5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sz="2000" dirty="0">
                <a:solidFill>
                  <a:srgbClr val="5F4E5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약 </a:t>
            </a:r>
            <a:r>
              <a:rPr lang="en-US" altLang="ko-KR" sz="2000" dirty="0">
                <a:solidFill>
                  <a:srgbClr val="5F4E5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lang="ko-KR" altLang="en-US" sz="2000" dirty="0">
                <a:solidFill>
                  <a:srgbClr val="5F4E5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달 간의 시간 안에 </a:t>
            </a:r>
            <a:r>
              <a:rPr lang="en-US" altLang="ko-KR" sz="2000" dirty="0">
                <a:solidFill>
                  <a:srgbClr val="5F4E5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Top Score</a:t>
            </a:r>
            <a:r>
              <a:rPr lang="ko-KR" altLang="en-US" sz="2000" dirty="0">
                <a:solidFill>
                  <a:srgbClr val="5F4E5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를 넘어 서는 것이 목표이다</a:t>
            </a:r>
            <a:r>
              <a:rPr lang="en-US" altLang="ko-KR" sz="2000" dirty="0">
                <a:solidFill>
                  <a:srgbClr val="5F4E5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sp>
        <p:nvSpPr>
          <p:cNvPr id="41" name="직사각형 40"/>
          <p:cNvSpPr/>
          <p:nvPr/>
        </p:nvSpPr>
        <p:spPr>
          <a:xfrm>
            <a:off x="1605431" y="3185272"/>
            <a:ext cx="2816416" cy="2471352"/>
          </a:xfrm>
          <a:prstGeom prst="rect">
            <a:avLst/>
          </a:prstGeom>
          <a:solidFill>
            <a:srgbClr val="3D868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4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mAP</a:t>
            </a:r>
            <a:endParaRPr lang="en-US" altLang="ko-KR" sz="5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r>
              <a:rPr lang="en-US" altLang="ko-KR" sz="5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0.187</a:t>
            </a:r>
          </a:p>
          <a:p>
            <a:pPr algn="ctr"/>
            <a:r>
              <a:rPr lang="en-US" altLang="ko-KR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434/743</a:t>
            </a:r>
          </a:p>
        </p:txBody>
      </p:sp>
      <p:sp>
        <p:nvSpPr>
          <p:cNvPr id="46" name="직사각형 45"/>
          <p:cNvSpPr/>
          <p:nvPr/>
        </p:nvSpPr>
        <p:spPr>
          <a:xfrm>
            <a:off x="7825906" y="3182157"/>
            <a:ext cx="3024586" cy="2471352"/>
          </a:xfrm>
          <a:prstGeom prst="rect">
            <a:avLst/>
          </a:prstGeom>
          <a:solidFill>
            <a:srgbClr val="3D868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4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mAP</a:t>
            </a:r>
            <a:endParaRPr lang="en-US" altLang="ko-KR" sz="5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r>
              <a:rPr lang="en-US" altLang="ko-KR" sz="5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0.318</a:t>
            </a:r>
          </a:p>
          <a:p>
            <a:pPr algn="ctr"/>
            <a:r>
              <a:rPr lang="en-US" altLang="ko-KR" sz="3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1/743</a:t>
            </a:r>
          </a:p>
        </p:txBody>
      </p:sp>
      <p:sp>
        <p:nvSpPr>
          <p:cNvPr id="47" name="직사각형 46"/>
          <p:cNvSpPr/>
          <p:nvPr/>
        </p:nvSpPr>
        <p:spPr>
          <a:xfrm>
            <a:off x="1981849" y="2056688"/>
            <a:ext cx="1915297" cy="840260"/>
          </a:xfrm>
          <a:prstGeom prst="rect">
            <a:avLst/>
          </a:prstGeom>
          <a:solidFill>
            <a:srgbClr val="04656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현재</a:t>
            </a:r>
            <a:endParaRPr lang="en-US" altLang="ko-KR" sz="3600" dirty="0">
              <a:solidFill>
                <a:schemeClr val="bg1">
                  <a:lumMod val="8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8342491" y="2056688"/>
            <a:ext cx="1915297" cy="840260"/>
          </a:xfrm>
          <a:prstGeom prst="rect">
            <a:avLst/>
          </a:prstGeom>
          <a:solidFill>
            <a:srgbClr val="04656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Top</a:t>
            </a:r>
          </a:p>
        </p:txBody>
      </p:sp>
      <p:sp>
        <p:nvSpPr>
          <p:cNvPr id="49" name="직사각형 48"/>
          <p:cNvSpPr/>
          <p:nvPr/>
        </p:nvSpPr>
        <p:spPr>
          <a:xfrm>
            <a:off x="8049020" y="5653509"/>
            <a:ext cx="2724285" cy="4381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rgbClr val="5F4E56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제출 기한 </a:t>
            </a:r>
            <a:r>
              <a:rPr lang="en-US" altLang="ko-KR" sz="2400" dirty="0">
                <a:solidFill>
                  <a:srgbClr val="5F4E56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03.30</a:t>
            </a:r>
          </a:p>
        </p:txBody>
      </p:sp>
      <p:sp>
        <p:nvSpPr>
          <p:cNvPr id="50" name="줄무늬가 있는 오른쪽 화살표 49"/>
          <p:cNvSpPr/>
          <p:nvPr/>
        </p:nvSpPr>
        <p:spPr>
          <a:xfrm>
            <a:off x="5204378" y="3502260"/>
            <a:ext cx="1997706" cy="915573"/>
          </a:xfrm>
          <a:prstGeom prst="stripedRightArrow">
            <a:avLst/>
          </a:prstGeom>
          <a:solidFill>
            <a:srgbClr val="5F4E56"/>
          </a:solidFill>
          <a:ln>
            <a:solidFill>
              <a:srgbClr val="3D86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직선 연결선 25"/>
          <p:cNvCxnSpPr/>
          <p:nvPr/>
        </p:nvCxnSpPr>
        <p:spPr>
          <a:xfrm>
            <a:off x="1664235" y="1180261"/>
            <a:ext cx="0" cy="313122"/>
          </a:xfrm>
          <a:prstGeom prst="line">
            <a:avLst/>
          </a:prstGeom>
          <a:ln w="19050">
            <a:solidFill>
              <a:srgbClr val="0465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4C04F12C-7CF0-400D-B4AE-74DA6525763B}"/>
              </a:ext>
            </a:extLst>
          </p:cNvPr>
          <p:cNvGrpSpPr/>
          <p:nvPr/>
        </p:nvGrpSpPr>
        <p:grpSpPr>
          <a:xfrm>
            <a:off x="0" y="136460"/>
            <a:ext cx="12192000" cy="531845"/>
            <a:chOff x="0" y="136460"/>
            <a:chExt cx="12192000" cy="531845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AF17EA3C-DB86-4086-868A-B4FA03419761}"/>
                </a:ext>
              </a:extLst>
            </p:cNvPr>
            <p:cNvSpPr/>
            <p:nvPr/>
          </p:nvSpPr>
          <p:spPr>
            <a:xfrm>
              <a:off x="0" y="136460"/>
              <a:ext cx="12192000" cy="531845"/>
            </a:xfrm>
            <a:prstGeom prst="rect">
              <a:avLst/>
            </a:prstGeom>
            <a:solidFill>
              <a:srgbClr val="046561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23C574A7-43AA-469D-BC7A-5F893A28EB8E}"/>
                </a:ext>
              </a:extLst>
            </p:cNvPr>
            <p:cNvSpPr/>
            <p:nvPr/>
          </p:nvSpPr>
          <p:spPr>
            <a:xfrm>
              <a:off x="6203231" y="139570"/>
              <a:ext cx="1845789" cy="528735"/>
            </a:xfrm>
            <a:prstGeom prst="rect">
              <a:avLst/>
            </a:prstGeom>
            <a:solidFill>
              <a:srgbClr val="0465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C8D07EC-0689-42ED-96D5-EBF79C0B23DD}"/>
                </a:ext>
              </a:extLst>
            </p:cNvPr>
            <p:cNvSpPr txBox="1"/>
            <p:nvPr/>
          </p:nvSpPr>
          <p:spPr>
            <a:xfrm>
              <a:off x="711524" y="186940"/>
              <a:ext cx="1322549" cy="43088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200" b="1" dirty="0">
                  <a:solidFill>
                    <a:srgbClr val="7A646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대회 소개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7DFFC44-5092-41CE-B98E-517416827FC4}"/>
                </a:ext>
              </a:extLst>
            </p:cNvPr>
            <p:cNvSpPr txBox="1"/>
            <p:nvPr/>
          </p:nvSpPr>
          <p:spPr>
            <a:xfrm>
              <a:off x="4421847" y="186937"/>
              <a:ext cx="1811085" cy="43088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200" b="1" dirty="0">
                  <a:solidFill>
                    <a:srgbClr val="7A646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알고리즘 소개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9B1461A-063E-45E9-BA53-B03DF5FFF467}"/>
                </a:ext>
              </a:extLst>
            </p:cNvPr>
            <p:cNvSpPr txBox="1"/>
            <p:nvPr/>
          </p:nvSpPr>
          <p:spPr>
            <a:xfrm>
              <a:off x="6487256" y="186940"/>
              <a:ext cx="1307440" cy="43088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2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모형 평가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029CB1B-E2AB-4489-AEAC-FE6ECF7C1453}"/>
                </a:ext>
              </a:extLst>
            </p:cNvPr>
            <p:cNvSpPr txBox="1"/>
            <p:nvPr/>
          </p:nvSpPr>
          <p:spPr>
            <a:xfrm>
              <a:off x="8049020" y="186940"/>
              <a:ext cx="1893911" cy="43088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200" b="1" dirty="0">
                  <a:solidFill>
                    <a:srgbClr val="7A646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한계 및 시사점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1FF712A-D2CC-41B4-8DFA-7713B1170FB5}"/>
                </a:ext>
              </a:extLst>
            </p:cNvPr>
            <p:cNvSpPr txBox="1"/>
            <p:nvPr/>
          </p:nvSpPr>
          <p:spPr>
            <a:xfrm>
              <a:off x="2391866" y="186940"/>
              <a:ext cx="1879126" cy="43088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200" b="1" dirty="0" err="1">
                  <a:solidFill>
                    <a:srgbClr val="7A646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전처리</a:t>
              </a:r>
              <a:r>
                <a:rPr lang="ko-KR" altLang="en-US" sz="2200" b="1" dirty="0">
                  <a:solidFill>
                    <a:srgbClr val="7A646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 </a:t>
              </a:r>
              <a:r>
                <a:rPr lang="en-US" altLang="ko-KR" sz="2200" b="1" dirty="0">
                  <a:solidFill>
                    <a:srgbClr val="7A646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&amp; EDA</a:t>
              </a:r>
              <a:endParaRPr lang="ko-KR" altLang="en-US" sz="2200" b="1" dirty="0">
                <a:solidFill>
                  <a:srgbClr val="7A646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6A3075EC-EB9B-46CC-9E0F-7859FA61CA0E}"/>
                </a:ext>
              </a:extLst>
            </p:cNvPr>
            <p:cNvSpPr txBox="1"/>
            <p:nvPr/>
          </p:nvSpPr>
          <p:spPr>
            <a:xfrm>
              <a:off x="10197255" y="186940"/>
              <a:ext cx="1306474" cy="43088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200" b="1" dirty="0">
                  <a:solidFill>
                    <a:srgbClr val="7A646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참고 문헌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39780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/>
          <p:cNvGrpSpPr/>
          <p:nvPr/>
        </p:nvGrpSpPr>
        <p:grpSpPr>
          <a:xfrm>
            <a:off x="133052" y="958763"/>
            <a:ext cx="1357430" cy="1246756"/>
            <a:chOff x="133052" y="958763"/>
            <a:chExt cx="1357430" cy="1246756"/>
          </a:xfrm>
        </p:grpSpPr>
        <p:grpSp>
          <p:nvGrpSpPr>
            <p:cNvPr id="21" name="그룹 20"/>
            <p:cNvGrpSpPr/>
            <p:nvPr/>
          </p:nvGrpSpPr>
          <p:grpSpPr>
            <a:xfrm>
              <a:off x="164478" y="958763"/>
              <a:ext cx="1326004" cy="584775"/>
              <a:chOff x="392616" y="958763"/>
              <a:chExt cx="1326004" cy="584775"/>
            </a:xfrm>
          </p:grpSpPr>
          <p:sp>
            <p:nvSpPr>
              <p:cNvPr id="24" name="TextBox 23"/>
              <p:cNvSpPr txBox="1"/>
              <p:nvPr/>
            </p:nvSpPr>
            <p:spPr>
              <a:xfrm>
                <a:off x="392616" y="958763"/>
                <a:ext cx="1326004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3200" b="1" dirty="0">
                    <a:solidFill>
                      <a:srgbClr val="5F4E56"/>
                    </a:solidFill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rPr>
                  <a:t>  </a:t>
                </a:r>
                <a:r>
                  <a:rPr lang="en-US" altLang="ko-KR" sz="3200" i="1" dirty="0" smtClean="0">
                    <a:solidFill>
                      <a:srgbClr val="5F4E56"/>
                    </a:solidFill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rPr>
                  <a:t>DETR</a:t>
                </a:r>
                <a:endParaRPr lang="en-US" altLang="ko-KR" sz="3200" i="1" dirty="0">
                  <a:solidFill>
                    <a:srgbClr val="5F4E56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sp>
            <p:nvSpPr>
              <p:cNvPr id="25" name="직사각형 24"/>
              <p:cNvSpPr/>
              <p:nvPr/>
            </p:nvSpPr>
            <p:spPr>
              <a:xfrm>
                <a:off x="398837" y="1009916"/>
                <a:ext cx="134101" cy="420915"/>
              </a:xfrm>
              <a:prstGeom prst="rect">
                <a:avLst/>
              </a:prstGeom>
              <a:solidFill>
                <a:srgbClr val="D9737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2" name="직사각형 21"/>
            <p:cNvSpPr/>
            <p:nvPr/>
          </p:nvSpPr>
          <p:spPr>
            <a:xfrm>
              <a:off x="164478" y="1466855"/>
              <a:ext cx="1281120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>
                  <a:solidFill>
                    <a:srgbClr val="5F4E5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Noto Sans" panose="020B0502040504020204" pitchFamily="34"/>
                </a:rPr>
                <a:t>모형 평가</a:t>
              </a:r>
              <a:endParaRPr lang="en-US" altLang="ko-KR" sz="2200" dirty="0">
                <a:solidFill>
                  <a:srgbClr val="5F4E56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" panose="020B0502040504020204" pitchFamily="34"/>
              </a:endParaRPr>
            </a:p>
            <a:p>
              <a:pPr algn="r"/>
              <a:r>
                <a:rPr lang="en-US" altLang="ko-KR" sz="2000" i="1" dirty="0">
                  <a:solidFill>
                    <a:srgbClr val="5F4E5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Noto Sans" panose="020B0502040504020204" pitchFamily="34"/>
                </a:rPr>
                <a:t> </a:t>
              </a:r>
              <a:endParaRPr lang="ko-KR" altLang="en-US" sz="1600" dirty="0">
                <a:solidFill>
                  <a:srgbClr val="5F4E56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" panose="020B0502040504020204" pitchFamily="34"/>
              </a:endParaRPr>
            </a:p>
          </p:txBody>
        </p:sp>
        <p:cxnSp>
          <p:nvCxnSpPr>
            <p:cNvPr id="23" name="직선 연결선 22"/>
            <p:cNvCxnSpPr/>
            <p:nvPr/>
          </p:nvCxnSpPr>
          <p:spPr>
            <a:xfrm>
              <a:off x="133052" y="1495918"/>
              <a:ext cx="1281120" cy="0"/>
            </a:xfrm>
            <a:prstGeom prst="line">
              <a:avLst/>
            </a:prstGeom>
            <a:ln>
              <a:solidFill>
                <a:srgbClr val="D973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TextBox 38"/>
          <p:cNvSpPr txBox="1"/>
          <p:nvPr/>
        </p:nvSpPr>
        <p:spPr>
          <a:xfrm>
            <a:off x="1650415" y="1148732"/>
            <a:ext cx="98533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2000" dirty="0">
                <a:solidFill>
                  <a:srgbClr val="5F4E5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실제 </a:t>
            </a:r>
            <a:r>
              <a:rPr lang="en-US" altLang="ko-KR" sz="2000" dirty="0">
                <a:solidFill>
                  <a:srgbClr val="5F4E5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Test</a:t>
            </a:r>
            <a:r>
              <a:rPr lang="ko-KR" altLang="en-US" sz="2000" dirty="0">
                <a:solidFill>
                  <a:srgbClr val="5F4E5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한 이미지들</a:t>
            </a:r>
            <a:endParaRPr lang="ko-KR" altLang="en-US" dirty="0">
              <a:latin typeface="Arial" panose="020B0604020202020204" pitchFamily="34" charset="0"/>
            </a:endParaRPr>
          </a:p>
        </p:txBody>
      </p:sp>
      <p:cxnSp>
        <p:nvCxnSpPr>
          <p:cNvPr id="26" name="직선 연결선 25"/>
          <p:cNvCxnSpPr/>
          <p:nvPr/>
        </p:nvCxnSpPr>
        <p:spPr>
          <a:xfrm>
            <a:off x="1664235" y="1180261"/>
            <a:ext cx="0" cy="313122"/>
          </a:xfrm>
          <a:prstGeom prst="line">
            <a:avLst/>
          </a:prstGeom>
          <a:ln w="19050">
            <a:solidFill>
              <a:srgbClr val="0465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4C04F12C-7CF0-400D-B4AE-74DA6525763B}"/>
              </a:ext>
            </a:extLst>
          </p:cNvPr>
          <p:cNvGrpSpPr/>
          <p:nvPr/>
        </p:nvGrpSpPr>
        <p:grpSpPr>
          <a:xfrm>
            <a:off x="0" y="136460"/>
            <a:ext cx="12192000" cy="531845"/>
            <a:chOff x="0" y="136460"/>
            <a:chExt cx="12192000" cy="531845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AF17EA3C-DB86-4086-868A-B4FA03419761}"/>
                </a:ext>
              </a:extLst>
            </p:cNvPr>
            <p:cNvSpPr/>
            <p:nvPr/>
          </p:nvSpPr>
          <p:spPr>
            <a:xfrm>
              <a:off x="0" y="136460"/>
              <a:ext cx="12192000" cy="531845"/>
            </a:xfrm>
            <a:prstGeom prst="rect">
              <a:avLst/>
            </a:prstGeom>
            <a:solidFill>
              <a:srgbClr val="046561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23C574A7-43AA-469D-BC7A-5F893A28EB8E}"/>
                </a:ext>
              </a:extLst>
            </p:cNvPr>
            <p:cNvSpPr/>
            <p:nvPr/>
          </p:nvSpPr>
          <p:spPr>
            <a:xfrm>
              <a:off x="6203231" y="139570"/>
              <a:ext cx="1845789" cy="528735"/>
            </a:xfrm>
            <a:prstGeom prst="rect">
              <a:avLst/>
            </a:prstGeom>
            <a:solidFill>
              <a:srgbClr val="0465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C8D07EC-0689-42ED-96D5-EBF79C0B23DD}"/>
                </a:ext>
              </a:extLst>
            </p:cNvPr>
            <p:cNvSpPr txBox="1"/>
            <p:nvPr/>
          </p:nvSpPr>
          <p:spPr>
            <a:xfrm>
              <a:off x="711524" y="186940"/>
              <a:ext cx="1322549" cy="43088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200" b="1" dirty="0">
                  <a:solidFill>
                    <a:srgbClr val="7A646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대회 소개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7DFFC44-5092-41CE-B98E-517416827FC4}"/>
                </a:ext>
              </a:extLst>
            </p:cNvPr>
            <p:cNvSpPr txBox="1"/>
            <p:nvPr/>
          </p:nvSpPr>
          <p:spPr>
            <a:xfrm>
              <a:off x="4421847" y="186937"/>
              <a:ext cx="1811085" cy="43088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200" b="1" dirty="0">
                  <a:solidFill>
                    <a:srgbClr val="7A646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알고리즘 소개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9B1461A-063E-45E9-BA53-B03DF5FFF467}"/>
                </a:ext>
              </a:extLst>
            </p:cNvPr>
            <p:cNvSpPr txBox="1"/>
            <p:nvPr/>
          </p:nvSpPr>
          <p:spPr>
            <a:xfrm>
              <a:off x="6487256" y="186940"/>
              <a:ext cx="1307440" cy="43088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2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모형 평가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029CB1B-E2AB-4489-AEAC-FE6ECF7C1453}"/>
                </a:ext>
              </a:extLst>
            </p:cNvPr>
            <p:cNvSpPr txBox="1"/>
            <p:nvPr/>
          </p:nvSpPr>
          <p:spPr>
            <a:xfrm>
              <a:off x="8049020" y="186940"/>
              <a:ext cx="1893911" cy="43088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200" b="1" dirty="0">
                  <a:solidFill>
                    <a:srgbClr val="7A646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한계 및 시사점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1FF712A-D2CC-41B4-8DFA-7713B1170FB5}"/>
                </a:ext>
              </a:extLst>
            </p:cNvPr>
            <p:cNvSpPr txBox="1"/>
            <p:nvPr/>
          </p:nvSpPr>
          <p:spPr>
            <a:xfrm>
              <a:off x="2391866" y="186940"/>
              <a:ext cx="1879126" cy="43088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200" b="1" dirty="0" err="1">
                  <a:solidFill>
                    <a:srgbClr val="7A646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전처리</a:t>
              </a:r>
              <a:r>
                <a:rPr lang="ko-KR" altLang="en-US" sz="2200" b="1" dirty="0">
                  <a:solidFill>
                    <a:srgbClr val="7A646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 </a:t>
              </a:r>
              <a:r>
                <a:rPr lang="en-US" altLang="ko-KR" sz="2200" b="1" dirty="0">
                  <a:solidFill>
                    <a:srgbClr val="7A646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&amp; EDA</a:t>
              </a:r>
              <a:endParaRPr lang="ko-KR" altLang="en-US" sz="2200" b="1" dirty="0">
                <a:solidFill>
                  <a:srgbClr val="7A646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6A3075EC-EB9B-46CC-9E0F-7859FA61CA0E}"/>
                </a:ext>
              </a:extLst>
            </p:cNvPr>
            <p:cNvSpPr txBox="1"/>
            <p:nvPr/>
          </p:nvSpPr>
          <p:spPr>
            <a:xfrm>
              <a:off x="10197255" y="186940"/>
              <a:ext cx="1306474" cy="43088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200" b="1" dirty="0">
                  <a:solidFill>
                    <a:srgbClr val="7A646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참고 문헌</a:t>
              </a:r>
            </a:p>
          </p:txBody>
        </p:sp>
      </p:grpSp>
      <p:pic>
        <p:nvPicPr>
          <p:cNvPr id="1026" name="_x447418264" descr="cif0000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0398" y="1882706"/>
            <a:ext cx="4517215" cy="453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" name="_x447418904" descr="cif0000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2006" y="1882706"/>
            <a:ext cx="4800600" cy="453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4361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직선 연결선 25"/>
          <p:cNvCxnSpPr/>
          <p:nvPr/>
        </p:nvCxnSpPr>
        <p:spPr>
          <a:xfrm>
            <a:off x="1664235" y="1180261"/>
            <a:ext cx="0" cy="313122"/>
          </a:xfrm>
          <a:prstGeom prst="line">
            <a:avLst/>
          </a:prstGeom>
          <a:ln w="19050">
            <a:solidFill>
              <a:srgbClr val="0465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4C04F12C-7CF0-400D-B4AE-74DA6525763B}"/>
              </a:ext>
            </a:extLst>
          </p:cNvPr>
          <p:cNvGrpSpPr/>
          <p:nvPr/>
        </p:nvGrpSpPr>
        <p:grpSpPr>
          <a:xfrm>
            <a:off x="0" y="136460"/>
            <a:ext cx="12192000" cy="531845"/>
            <a:chOff x="0" y="136460"/>
            <a:chExt cx="12192000" cy="531845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AF17EA3C-DB86-4086-868A-B4FA03419761}"/>
                </a:ext>
              </a:extLst>
            </p:cNvPr>
            <p:cNvSpPr/>
            <p:nvPr/>
          </p:nvSpPr>
          <p:spPr>
            <a:xfrm>
              <a:off x="0" y="136460"/>
              <a:ext cx="12192000" cy="531845"/>
            </a:xfrm>
            <a:prstGeom prst="rect">
              <a:avLst/>
            </a:prstGeom>
            <a:solidFill>
              <a:srgbClr val="046561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23C574A7-43AA-469D-BC7A-5F893A28EB8E}"/>
                </a:ext>
              </a:extLst>
            </p:cNvPr>
            <p:cNvSpPr/>
            <p:nvPr/>
          </p:nvSpPr>
          <p:spPr>
            <a:xfrm>
              <a:off x="6203231" y="139570"/>
              <a:ext cx="1845789" cy="528735"/>
            </a:xfrm>
            <a:prstGeom prst="rect">
              <a:avLst/>
            </a:prstGeom>
            <a:solidFill>
              <a:srgbClr val="0465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C8D07EC-0689-42ED-96D5-EBF79C0B23DD}"/>
                </a:ext>
              </a:extLst>
            </p:cNvPr>
            <p:cNvSpPr txBox="1"/>
            <p:nvPr/>
          </p:nvSpPr>
          <p:spPr>
            <a:xfrm>
              <a:off x="711524" y="186940"/>
              <a:ext cx="1322549" cy="43088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200" b="1" dirty="0">
                  <a:solidFill>
                    <a:srgbClr val="7A646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대회 소개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7DFFC44-5092-41CE-B98E-517416827FC4}"/>
                </a:ext>
              </a:extLst>
            </p:cNvPr>
            <p:cNvSpPr txBox="1"/>
            <p:nvPr/>
          </p:nvSpPr>
          <p:spPr>
            <a:xfrm>
              <a:off x="4421847" y="186937"/>
              <a:ext cx="1811085" cy="43088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200" b="1" dirty="0">
                  <a:solidFill>
                    <a:srgbClr val="7A646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알고리즘 소개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9B1461A-063E-45E9-BA53-B03DF5FFF467}"/>
                </a:ext>
              </a:extLst>
            </p:cNvPr>
            <p:cNvSpPr txBox="1"/>
            <p:nvPr/>
          </p:nvSpPr>
          <p:spPr>
            <a:xfrm>
              <a:off x="6487256" y="186940"/>
              <a:ext cx="1307440" cy="43088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2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모형 평가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029CB1B-E2AB-4489-AEAC-FE6ECF7C1453}"/>
                </a:ext>
              </a:extLst>
            </p:cNvPr>
            <p:cNvSpPr txBox="1"/>
            <p:nvPr/>
          </p:nvSpPr>
          <p:spPr>
            <a:xfrm>
              <a:off x="8049020" y="186940"/>
              <a:ext cx="1893911" cy="43088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200" b="1" dirty="0">
                  <a:solidFill>
                    <a:srgbClr val="7A646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한계 및 시사점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1FF712A-D2CC-41B4-8DFA-7713B1170FB5}"/>
                </a:ext>
              </a:extLst>
            </p:cNvPr>
            <p:cNvSpPr txBox="1"/>
            <p:nvPr/>
          </p:nvSpPr>
          <p:spPr>
            <a:xfrm>
              <a:off x="2391866" y="186940"/>
              <a:ext cx="1879126" cy="43088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200" b="1" dirty="0" err="1">
                  <a:solidFill>
                    <a:srgbClr val="7A646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전처리</a:t>
              </a:r>
              <a:r>
                <a:rPr lang="ko-KR" altLang="en-US" sz="2200" b="1" dirty="0">
                  <a:solidFill>
                    <a:srgbClr val="7A646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 </a:t>
              </a:r>
              <a:r>
                <a:rPr lang="en-US" altLang="ko-KR" sz="2200" b="1" dirty="0">
                  <a:solidFill>
                    <a:srgbClr val="7A646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&amp; EDA</a:t>
              </a:r>
              <a:endParaRPr lang="ko-KR" altLang="en-US" sz="2200" b="1" dirty="0">
                <a:solidFill>
                  <a:srgbClr val="7A646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6A3075EC-EB9B-46CC-9E0F-7859FA61CA0E}"/>
                </a:ext>
              </a:extLst>
            </p:cNvPr>
            <p:cNvSpPr txBox="1"/>
            <p:nvPr/>
          </p:nvSpPr>
          <p:spPr>
            <a:xfrm>
              <a:off x="10197255" y="186940"/>
              <a:ext cx="1306474" cy="43088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200" b="1" dirty="0">
                  <a:solidFill>
                    <a:srgbClr val="7A646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참고 문헌</a:t>
              </a:r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133052" y="958763"/>
            <a:ext cx="1357430" cy="1246756"/>
            <a:chOff x="133052" y="958763"/>
            <a:chExt cx="1357430" cy="1246756"/>
          </a:xfrm>
        </p:grpSpPr>
        <p:grpSp>
          <p:nvGrpSpPr>
            <p:cNvPr id="38" name="그룹 37"/>
            <p:cNvGrpSpPr/>
            <p:nvPr/>
          </p:nvGrpSpPr>
          <p:grpSpPr>
            <a:xfrm>
              <a:off x="164478" y="958763"/>
              <a:ext cx="1326004" cy="584775"/>
              <a:chOff x="392616" y="958763"/>
              <a:chExt cx="1326004" cy="584775"/>
            </a:xfrm>
          </p:grpSpPr>
          <p:sp>
            <p:nvSpPr>
              <p:cNvPr id="43" name="TextBox 42"/>
              <p:cNvSpPr txBox="1"/>
              <p:nvPr/>
            </p:nvSpPr>
            <p:spPr>
              <a:xfrm>
                <a:off x="392616" y="958763"/>
                <a:ext cx="1326004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3200" b="1" dirty="0">
                    <a:solidFill>
                      <a:srgbClr val="5F4E56"/>
                    </a:solidFill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rPr>
                  <a:t>  </a:t>
                </a:r>
                <a:r>
                  <a:rPr lang="en-US" altLang="ko-KR" sz="3200" i="1" dirty="0" smtClean="0">
                    <a:solidFill>
                      <a:srgbClr val="5F4E56"/>
                    </a:solidFill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rPr>
                  <a:t>DETR</a:t>
                </a:r>
                <a:endParaRPr lang="en-US" altLang="ko-KR" sz="3200" i="1" dirty="0">
                  <a:solidFill>
                    <a:srgbClr val="5F4E56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sp>
            <p:nvSpPr>
              <p:cNvPr id="44" name="직사각형 43"/>
              <p:cNvSpPr/>
              <p:nvPr/>
            </p:nvSpPr>
            <p:spPr>
              <a:xfrm>
                <a:off x="398837" y="1009916"/>
                <a:ext cx="134101" cy="420915"/>
              </a:xfrm>
              <a:prstGeom prst="rect">
                <a:avLst/>
              </a:prstGeom>
              <a:solidFill>
                <a:srgbClr val="D9737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0" name="직사각형 39"/>
            <p:cNvSpPr/>
            <p:nvPr/>
          </p:nvSpPr>
          <p:spPr>
            <a:xfrm>
              <a:off x="164478" y="1466855"/>
              <a:ext cx="1281120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>
                  <a:solidFill>
                    <a:srgbClr val="5F4E5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Noto Sans" panose="020B0502040504020204" pitchFamily="34"/>
                </a:rPr>
                <a:t>모형 평가</a:t>
              </a:r>
              <a:endParaRPr lang="en-US" altLang="ko-KR" sz="2200" dirty="0">
                <a:solidFill>
                  <a:srgbClr val="5F4E56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" panose="020B0502040504020204" pitchFamily="34"/>
              </a:endParaRPr>
            </a:p>
            <a:p>
              <a:pPr algn="r"/>
              <a:r>
                <a:rPr lang="en-US" altLang="ko-KR" sz="2000" i="1" dirty="0">
                  <a:solidFill>
                    <a:srgbClr val="5F4E5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Noto Sans" panose="020B0502040504020204" pitchFamily="34"/>
                </a:rPr>
                <a:t> </a:t>
              </a:r>
              <a:endParaRPr lang="ko-KR" altLang="en-US" sz="1600" dirty="0">
                <a:solidFill>
                  <a:srgbClr val="5F4E56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" panose="020B0502040504020204" pitchFamily="34"/>
              </a:endParaRPr>
            </a:p>
          </p:txBody>
        </p:sp>
        <p:cxnSp>
          <p:nvCxnSpPr>
            <p:cNvPr id="42" name="직선 연결선 41"/>
            <p:cNvCxnSpPr/>
            <p:nvPr/>
          </p:nvCxnSpPr>
          <p:spPr>
            <a:xfrm>
              <a:off x="133052" y="1495918"/>
              <a:ext cx="1281120" cy="0"/>
            </a:xfrm>
            <a:prstGeom prst="line">
              <a:avLst/>
            </a:prstGeom>
            <a:ln>
              <a:solidFill>
                <a:srgbClr val="D973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_x447396824"/>
          <p:cNvSpPr>
            <a:spLocks noChangeArrowheads="1"/>
          </p:cNvSpPr>
          <p:nvPr/>
        </p:nvSpPr>
        <p:spPr bwMode="auto">
          <a:xfrm>
            <a:off x="1651000" y="1130300"/>
            <a:ext cx="9956800" cy="6973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2000" b="0" i="0" u="none" strike="noStrike" cap="none" normalizeH="0" baseline="0" dirty="0" smtClean="0">
                <a:ln>
                  <a:noFill/>
                </a:ln>
                <a:solidFill>
                  <a:srgbClr val="5F4E56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DETR</a:t>
            </a:r>
            <a:r>
              <a:rPr kumimoji="0" lang="ko-KR" altLang="en-US" sz="2000" b="0" i="0" u="none" strike="noStrike" cap="none" normalizeH="0" baseline="0" dirty="0" smtClean="0">
                <a:ln>
                  <a:noFill/>
                </a:ln>
                <a:solidFill>
                  <a:srgbClr val="5F4E56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기반으로 훈련한 모델들과 모델 별 대표적인 </a:t>
            </a:r>
            <a:r>
              <a:rPr kumimoji="0" lang="en-US" altLang="ko-KR" sz="2000" b="0" i="0" u="none" strike="noStrike" cap="none" normalizeH="0" baseline="0" dirty="0" smtClean="0">
                <a:ln>
                  <a:noFill/>
                </a:ln>
                <a:solidFill>
                  <a:srgbClr val="5F4E56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parameter </a:t>
            </a:r>
            <a:r>
              <a:rPr kumimoji="0" lang="ko-KR" altLang="en-US" sz="2000" b="0" i="0" u="none" strike="noStrike" cap="none" normalizeH="0" baseline="0" dirty="0" smtClean="0">
                <a:ln>
                  <a:noFill/>
                </a:ln>
                <a:solidFill>
                  <a:srgbClr val="5F4E56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변경점들이다</a:t>
            </a:r>
            <a:r>
              <a:rPr kumimoji="0" lang="en-US" altLang="ko-KR" sz="2000" b="0" i="0" u="none" strike="noStrike" cap="none" normalizeH="0" baseline="0" dirty="0" smtClean="0">
                <a:ln>
                  <a:noFill/>
                </a:ln>
                <a:solidFill>
                  <a:srgbClr val="5F4E56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endParaRPr kumimoji="0" lang="en-US" altLang="ko-KR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2000" b="0" i="0" u="none" strike="noStrike" cap="none" normalizeH="0" baseline="0" dirty="0" smtClean="0">
                <a:ln>
                  <a:noFill/>
                </a:ln>
                <a:solidFill>
                  <a:srgbClr val="5F4E56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각 모델의 훈련 시간은 </a:t>
            </a:r>
            <a:r>
              <a:rPr kumimoji="0" lang="en-US" altLang="ko-KR" sz="2000" b="0" i="0" u="none" strike="noStrike" cap="none" normalizeH="0" baseline="0" dirty="0" smtClean="0">
                <a:ln>
                  <a:noFill/>
                </a:ln>
                <a:solidFill>
                  <a:srgbClr val="5F4E56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1 Epoch</a:t>
            </a:r>
            <a:r>
              <a:rPr kumimoji="0" lang="ko-KR" altLang="en-US" sz="2000" b="0" i="0" u="none" strike="noStrike" cap="none" normalizeH="0" baseline="0" dirty="0" smtClean="0">
                <a:ln>
                  <a:noFill/>
                </a:ln>
                <a:solidFill>
                  <a:srgbClr val="5F4E56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당 </a:t>
            </a:r>
            <a:r>
              <a:rPr kumimoji="0" lang="en-US" altLang="ko-KR" sz="2000" b="0" i="0" u="none" strike="noStrike" cap="none" normalizeH="0" baseline="0" dirty="0" smtClean="0">
                <a:ln>
                  <a:noFill/>
                </a:ln>
                <a:solidFill>
                  <a:srgbClr val="5F4E56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20</a:t>
            </a:r>
            <a:r>
              <a:rPr kumimoji="0" lang="ko-KR" altLang="en-US" sz="2000" b="0" i="0" u="none" strike="noStrike" cap="none" normalizeH="0" baseline="0" dirty="0" smtClean="0">
                <a:ln>
                  <a:noFill/>
                </a:ln>
                <a:solidFill>
                  <a:srgbClr val="5F4E56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분</a:t>
            </a:r>
            <a:r>
              <a:rPr kumimoji="0" lang="en-US" altLang="ko-KR" sz="2000" b="0" i="0" u="none" strike="noStrike" cap="none" normalizeH="0" baseline="0" dirty="0" smtClean="0">
                <a:ln>
                  <a:noFill/>
                </a:ln>
                <a:solidFill>
                  <a:srgbClr val="5F4E56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, Submission detection </a:t>
            </a:r>
            <a:r>
              <a:rPr kumimoji="0" lang="ko-KR" altLang="en-US" sz="2000" b="0" i="0" u="none" strike="noStrike" cap="none" normalizeH="0" baseline="0" dirty="0" smtClean="0">
                <a:ln>
                  <a:noFill/>
                </a:ln>
                <a:solidFill>
                  <a:srgbClr val="5F4E56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시간은 </a:t>
            </a:r>
            <a:r>
              <a:rPr kumimoji="0" lang="en-US" altLang="ko-KR" sz="2000" b="0" i="0" u="none" strike="noStrike" cap="none" normalizeH="0" baseline="0" dirty="0" smtClean="0">
                <a:ln>
                  <a:noFill/>
                </a:ln>
                <a:solidFill>
                  <a:srgbClr val="5F4E56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10</a:t>
            </a:r>
            <a:r>
              <a:rPr kumimoji="0" lang="ko-KR" altLang="en-US" sz="2000" b="0" i="0" u="none" strike="noStrike" cap="none" normalizeH="0" baseline="0" dirty="0" smtClean="0">
                <a:ln>
                  <a:noFill/>
                </a:ln>
                <a:solidFill>
                  <a:srgbClr val="5F4E56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분 정도였다</a:t>
            </a:r>
            <a:r>
              <a:rPr kumimoji="0" lang="en-US" altLang="ko-KR" sz="2000" b="0" i="0" u="none" strike="noStrike" cap="none" normalizeH="0" baseline="0" dirty="0" smtClean="0">
                <a:ln>
                  <a:noFill/>
                </a:ln>
                <a:solidFill>
                  <a:srgbClr val="5F4E56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kumimoji="0" lang="en-US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076663"/>
              </p:ext>
            </p:extLst>
          </p:nvPr>
        </p:nvGraphicFramePr>
        <p:xfrm>
          <a:off x="480398" y="2364808"/>
          <a:ext cx="11155305" cy="3902639"/>
        </p:xfrm>
        <a:graphic>
          <a:graphicData uri="http://schemas.openxmlformats.org/drawingml/2006/table">
            <a:tbl>
              <a:tblPr/>
              <a:tblGrid>
                <a:gridCol w="1593615">
                  <a:extLst>
                    <a:ext uri="{9D8B030D-6E8A-4147-A177-3AD203B41FA5}">
                      <a16:colId xmlns:a16="http://schemas.microsoft.com/office/drawing/2014/main" val="2784509684"/>
                    </a:ext>
                  </a:extLst>
                </a:gridCol>
                <a:gridCol w="1593615">
                  <a:extLst>
                    <a:ext uri="{9D8B030D-6E8A-4147-A177-3AD203B41FA5}">
                      <a16:colId xmlns:a16="http://schemas.microsoft.com/office/drawing/2014/main" val="2250151747"/>
                    </a:ext>
                  </a:extLst>
                </a:gridCol>
                <a:gridCol w="1593615">
                  <a:extLst>
                    <a:ext uri="{9D8B030D-6E8A-4147-A177-3AD203B41FA5}">
                      <a16:colId xmlns:a16="http://schemas.microsoft.com/office/drawing/2014/main" val="175053388"/>
                    </a:ext>
                  </a:extLst>
                </a:gridCol>
                <a:gridCol w="1593615">
                  <a:extLst>
                    <a:ext uri="{9D8B030D-6E8A-4147-A177-3AD203B41FA5}">
                      <a16:colId xmlns:a16="http://schemas.microsoft.com/office/drawing/2014/main" val="1256714892"/>
                    </a:ext>
                  </a:extLst>
                </a:gridCol>
                <a:gridCol w="1593615">
                  <a:extLst>
                    <a:ext uri="{9D8B030D-6E8A-4147-A177-3AD203B41FA5}">
                      <a16:colId xmlns:a16="http://schemas.microsoft.com/office/drawing/2014/main" val="2775809453"/>
                    </a:ext>
                  </a:extLst>
                </a:gridCol>
                <a:gridCol w="1593615">
                  <a:extLst>
                    <a:ext uri="{9D8B030D-6E8A-4147-A177-3AD203B41FA5}">
                      <a16:colId xmlns:a16="http://schemas.microsoft.com/office/drawing/2014/main" val="1144701837"/>
                    </a:ext>
                  </a:extLst>
                </a:gridCol>
                <a:gridCol w="1593615">
                  <a:extLst>
                    <a:ext uri="{9D8B030D-6E8A-4147-A177-3AD203B41FA5}">
                      <a16:colId xmlns:a16="http://schemas.microsoft.com/office/drawing/2014/main" val="4064610754"/>
                    </a:ext>
                  </a:extLst>
                </a:gridCol>
              </a:tblGrid>
              <a:tr h="408019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2100" b="1" kern="1200" dirty="0">
                          <a:solidFill>
                            <a:schemeClr val="lt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모델명</a:t>
                      </a:r>
                    </a:p>
                  </a:txBody>
                  <a:tcPr marL="63673" marR="63673" marT="31837" marB="31837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898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sz="2000" b="0" kern="1200">
                          <a:solidFill>
                            <a:schemeClr val="lt1"/>
                          </a:solidFill>
                          <a:latin typeface="Noto Sans" panose="020B0502040504020204" pitchFamily="34"/>
                          <a:ea typeface="Noto Sans" panose="020B0502040504020204" pitchFamily="34"/>
                          <a:cs typeface="Noto Sans" panose="020B0502040504020204" pitchFamily="34"/>
                        </a:rPr>
                        <a:t>Submission</a:t>
                      </a:r>
                    </a:p>
                  </a:txBody>
                  <a:tcPr marL="63673" marR="63673" marT="31837" marB="318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898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sz="2000" b="0" kern="1200">
                          <a:solidFill>
                            <a:schemeClr val="lt1"/>
                          </a:solidFill>
                          <a:latin typeface="Noto Sans" panose="020B0502040504020204" pitchFamily="34"/>
                          <a:ea typeface="Noto Sans" panose="020B0502040504020204" pitchFamily="34"/>
                          <a:cs typeface="Noto Sans" panose="020B0502040504020204" pitchFamily="34"/>
                        </a:rPr>
                        <a:t>Img</a:t>
                      </a:r>
                    </a:p>
                  </a:txBody>
                  <a:tcPr marL="63673" marR="63673" marT="31837" marB="318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898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sz="2000" b="0" kern="1200">
                          <a:solidFill>
                            <a:schemeClr val="lt1"/>
                          </a:solidFill>
                          <a:latin typeface="Noto Sans" panose="020B0502040504020204" pitchFamily="34"/>
                          <a:ea typeface="Noto Sans" panose="020B0502040504020204" pitchFamily="34"/>
                          <a:cs typeface="Noto Sans" panose="020B0502040504020204" pitchFamily="34"/>
                        </a:rPr>
                        <a:t>Epochs</a:t>
                      </a:r>
                    </a:p>
                  </a:txBody>
                  <a:tcPr marL="63673" marR="63673" marT="31837" marB="318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898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sz="2000" b="0" kern="1200">
                          <a:solidFill>
                            <a:schemeClr val="lt1"/>
                          </a:solidFill>
                          <a:latin typeface="Noto Sans" panose="020B0502040504020204" pitchFamily="34"/>
                          <a:ea typeface="Noto Sans" panose="020B0502040504020204" pitchFamily="34"/>
                          <a:cs typeface="Noto Sans" panose="020B0502040504020204" pitchFamily="34"/>
                        </a:rPr>
                        <a:t>Confidence</a:t>
                      </a:r>
                    </a:p>
                  </a:txBody>
                  <a:tcPr marL="63673" marR="63673" marT="31837" marB="318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898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sz="2000" b="0" kern="1200">
                          <a:solidFill>
                            <a:schemeClr val="lt1"/>
                          </a:solidFill>
                          <a:latin typeface="Noto Sans" panose="020B0502040504020204" pitchFamily="34"/>
                          <a:ea typeface="Noto Sans" panose="020B0502040504020204" pitchFamily="34"/>
                          <a:cs typeface="Noto Sans" panose="020B0502040504020204" pitchFamily="34"/>
                        </a:rPr>
                        <a:t>query</a:t>
                      </a:r>
                    </a:p>
                  </a:txBody>
                  <a:tcPr marL="63673" marR="63673" marT="31837" marB="318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898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sz="2000" b="0" kern="1200" dirty="0">
                          <a:solidFill>
                            <a:schemeClr val="lt1"/>
                          </a:solidFill>
                          <a:latin typeface="Noto Sans" panose="020B0502040504020204" pitchFamily="34"/>
                          <a:ea typeface="Noto Sans" panose="020B0502040504020204" pitchFamily="34"/>
                          <a:cs typeface="Noto Sans" panose="020B0502040504020204" pitchFamily="34"/>
                        </a:rPr>
                        <a:t>Score</a:t>
                      </a:r>
                    </a:p>
                  </a:txBody>
                  <a:tcPr marL="63673" marR="63673" marT="31837" marB="31837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898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6784245"/>
                  </a:ext>
                </a:extLst>
              </a:tr>
              <a:tr h="349462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sz="1700" kern="1200">
                          <a:solidFill>
                            <a:schemeClr val="dk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DETR</a:t>
                      </a:r>
                    </a:p>
                  </a:txBody>
                  <a:tcPr marL="63673" marR="63673" marT="31837" marB="31837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D3B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sz="1700" kern="1200">
                          <a:solidFill>
                            <a:schemeClr val="dk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2021.02.22</a:t>
                      </a:r>
                    </a:p>
                  </a:txBody>
                  <a:tcPr marL="63673" marR="63673" marT="31837" marB="31837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D3B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sz="1700" kern="1200">
                          <a:solidFill>
                            <a:schemeClr val="dk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1024x1024</a:t>
                      </a:r>
                    </a:p>
                  </a:txBody>
                  <a:tcPr marL="63673" marR="63673" marT="31837" marB="31837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D3B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sz="1700" kern="1200">
                          <a:solidFill>
                            <a:schemeClr val="dk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200</a:t>
                      </a:r>
                    </a:p>
                  </a:txBody>
                  <a:tcPr marL="63673" marR="63673" marT="31837" marB="31837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D3B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sz="1700" kern="1200">
                          <a:solidFill>
                            <a:schemeClr val="dk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0.25</a:t>
                      </a:r>
                    </a:p>
                  </a:txBody>
                  <a:tcPr marL="63673" marR="63673" marT="31837" marB="31837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D3B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sz="1700" kern="1200">
                          <a:solidFill>
                            <a:schemeClr val="dk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100</a:t>
                      </a:r>
                    </a:p>
                  </a:txBody>
                  <a:tcPr marL="63673" marR="63673" marT="31837" marB="31837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D3B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sz="1700" kern="1200">
                          <a:solidFill>
                            <a:schemeClr val="dk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0.048</a:t>
                      </a:r>
                    </a:p>
                  </a:txBody>
                  <a:tcPr marL="63673" marR="63673" marT="31837" marB="31837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D3B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650005"/>
                  </a:ext>
                </a:extLst>
              </a:tr>
              <a:tr h="349462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sz="1700" kern="1200">
                          <a:solidFill>
                            <a:schemeClr val="dk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DETR</a:t>
                      </a:r>
                    </a:p>
                  </a:txBody>
                  <a:tcPr marL="63673" marR="63673" marT="31837" marB="31837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D3B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sz="1700" kern="1200">
                          <a:solidFill>
                            <a:schemeClr val="dk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2021.02.22</a:t>
                      </a:r>
                    </a:p>
                  </a:txBody>
                  <a:tcPr marL="63673" marR="63673" marT="31837" marB="31837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D3B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sz="1700" kern="1200">
                          <a:solidFill>
                            <a:schemeClr val="dk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1024x1024</a:t>
                      </a:r>
                    </a:p>
                  </a:txBody>
                  <a:tcPr marL="63673" marR="63673" marT="31837" marB="31837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D3B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sz="1700" kern="1200">
                          <a:solidFill>
                            <a:schemeClr val="dk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200</a:t>
                      </a:r>
                    </a:p>
                  </a:txBody>
                  <a:tcPr marL="63673" marR="63673" marT="31837" marB="31837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D3B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sz="1700" kern="1200">
                          <a:solidFill>
                            <a:schemeClr val="dk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0.23</a:t>
                      </a:r>
                    </a:p>
                  </a:txBody>
                  <a:tcPr marL="63673" marR="63673" marT="31837" marB="31837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D3B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sz="1700" kern="1200">
                          <a:solidFill>
                            <a:schemeClr val="dk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100</a:t>
                      </a:r>
                    </a:p>
                  </a:txBody>
                  <a:tcPr marL="63673" marR="63673" marT="31837" marB="31837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D3B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sz="1700" kern="1200">
                          <a:solidFill>
                            <a:schemeClr val="dk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0.052</a:t>
                      </a:r>
                    </a:p>
                  </a:txBody>
                  <a:tcPr marL="63673" marR="63673" marT="31837" marB="31837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D3B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7036891"/>
                  </a:ext>
                </a:extLst>
              </a:tr>
              <a:tr h="349462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sz="1700" kern="1200">
                          <a:solidFill>
                            <a:schemeClr val="dk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DETR</a:t>
                      </a:r>
                    </a:p>
                  </a:txBody>
                  <a:tcPr marL="63673" marR="63673" marT="31837" marB="31837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D3B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sz="1700" kern="1200">
                          <a:solidFill>
                            <a:schemeClr val="dk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2021.02.22</a:t>
                      </a:r>
                    </a:p>
                  </a:txBody>
                  <a:tcPr marL="63673" marR="63673" marT="31837" marB="31837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D3B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sz="1700" kern="1200">
                          <a:solidFill>
                            <a:schemeClr val="dk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1024x1024</a:t>
                      </a:r>
                    </a:p>
                  </a:txBody>
                  <a:tcPr marL="63673" marR="63673" marT="31837" marB="31837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D3B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sz="1700" kern="1200">
                          <a:solidFill>
                            <a:schemeClr val="dk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200</a:t>
                      </a:r>
                    </a:p>
                  </a:txBody>
                  <a:tcPr marL="63673" marR="63673" marT="31837" marB="31837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D3B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sz="1700" kern="1200">
                          <a:solidFill>
                            <a:schemeClr val="dk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0.23</a:t>
                      </a:r>
                    </a:p>
                  </a:txBody>
                  <a:tcPr marL="63673" marR="63673" marT="31837" marB="31837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D3B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sz="1700" kern="1200">
                          <a:solidFill>
                            <a:schemeClr val="dk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1000</a:t>
                      </a:r>
                    </a:p>
                  </a:txBody>
                  <a:tcPr marL="63673" marR="63673" marT="31837" marB="31837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D3B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sz="1700" kern="1200">
                          <a:solidFill>
                            <a:schemeClr val="dk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0.048</a:t>
                      </a:r>
                    </a:p>
                  </a:txBody>
                  <a:tcPr marL="63673" marR="63673" marT="31837" marB="31837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D3B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970645"/>
                  </a:ext>
                </a:extLst>
              </a:tr>
              <a:tr h="349462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sz="1700" kern="1200">
                          <a:solidFill>
                            <a:schemeClr val="dk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DETR</a:t>
                      </a:r>
                    </a:p>
                  </a:txBody>
                  <a:tcPr marL="63673" marR="63673" marT="31837" marB="31837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D3B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sz="1700" kern="1200">
                          <a:solidFill>
                            <a:schemeClr val="dk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2021.02.23</a:t>
                      </a:r>
                    </a:p>
                  </a:txBody>
                  <a:tcPr marL="63673" marR="63673" marT="31837" marB="31837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D3B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sz="1700" kern="1200">
                          <a:solidFill>
                            <a:schemeClr val="dk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1024x1024</a:t>
                      </a:r>
                    </a:p>
                  </a:txBody>
                  <a:tcPr marL="63673" marR="63673" marT="31837" marB="31837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D3B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sz="1700" kern="1200">
                          <a:solidFill>
                            <a:schemeClr val="dk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300</a:t>
                      </a:r>
                    </a:p>
                  </a:txBody>
                  <a:tcPr marL="63673" marR="63673" marT="31837" marB="31837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D3B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sz="1700" kern="1200">
                          <a:solidFill>
                            <a:schemeClr val="dk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0.3</a:t>
                      </a:r>
                    </a:p>
                  </a:txBody>
                  <a:tcPr marL="63673" marR="63673" marT="31837" marB="31837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D3B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sz="1700" kern="1200">
                          <a:solidFill>
                            <a:schemeClr val="dk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100</a:t>
                      </a:r>
                    </a:p>
                  </a:txBody>
                  <a:tcPr marL="63673" marR="63673" marT="31837" marB="31837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D3B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sz="1700" kern="1200">
                          <a:solidFill>
                            <a:schemeClr val="dk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0.053</a:t>
                      </a:r>
                    </a:p>
                  </a:txBody>
                  <a:tcPr marL="63673" marR="63673" marT="31837" marB="31837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D3B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2686944"/>
                  </a:ext>
                </a:extLst>
              </a:tr>
              <a:tr h="349462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sz="1700" kern="1200">
                          <a:solidFill>
                            <a:schemeClr val="dk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DETR</a:t>
                      </a:r>
                    </a:p>
                  </a:txBody>
                  <a:tcPr marL="63673" marR="63673" marT="31837" marB="31837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D3B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sz="1700" kern="1200">
                          <a:solidFill>
                            <a:schemeClr val="dk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2021.02.23</a:t>
                      </a:r>
                    </a:p>
                  </a:txBody>
                  <a:tcPr marL="63673" marR="63673" marT="31837" marB="31837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D3B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sz="1700" kern="1200">
                          <a:solidFill>
                            <a:schemeClr val="dk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1024x1024</a:t>
                      </a:r>
                    </a:p>
                  </a:txBody>
                  <a:tcPr marL="63673" marR="63673" marT="31837" marB="31837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D3B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sz="1700" kern="1200">
                          <a:solidFill>
                            <a:schemeClr val="dk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300</a:t>
                      </a:r>
                    </a:p>
                  </a:txBody>
                  <a:tcPr marL="63673" marR="63673" marT="31837" marB="31837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D3B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sz="1700" kern="1200">
                          <a:solidFill>
                            <a:schemeClr val="dk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0.25</a:t>
                      </a:r>
                    </a:p>
                  </a:txBody>
                  <a:tcPr marL="63673" marR="63673" marT="31837" marB="31837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D3B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sz="1700" kern="1200">
                          <a:solidFill>
                            <a:schemeClr val="dk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100</a:t>
                      </a:r>
                    </a:p>
                  </a:txBody>
                  <a:tcPr marL="63673" marR="63673" marT="31837" marB="31837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D3B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sz="1700" kern="1200">
                          <a:solidFill>
                            <a:schemeClr val="dk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0.032</a:t>
                      </a:r>
                    </a:p>
                  </a:txBody>
                  <a:tcPr marL="63673" marR="63673" marT="31837" marB="31837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D3B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6599210"/>
                  </a:ext>
                </a:extLst>
              </a:tr>
              <a:tr h="349462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sz="1700" kern="1200">
                          <a:solidFill>
                            <a:schemeClr val="dk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DETR</a:t>
                      </a:r>
                    </a:p>
                  </a:txBody>
                  <a:tcPr marL="63673" marR="63673" marT="31837" marB="31837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D3B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sz="1700" kern="1200">
                          <a:solidFill>
                            <a:schemeClr val="dk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2021.02.23</a:t>
                      </a:r>
                    </a:p>
                  </a:txBody>
                  <a:tcPr marL="63673" marR="63673" marT="31837" marB="31837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D3B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sz="1700" kern="1200">
                          <a:solidFill>
                            <a:schemeClr val="dk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1024x1024</a:t>
                      </a:r>
                    </a:p>
                  </a:txBody>
                  <a:tcPr marL="63673" marR="63673" marT="31837" marB="31837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D3B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sz="1700" kern="1200">
                          <a:solidFill>
                            <a:schemeClr val="dk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300</a:t>
                      </a:r>
                    </a:p>
                  </a:txBody>
                  <a:tcPr marL="63673" marR="63673" marT="31837" marB="31837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D3B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sz="1700" kern="1200">
                          <a:solidFill>
                            <a:schemeClr val="dk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0.23</a:t>
                      </a:r>
                    </a:p>
                  </a:txBody>
                  <a:tcPr marL="63673" marR="63673" marT="31837" marB="31837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D3B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sz="1700" kern="1200">
                          <a:solidFill>
                            <a:schemeClr val="dk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100</a:t>
                      </a:r>
                    </a:p>
                  </a:txBody>
                  <a:tcPr marL="63673" marR="63673" marT="31837" marB="31837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D3B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sz="1700" kern="1200">
                          <a:solidFill>
                            <a:schemeClr val="dk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0.047</a:t>
                      </a:r>
                    </a:p>
                  </a:txBody>
                  <a:tcPr marL="63673" marR="63673" marT="31837" marB="31837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D3B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8446898"/>
                  </a:ext>
                </a:extLst>
              </a:tr>
              <a:tr h="349462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sz="1700" kern="1200">
                          <a:solidFill>
                            <a:schemeClr val="dk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DETR</a:t>
                      </a:r>
                    </a:p>
                  </a:txBody>
                  <a:tcPr marL="63673" marR="63673" marT="31837" marB="31837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D3B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sz="1700" kern="1200">
                          <a:solidFill>
                            <a:schemeClr val="dk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2021.02.24</a:t>
                      </a:r>
                    </a:p>
                  </a:txBody>
                  <a:tcPr marL="63673" marR="63673" marT="31837" marB="31837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D3B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sz="1700" kern="1200">
                          <a:solidFill>
                            <a:schemeClr val="dk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1024x1024</a:t>
                      </a:r>
                    </a:p>
                  </a:txBody>
                  <a:tcPr marL="63673" marR="63673" marT="31837" marB="31837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D3B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sz="1700" kern="1200">
                          <a:solidFill>
                            <a:schemeClr val="dk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400</a:t>
                      </a:r>
                    </a:p>
                  </a:txBody>
                  <a:tcPr marL="63673" marR="63673" marT="31837" marB="31837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D3B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sz="1700" kern="1200">
                          <a:solidFill>
                            <a:schemeClr val="dk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0.3</a:t>
                      </a:r>
                    </a:p>
                  </a:txBody>
                  <a:tcPr marL="63673" marR="63673" marT="31837" marB="31837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D3B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sz="1700" kern="1200">
                          <a:solidFill>
                            <a:schemeClr val="dk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100</a:t>
                      </a:r>
                    </a:p>
                  </a:txBody>
                  <a:tcPr marL="63673" marR="63673" marT="31837" marB="31837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D3B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sz="1700" kern="1200">
                          <a:solidFill>
                            <a:schemeClr val="dk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0.053</a:t>
                      </a:r>
                    </a:p>
                  </a:txBody>
                  <a:tcPr marL="63673" marR="63673" marT="31837" marB="31837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D3B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0855692"/>
                  </a:ext>
                </a:extLst>
              </a:tr>
              <a:tr h="349462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sz="1700" kern="1200">
                          <a:solidFill>
                            <a:schemeClr val="dk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DETR</a:t>
                      </a:r>
                    </a:p>
                  </a:txBody>
                  <a:tcPr marL="63673" marR="63673" marT="31837" marB="31837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D3B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sz="1700" kern="1200">
                          <a:solidFill>
                            <a:schemeClr val="dk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2021.02.24</a:t>
                      </a:r>
                    </a:p>
                  </a:txBody>
                  <a:tcPr marL="63673" marR="63673" marT="31837" marB="31837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D3B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sz="1700" kern="1200">
                          <a:solidFill>
                            <a:schemeClr val="dk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1024x1024</a:t>
                      </a:r>
                    </a:p>
                  </a:txBody>
                  <a:tcPr marL="63673" marR="63673" marT="31837" marB="31837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D3B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sz="1700" kern="1200">
                          <a:solidFill>
                            <a:schemeClr val="dk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400</a:t>
                      </a:r>
                    </a:p>
                  </a:txBody>
                  <a:tcPr marL="63673" marR="63673" marT="31837" marB="31837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D3B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sz="1700" kern="1200">
                          <a:solidFill>
                            <a:schemeClr val="dk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0.25</a:t>
                      </a:r>
                    </a:p>
                  </a:txBody>
                  <a:tcPr marL="63673" marR="63673" marT="31837" marB="31837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D3B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sz="1700" kern="1200">
                          <a:solidFill>
                            <a:schemeClr val="dk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100</a:t>
                      </a:r>
                    </a:p>
                  </a:txBody>
                  <a:tcPr marL="63673" marR="63673" marT="31837" marB="31837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D3B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sz="1700" kern="1200">
                          <a:solidFill>
                            <a:schemeClr val="dk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0.051</a:t>
                      </a:r>
                    </a:p>
                  </a:txBody>
                  <a:tcPr marL="63673" marR="63673" marT="31837" marB="31837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D3B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3181561"/>
                  </a:ext>
                </a:extLst>
              </a:tr>
              <a:tr h="349462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sz="1700" kern="1200">
                          <a:solidFill>
                            <a:schemeClr val="dk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DETR</a:t>
                      </a:r>
                    </a:p>
                  </a:txBody>
                  <a:tcPr marL="63673" marR="63673" marT="31837" marB="31837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D3B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sz="1700" kern="1200">
                          <a:solidFill>
                            <a:schemeClr val="dk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2021.02.25</a:t>
                      </a:r>
                    </a:p>
                  </a:txBody>
                  <a:tcPr marL="63673" marR="63673" marT="31837" marB="31837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D3B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sz="1700" kern="1200">
                          <a:solidFill>
                            <a:schemeClr val="dk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1024x1024</a:t>
                      </a:r>
                    </a:p>
                  </a:txBody>
                  <a:tcPr marL="63673" marR="63673" marT="31837" marB="31837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D3B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sz="1700" kern="1200">
                          <a:solidFill>
                            <a:schemeClr val="dk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500</a:t>
                      </a:r>
                    </a:p>
                  </a:txBody>
                  <a:tcPr marL="63673" marR="63673" marT="31837" marB="31837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D3B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sz="1700" kern="1200">
                          <a:solidFill>
                            <a:schemeClr val="dk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0.28</a:t>
                      </a:r>
                    </a:p>
                  </a:txBody>
                  <a:tcPr marL="63673" marR="63673" marT="31837" marB="31837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D3B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sz="1700" kern="1200">
                          <a:solidFill>
                            <a:schemeClr val="dk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100</a:t>
                      </a:r>
                    </a:p>
                  </a:txBody>
                  <a:tcPr marL="63673" marR="63673" marT="31837" marB="31837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D3B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sz="1700" kern="1200">
                          <a:solidFill>
                            <a:schemeClr val="dk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0.053</a:t>
                      </a:r>
                    </a:p>
                  </a:txBody>
                  <a:tcPr marL="63673" marR="63673" marT="31837" marB="31837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D3B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7204807"/>
                  </a:ext>
                </a:extLst>
              </a:tr>
              <a:tr h="349462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sz="1700" kern="1200">
                          <a:solidFill>
                            <a:schemeClr val="dk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DETR</a:t>
                      </a:r>
                    </a:p>
                  </a:txBody>
                  <a:tcPr marL="63673" marR="63673" marT="31837" marB="31837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D3B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sz="1700" kern="1200">
                          <a:solidFill>
                            <a:schemeClr val="dk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2021.02.25</a:t>
                      </a:r>
                    </a:p>
                  </a:txBody>
                  <a:tcPr marL="63673" marR="63673" marT="31837" marB="31837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D3B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sz="1700" kern="1200">
                          <a:solidFill>
                            <a:schemeClr val="dk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1024x1024</a:t>
                      </a:r>
                    </a:p>
                  </a:txBody>
                  <a:tcPr marL="63673" marR="63673" marT="31837" marB="31837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D3B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sz="1700" kern="1200">
                          <a:solidFill>
                            <a:schemeClr val="dk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500</a:t>
                      </a:r>
                    </a:p>
                  </a:txBody>
                  <a:tcPr marL="63673" marR="63673" marT="31837" marB="31837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D3B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sz="1700" kern="1200">
                          <a:solidFill>
                            <a:schemeClr val="dk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0.3</a:t>
                      </a:r>
                    </a:p>
                  </a:txBody>
                  <a:tcPr marL="63673" marR="63673" marT="31837" marB="31837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D3B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sz="1700" kern="1200">
                          <a:solidFill>
                            <a:schemeClr val="dk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100</a:t>
                      </a:r>
                    </a:p>
                  </a:txBody>
                  <a:tcPr marL="63673" marR="63673" marT="31837" marB="31837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D3B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sz="1700" kern="1200" dirty="0">
                          <a:solidFill>
                            <a:schemeClr val="dk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0.053</a:t>
                      </a:r>
                    </a:p>
                  </a:txBody>
                  <a:tcPr marL="63673" marR="63673" marT="31837" marB="31837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D3B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6605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77535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5"/>
          <p:cNvGrpSpPr/>
          <p:nvPr/>
        </p:nvGrpSpPr>
        <p:grpSpPr>
          <a:xfrm>
            <a:off x="164465" y="958850"/>
            <a:ext cx="1345565" cy="523875"/>
            <a:chOff x="164465" y="958850"/>
            <a:chExt cx="1345565" cy="523875"/>
          </a:xfrm>
        </p:grpSpPr>
        <p:sp>
          <p:nvSpPr>
            <p:cNvPr id="15" name="Rect 0"/>
            <p:cNvSpPr txBox="1">
              <a:spLocks/>
            </p:cNvSpPr>
            <p:nvPr/>
          </p:nvSpPr>
          <p:spPr>
            <a:xfrm>
              <a:off x="164465" y="958850"/>
              <a:ext cx="1345565" cy="523875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en-US" altLang="ko-KR" sz="2800" b="1">
                  <a:solidFill>
                    <a:srgbClr val="5F4E56"/>
                  </a:solidFill>
                  <a:latin typeface="나눔스퀘어" charset="0"/>
                  <a:ea typeface="나눔스퀘어" charset="0"/>
                </a:rPr>
                <a:t>  </a:t>
              </a:r>
              <a:r>
                <a:rPr lang="ko-KR" altLang="en-US" sz="2800" b="1">
                  <a:solidFill>
                    <a:srgbClr val="5F4E56"/>
                  </a:solidFill>
                  <a:latin typeface="나눔스퀘어" charset="0"/>
                  <a:ea typeface="나눔스퀘어" charset="0"/>
                </a:rPr>
                <a:t>데이터</a:t>
              </a:r>
            </a:p>
          </p:txBody>
        </p:sp>
        <p:sp>
          <p:nvSpPr>
            <p:cNvPr id="16" name="Rect 0"/>
            <p:cNvSpPr>
              <a:spLocks/>
            </p:cNvSpPr>
            <p:nvPr/>
          </p:nvSpPr>
          <p:spPr>
            <a:xfrm>
              <a:off x="170815" y="1009650"/>
              <a:ext cx="134620" cy="421640"/>
            </a:xfrm>
            <a:prstGeom prst="rect">
              <a:avLst/>
            </a:prstGeom>
            <a:solidFill>
              <a:srgbClr val="04656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</p:grpSp>
      <p:graphicFrame>
        <p:nvGraphicFramePr>
          <p:cNvPr id="56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6600873"/>
              </p:ext>
            </p:extLst>
          </p:nvPr>
        </p:nvGraphicFramePr>
        <p:xfrm>
          <a:off x="1373505" y="1894840"/>
          <a:ext cx="9323228" cy="42382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616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616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43969">
                <a:tc>
                  <a:txBody>
                    <a:bodyPr/>
                    <a:lstStyle/>
                    <a:p>
                      <a:pPr marL="0" indent="0" hangingPunct="1"/>
                      <a:endParaRPr lang="ko-KR" altLang="en-US" sz="1700" b="1" i="0" kern="1200" dirty="0">
                        <a:solidFill>
                          <a:schemeClr val="lt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82829" marR="82829" marT="43164" marB="43164">
                    <a:blipFill rotWithShape="1">
                      <a:blip r:embed="rId2" cstate="print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indent="0" hangingPunct="1"/>
                      <a:endParaRPr lang="ko-KR" altLang="en-US" sz="1700" b="1" i="0" kern="1200" dirty="0">
                        <a:solidFill>
                          <a:schemeClr val="lt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82829" marR="82829" marT="43164" marB="43164">
                    <a:blipFill rotWithShape="1">
                      <a:blip r:embed="rId3" cstate="print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4313"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2000" kern="1200" dirty="0" err="1">
                          <a:solidFill>
                            <a:srgbClr val="5F4E56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 pitchFamily="34" charset="0"/>
                        </a:rPr>
                        <a:t>이미지</a:t>
                      </a:r>
                      <a:endParaRPr lang="ko-KR" altLang="en-US" sz="2000" kern="1200" dirty="0">
                        <a:solidFill>
                          <a:srgbClr val="5F4E56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Arial" pitchFamily="34" charset="0"/>
                      </a:endParaRPr>
                    </a:p>
                  </a:txBody>
                  <a:tcPr marL="82829" marR="82829" marT="43164" marB="43164"/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2000" kern="1200" dirty="0" err="1">
                          <a:solidFill>
                            <a:srgbClr val="5F4E56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 pitchFamily="34" charset="0"/>
                        </a:rPr>
                        <a:t>환자</a:t>
                      </a:r>
                      <a:r>
                        <a:rPr sz="2000" kern="1200" dirty="0">
                          <a:solidFill>
                            <a:srgbClr val="5F4E56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 pitchFamily="34" charset="0"/>
                        </a:rPr>
                        <a:t> </a:t>
                      </a:r>
                      <a:r>
                        <a:rPr sz="2000" kern="1200" dirty="0" err="1">
                          <a:solidFill>
                            <a:srgbClr val="5F4E56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 pitchFamily="34" charset="0"/>
                        </a:rPr>
                        <a:t>정보</a:t>
                      </a:r>
                      <a:r>
                        <a:rPr sz="2000" kern="1200" dirty="0">
                          <a:solidFill>
                            <a:srgbClr val="5F4E56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 pitchFamily="34" charset="0"/>
                        </a:rPr>
                        <a:t>(</a:t>
                      </a:r>
                      <a:r>
                        <a:rPr sz="2000" kern="1200" dirty="0" err="1">
                          <a:solidFill>
                            <a:srgbClr val="5F4E56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 pitchFamily="34" charset="0"/>
                        </a:rPr>
                        <a:t>성별</a:t>
                      </a:r>
                      <a:r>
                        <a:rPr sz="2000" kern="1200" dirty="0">
                          <a:solidFill>
                            <a:srgbClr val="5F4E56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 pitchFamily="34" charset="0"/>
                        </a:rPr>
                        <a:t>, </a:t>
                      </a:r>
                      <a:r>
                        <a:rPr sz="2000" kern="1200" dirty="0" err="1">
                          <a:solidFill>
                            <a:srgbClr val="5F4E56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 pitchFamily="34" charset="0"/>
                        </a:rPr>
                        <a:t>나이</a:t>
                      </a:r>
                      <a:r>
                        <a:rPr sz="2000" kern="1200" dirty="0">
                          <a:solidFill>
                            <a:srgbClr val="5F4E56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 pitchFamily="34" charset="0"/>
                        </a:rPr>
                        <a:t> 등)</a:t>
                      </a:r>
                      <a:endParaRPr lang="ko-KR" altLang="en-US" sz="2000" kern="1200" dirty="0">
                        <a:solidFill>
                          <a:srgbClr val="5F4E56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Arial" pitchFamily="34" charset="0"/>
                      </a:endParaRPr>
                    </a:p>
                  </a:txBody>
                  <a:tcPr marL="82829" marR="82829" marT="43164" marB="43164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1571402" y="1033238"/>
            <a:ext cx="54320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5F4E5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의료용 디지털 영상 파일의 통합 관리 표준의 총칭</a:t>
            </a:r>
            <a:endParaRPr lang="en-US" altLang="ko-KR" sz="2000" dirty="0">
              <a:solidFill>
                <a:srgbClr val="5F4E56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6E049B80-8A91-464A-83C6-7BBC439820E0}"/>
              </a:ext>
            </a:extLst>
          </p:cNvPr>
          <p:cNvGrpSpPr/>
          <p:nvPr/>
        </p:nvGrpSpPr>
        <p:grpSpPr>
          <a:xfrm>
            <a:off x="0" y="136460"/>
            <a:ext cx="12192000" cy="531845"/>
            <a:chOff x="0" y="136460"/>
            <a:chExt cx="12192000" cy="531845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CBA65534-D74C-46AC-9829-07CE65E47C70}"/>
                </a:ext>
              </a:extLst>
            </p:cNvPr>
            <p:cNvSpPr/>
            <p:nvPr/>
          </p:nvSpPr>
          <p:spPr>
            <a:xfrm>
              <a:off x="0" y="136460"/>
              <a:ext cx="12192000" cy="531845"/>
            </a:xfrm>
            <a:prstGeom prst="rect">
              <a:avLst/>
            </a:prstGeom>
            <a:solidFill>
              <a:srgbClr val="F8AC96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B942046C-B554-4F04-ACD2-8317D6439868}"/>
                </a:ext>
              </a:extLst>
            </p:cNvPr>
            <p:cNvSpPr/>
            <p:nvPr/>
          </p:nvSpPr>
          <p:spPr>
            <a:xfrm>
              <a:off x="485923" y="136460"/>
              <a:ext cx="1755089" cy="531845"/>
            </a:xfrm>
            <a:prstGeom prst="rect">
              <a:avLst/>
            </a:prstGeom>
            <a:solidFill>
              <a:srgbClr val="D973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DF1A686-481D-436C-924B-C264554FC55E}"/>
                </a:ext>
              </a:extLst>
            </p:cNvPr>
            <p:cNvSpPr txBox="1"/>
            <p:nvPr/>
          </p:nvSpPr>
          <p:spPr>
            <a:xfrm>
              <a:off x="711524" y="186940"/>
              <a:ext cx="1322549" cy="43088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대회 소개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31B3BE6-1904-42A9-A4C7-8D2166217762}"/>
                </a:ext>
              </a:extLst>
            </p:cNvPr>
            <p:cNvSpPr txBox="1"/>
            <p:nvPr/>
          </p:nvSpPr>
          <p:spPr>
            <a:xfrm>
              <a:off x="4421847" y="186940"/>
              <a:ext cx="1811085" cy="43088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200" b="1" dirty="0">
                  <a:solidFill>
                    <a:srgbClr val="7E6872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알고리즘 소개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E507145-9777-4AD7-8971-1A52EF45A5B2}"/>
                </a:ext>
              </a:extLst>
            </p:cNvPr>
            <p:cNvSpPr txBox="1"/>
            <p:nvPr/>
          </p:nvSpPr>
          <p:spPr>
            <a:xfrm>
              <a:off x="6487256" y="186940"/>
              <a:ext cx="1307440" cy="43088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200" b="1" dirty="0">
                  <a:solidFill>
                    <a:srgbClr val="7E6872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모형 평가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4835FE2-6D3C-470B-AF21-1CD8E0CD84BB}"/>
                </a:ext>
              </a:extLst>
            </p:cNvPr>
            <p:cNvSpPr txBox="1"/>
            <p:nvPr/>
          </p:nvSpPr>
          <p:spPr>
            <a:xfrm>
              <a:off x="8049020" y="186940"/>
              <a:ext cx="1893911" cy="43088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200" b="1" dirty="0">
                  <a:solidFill>
                    <a:srgbClr val="7E6872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한계 및 시사점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0167584-4AF8-47C0-BD5A-AA123497B36F}"/>
                </a:ext>
              </a:extLst>
            </p:cNvPr>
            <p:cNvSpPr txBox="1"/>
            <p:nvPr/>
          </p:nvSpPr>
          <p:spPr>
            <a:xfrm>
              <a:off x="2391866" y="186940"/>
              <a:ext cx="1879126" cy="43088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200" b="1" dirty="0">
                  <a:solidFill>
                    <a:srgbClr val="7E6872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전처리 </a:t>
              </a:r>
              <a:r>
                <a:rPr lang="en-US" altLang="ko-KR" sz="2200" b="1" dirty="0">
                  <a:solidFill>
                    <a:srgbClr val="7E6872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&amp; EDA</a:t>
              </a:r>
              <a:endParaRPr lang="ko-KR" altLang="en-US" sz="2200" b="1" dirty="0">
                <a:solidFill>
                  <a:srgbClr val="7E687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A2581C0-55ED-4A1C-80C1-EDB7132FED5F}"/>
                </a:ext>
              </a:extLst>
            </p:cNvPr>
            <p:cNvSpPr txBox="1"/>
            <p:nvPr/>
          </p:nvSpPr>
          <p:spPr>
            <a:xfrm>
              <a:off x="10197255" y="186940"/>
              <a:ext cx="1306474" cy="43088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200" b="1" dirty="0">
                  <a:solidFill>
                    <a:srgbClr val="7E6872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참고 문헌</a:t>
              </a:r>
            </a:p>
          </p:txBody>
        </p:sp>
      </p:grp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300ECF29-3FD3-43F8-9191-171776298673}"/>
              </a:ext>
            </a:extLst>
          </p:cNvPr>
          <p:cNvCxnSpPr/>
          <p:nvPr/>
        </p:nvCxnSpPr>
        <p:spPr>
          <a:xfrm>
            <a:off x="1604535" y="1109963"/>
            <a:ext cx="0" cy="284656"/>
          </a:xfrm>
          <a:prstGeom prst="line">
            <a:avLst/>
          </a:prstGeom>
          <a:ln w="19050">
            <a:solidFill>
              <a:srgbClr val="D973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9950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직선 연결선 25"/>
          <p:cNvCxnSpPr/>
          <p:nvPr/>
        </p:nvCxnSpPr>
        <p:spPr>
          <a:xfrm>
            <a:off x="1664235" y="1180261"/>
            <a:ext cx="0" cy="313122"/>
          </a:xfrm>
          <a:prstGeom prst="line">
            <a:avLst/>
          </a:prstGeom>
          <a:ln w="19050">
            <a:solidFill>
              <a:srgbClr val="0465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4C04F12C-7CF0-400D-B4AE-74DA6525763B}"/>
              </a:ext>
            </a:extLst>
          </p:cNvPr>
          <p:cNvGrpSpPr/>
          <p:nvPr/>
        </p:nvGrpSpPr>
        <p:grpSpPr>
          <a:xfrm>
            <a:off x="0" y="136460"/>
            <a:ext cx="12192000" cy="531845"/>
            <a:chOff x="0" y="136460"/>
            <a:chExt cx="12192000" cy="531845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AF17EA3C-DB86-4086-868A-B4FA03419761}"/>
                </a:ext>
              </a:extLst>
            </p:cNvPr>
            <p:cNvSpPr/>
            <p:nvPr/>
          </p:nvSpPr>
          <p:spPr>
            <a:xfrm>
              <a:off x="0" y="136460"/>
              <a:ext cx="12192000" cy="531845"/>
            </a:xfrm>
            <a:prstGeom prst="rect">
              <a:avLst/>
            </a:prstGeom>
            <a:solidFill>
              <a:srgbClr val="046561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23C574A7-43AA-469D-BC7A-5F893A28EB8E}"/>
                </a:ext>
              </a:extLst>
            </p:cNvPr>
            <p:cNvSpPr/>
            <p:nvPr/>
          </p:nvSpPr>
          <p:spPr>
            <a:xfrm>
              <a:off x="6203231" y="139570"/>
              <a:ext cx="1845789" cy="528735"/>
            </a:xfrm>
            <a:prstGeom prst="rect">
              <a:avLst/>
            </a:prstGeom>
            <a:solidFill>
              <a:srgbClr val="0465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C8D07EC-0689-42ED-96D5-EBF79C0B23DD}"/>
                </a:ext>
              </a:extLst>
            </p:cNvPr>
            <p:cNvSpPr txBox="1"/>
            <p:nvPr/>
          </p:nvSpPr>
          <p:spPr>
            <a:xfrm>
              <a:off x="711524" y="186940"/>
              <a:ext cx="1322549" cy="43088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200" b="1" dirty="0">
                  <a:solidFill>
                    <a:srgbClr val="7A646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대회 소개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7DFFC44-5092-41CE-B98E-517416827FC4}"/>
                </a:ext>
              </a:extLst>
            </p:cNvPr>
            <p:cNvSpPr txBox="1"/>
            <p:nvPr/>
          </p:nvSpPr>
          <p:spPr>
            <a:xfrm>
              <a:off x="4421847" y="186937"/>
              <a:ext cx="1811085" cy="43088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200" b="1" dirty="0">
                  <a:solidFill>
                    <a:srgbClr val="7A646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알고리즘 소개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9B1461A-063E-45E9-BA53-B03DF5FFF467}"/>
                </a:ext>
              </a:extLst>
            </p:cNvPr>
            <p:cNvSpPr txBox="1"/>
            <p:nvPr/>
          </p:nvSpPr>
          <p:spPr>
            <a:xfrm>
              <a:off x="6487256" y="186940"/>
              <a:ext cx="1307440" cy="43088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2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모형 평가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029CB1B-E2AB-4489-AEAC-FE6ECF7C1453}"/>
                </a:ext>
              </a:extLst>
            </p:cNvPr>
            <p:cNvSpPr txBox="1"/>
            <p:nvPr/>
          </p:nvSpPr>
          <p:spPr>
            <a:xfrm>
              <a:off x="8049020" y="186940"/>
              <a:ext cx="1893911" cy="43088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200" b="1" dirty="0">
                  <a:solidFill>
                    <a:srgbClr val="7A646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한계 및 시사점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1FF712A-D2CC-41B4-8DFA-7713B1170FB5}"/>
                </a:ext>
              </a:extLst>
            </p:cNvPr>
            <p:cNvSpPr txBox="1"/>
            <p:nvPr/>
          </p:nvSpPr>
          <p:spPr>
            <a:xfrm>
              <a:off x="2391866" y="186940"/>
              <a:ext cx="1879126" cy="43088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200" b="1" dirty="0" err="1">
                  <a:solidFill>
                    <a:srgbClr val="7A646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전처리</a:t>
              </a:r>
              <a:r>
                <a:rPr lang="ko-KR" altLang="en-US" sz="2200" b="1" dirty="0">
                  <a:solidFill>
                    <a:srgbClr val="7A646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 </a:t>
              </a:r>
              <a:r>
                <a:rPr lang="en-US" altLang="ko-KR" sz="2200" b="1" dirty="0">
                  <a:solidFill>
                    <a:srgbClr val="7A646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&amp; EDA</a:t>
              </a:r>
              <a:endParaRPr lang="ko-KR" altLang="en-US" sz="2200" b="1" dirty="0">
                <a:solidFill>
                  <a:srgbClr val="7A646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6A3075EC-EB9B-46CC-9E0F-7859FA61CA0E}"/>
                </a:ext>
              </a:extLst>
            </p:cNvPr>
            <p:cNvSpPr txBox="1"/>
            <p:nvPr/>
          </p:nvSpPr>
          <p:spPr>
            <a:xfrm>
              <a:off x="10197255" y="186940"/>
              <a:ext cx="1306474" cy="43088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200" b="1" dirty="0">
                  <a:solidFill>
                    <a:srgbClr val="7A646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참고 문헌</a:t>
              </a:r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133052" y="958763"/>
            <a:ext cx="1357430" cy="1246756"/>
            <a:chOff x="133052" y="958763"/>
            <a:chExt cx="1357430" cy="1246756"/>
          </a:xfrm>
        </p:grpSpPr>
        <p:grpSp>
          <p:nvGrpSpPr>
            <p:cNvPr id="38" name="그룹 37"/>
            <p:cNvGrpSpPr/>
            <p:nvPr/>
          </p:nvGrpSpPr>
          <p:grpSpPr>
            <a:xfrm>
              <a:off x="164478" y="958763"/>
              <a:ext cx="1326004" cy="584775"/>
              <a:chOff x="392616" y="958763"/>
              <a:chExt cx="1326004" cy="584775"/>
            </a:xfrm>
          </p:grpSpPr>
          <p:sp>
            <p:nvSpPr>
              <p:cNvPr id="43" name="TextBox 42"/>
              <p:cNvSpPr txBox="1"/>
              <p:nvPr/>
            </p:nvSpPr>
            <p:spPr>
              <a:xfrm>
                <a:off x="392616" y="958763"/>
                <a:ext cx="1326004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3200" b="1" dirty="0">
                    <a:solidFill>
                      <a:srgbClr val="5F4E56"/>
                    </a:solidFill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rPr>
                  <a:t>  </a:t>
                </a:r>
                <a:r>
                  <a:rPr lang="en-US" altLang="ko-KR" sz="3200" i="1" dirty="0" smtClean="0">
                    <a:solidFill>
                      <a:srgbClr val="5F4E56"/>
                    </a:solidFill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rPr>
                  <a:t>DETR</a:t>
                </a:r>
                <a:endParaRPr lang="en-US" altLang="ko-KR" sz="3200" i="1" dirty="0">
                  <a:solidFill>
                    <a:srgbClr val="5F4E56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sp>
            <p:nvSpPr>
              <p:cNvPr id="44" name="직사각형 43"/>
              <p:cNvSpPr/>
              <p:nvPr/>
            </p:nvSpPr>
            <p:spPr>
              <a:xfrm>
                <a:off x="398837" y="1009916"/>
                <a:ext cx="134101" cy="420915"/>
              </a:xfrm>
              <a:prstGeom prst="rect">
                <a:avLst/>
              </a:prstGeom>
              <a:solidFill>
                <a:srgbClr val="D9737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0" name="직사각형 39"/>
            <p:cNvSpPr/>
            <p:nvPr/>
          </p:nvSpPr>
          <p:spPr>
            <a:xfrm>
              <a:off x="164478" y="1466855"/>
              <a:ext cx="1281120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>
                  <a:solidFill>
                    <a:srgbClr val="5F4E5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Noto Sans" panose="020B0502040504020204" pitchFamily="34"/>
                </a:rPr>
                <a:t>모형 평가</a:t>
              </a:r>
              <a:endParaRPr lang="en-US" altLang="ko-KR" sz="2200" dirty="0">
                <a:solidFill>
                  <a:srgbClr val="5F4E56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" panose="020B0502040504020204" pitchFamily="34"/>
              </a:endParaRPr>
            </a:p>
            <a:p>
              <a:pPr algn="r"/>
              <a:r>
                <a:rPr lang="en-US" altLang="ko-KR" sz="2000" i="1" dirty="0">
                  <a:solidFill>
                    <a:srgbClr val="5F4E5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Noto Sans" panose="020B0502040504020204" pitchFamily="34"/>
                </a:rPr>
                <a:t> </a:t>
              </a:r>
              <a:endParaRPr lang="ko-KR" altLang="en-US" sz="1600" dirty="0">
                <a:solidFill>
                  <a:srgbClr val="5F4E56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" panose="020B0502040504020204" pitchFamily="34"/>
              </a:endParaRPr>
            </a:p>
          </p:txBody>
        </p:sp>
        <p:cxnSp>
          <p:nvCxnSpPr>
            <p:cNvPr id="42" name="직선 연결선 41"/>
            <p:cNvCxnSpPr/>
            <p:nvPr/>
          </p:nvCxnSpPr>
          <p:spPr>
            <a:xfrm>
              <a:off x="133052" y="1495918"/>
              <a:ext cx="1281120" cy="0"/>
            </a:xfrm>
            <a:prstGeom prst="line">
              <a:avLst/>
            </a:prstGeom>
            <a:ln>
              <a:solidFill>
                <a:srgbClr val="D973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_x447396824"/>
          <p:cNvSpPr>
            <a:spLocks noChangeArrowheads="1"/>
          </p:cNvSpPr>
          <p:nvPr/>
        </p:nvSpPr>
        <p:spPr bwMode="auto">
          <a:xfrm>
            <a:off x="1651000" y="1130300"/>
            <a:ext cx="9956800" cy="6973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 sz="2200" dirty="0" err="1">
                <a:solidFill>
                  <a:srgbClr val="5F4E56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" panose="020B0502040504020204" pitchFamily="34"/>
              </a:rPr>
              <a:t>train_loss</a:t>
            </a:r>
            <a:r>
              <a:rPr lang="ko-KR" altLang="en-US" sz="2200" dirty="0">
                <a:solidFill>
                  <a:srgbClr val="5F4E56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" panose="020B0502040504020204" pitchFamily="34"/>
              </a:rPr>
              <a:t>와 </a:t>
            </a:r>
            <a:r>
              <a:rPr lang="en-US" altLang="ko-KR" sz="2200" dirty="0" err="1">
                <a:solidFill>
                  <a:srgbClr val="5F4E56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" panose="020B0502040504020204" pitchFamily="34"/>
              </a:rPr>
              <a:t>val_loss</a:t>
            </a:r>
            <a:r>
              <a:rPr lang="ko-KR" altLang="en-US" sz="2200" dirty="0">
                <a:solidFill>
                  <a:srgbClr val="5F4E56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" panose="020B0502040504020204" pitchFamily="34"/>
              </a:rPr>
              <a:t>를 </a:t>
            </a:r>
            <a:r>
              <a:rPr lang="ko-KR" altLang="en-US" sz="2200" dirty="0" smtClean="0">
                <a:solidFill>
                  <a:srgbClr val="5F4E56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" panose="020B0502040504020204" pitchFamily="34"/>
              </a:rPr>
              <a:t>비교 결과 </a:t>
            </a:r>
            <a:r>
              <a:rPr lang="ko-KR" altLang="en-US" sz="2200" dirty="0" err="1">
                <a:solidFill>
                  <a:srgbClr val="5F4E56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" panose="020B0502040504020204" pitchFamily="34"/>
              </a:rPr>
              <a:t>과적합으로</a:t>
            </a:r>
            <a:r>
              <a:rPr lang="ko-KR" altLang="en-US" sz="2200" dirty="0">
                <a:solidFill>
                  <a:srgbClr val="5F4E56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" panose="020B0502040504020204" pitchFamily="34"/>
              </a:rPr>
              <a:t> </a:t>
            </a:r>
            <a:r>
              <a:rPr lang="ko-KR" altLang="en-US" sz="2200" dirty="0" smtClean="0">
                <a:solidFill>
                  <a:srgbClr val="5F4E56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" panose="020B0502040504020204" pitchFamily="34"/>
              </a:rPr>
              <a:t>판단</a:t>
            </a:r>
            <a:endParaRPr lang="ko-KR" altLang="en-US" sz="2200" dirty="0">
              <a:solidFill>
                <a:srgbClr val="5F4E56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Noto Sans" panose="020B0502040504020204" pitchFamily="34"/>
            </a:endParaRPr>
          </a:p>
        </p:txBody>
      </p:sp>
      <p:pic>
        <p:nvPicPr>
          <p:cNvPr id="1025" name="_x292232336" descr="cif0000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4644" y="2433638"/>
            <a:ext cx="9002712" cy="339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6464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7B7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06AF0FE-16F4-41C6-832C-E0A1946FC8BA}"/>
              </a:ext>
            </a:extLst>
          </p:cNvPr>
          <p:cNvSpPr txBox="1"/>
          <p:nvPr/>
        </p:nvSpPr>
        <p:spPr>
          <a:xfrm>
            <a:off x="1" y="3120572"/>
            <a:ext cx="12191999" cy="938719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ko-KR" altLang="en-US" sz="5500" b="1" dirty="0">
                <a:solidFill>
                  <a:srgbClr val="43373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한계 및 시사점</a:t>
            </a:r>
          </a:p>
        </p:txBody>
      </p:sp>
    </p:spTree>
    <p:extLst>
      <p:ext uri="{BB962C8B-B14F-4D97-AF65-F5344CB8AC3E}">
        <p14:creationId xmlns:p14="http://schemas.microsoft.com/office/powerpoint/2010/main" val="283310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0" y="136460"/>
            <a:ext cx="12192000" cy="531845"/>
            <a:chOff x="0" y="136460"/>
            <a:chExt cx="12192000" cy="531845"/>
          </a:xfrm>
        </p:grpSpPr>
        <p:sp>
          <p:nvSpPr>
            <p:cNvPr id="11" name="직사각형 10"/>
            <p:cNvSpPr/>
            <p:nvPr/>
          </p:nvSpPr>
          <p:spPr>
            <a:xfrm>
              <a:off x="0" y="136460"/>
              <a:ext cx="12192000" cy="531845"/>
            </a:xfrm>
            <a:prstGeom prst="rect">
              <a:avLst/>
            </a:prstGeom>
            <a:solidFill>
              <a:srgbClr val="046561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8042788" y="139570"/>
              <a:ext cx="1900143" cy="528735"/>
            </a:xfrm>
            <a:prstGeom prst="rect">
              <a:avLst/>
            </a:prstGeom>
            <a:solidFill>
              <a:srgbClr val="0465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06AF0FE-16F4-41C6-832C-E0A1946FC8BA}"/>
                </a:ext>
              </a:extLst>
            </p:cNvPr>
            <p:cNvSpPr txBox="1"/>
            <p:nvPr/>
          </p:nvSpPr>
          <p:spPr>
            <a:xfrm>
              <a:off x="711524" y="186940"/>
              <a:ext cx="1322549" cy="43088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200" b="1" dirty="0">
                  <a:solidFill>
                    <a:srgbClr val="7A646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대회 소개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F06C1F4-9C57-4230-892F-D918CC87F42C}"/>
                </a:ext>
              </a:extLst>
            </p:cNvPr>
            <p:cNvSpPr txBox="1"/>
            <p:nvPr/>
          </p:nvSpPr>
          <p:spPr>
            <a:xfrm>
              <a:off x="4421847" y="186937"/>
              <a:ext cx="1811085" cy="43088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200" b="1" dirty="0">
                  <a:solidFill>
                    <a:srgbClr val="7A646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알고리즘 소개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FCD5200-F18F-4FF9-B023-67E4725803B6}"/>
                </a:ext>
              </a:extLst>
            </p:cNvPr>
            <p:cNvSpPr txBox="1"/>
            <p:nvPr/>
          </p:nvSpPr>
          <p:spPr>
            <a:xfrm>
              <a:off x="6487256" y="186940"/>
              <a:ext cx="1307440" cy="43088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200" b="1" dirty="0">
                  <a:solidFill>
                    <a:srgbClr val="7A646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모형 평가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699CB18-AEC9-4F9A-B6E4-728B0360AE7C}"/>
                </a:ext>
              </a:extLst>
            </p:cNvPr>
            <p:cNvSpPr txBox="1"/>
            <p:nvPr/>
          </p:nvSpPr>
          <p:spPr>
            <a:xfrm>
              <a:off x="8049020" y="186940"/>
              <a:ext cx="1893911" cy="43088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2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한계 및 시사점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F06C1F4-9C57-4230-892F-D918CC87F42C}"/>
                </a:ext>
              </a:extLst>
            </p:cNvPr>
            <p:cNvSpPr txBox="1"/>
            <p:nvPr/>
          </p:nvSpPr>
          <p:spPr>
            <a:xfrm>
              <a:off x="2391866" y="186940"/>
              <a:ext cx="1879126" cy="43088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200" b="1" dirty="0" err="1">
                  <a:solidFill>
                    <a:srgbClr val="7A646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전처리</a:t>
              </a:r>
              <a:r>
                <a:rPr lang="ko-KR" altLang="en-US" sz="2200" b="1" dirty="0">
                  <a:solidFill>
                    <a:srgbClr val="7A646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 </a:t>
              </a:r>
              <a:r>
                <a:rPr lang="en-US" altLang="ko-KR" sz="2200" b="1" dirty="0">
                  <a:solidFill>
                    <a:srgbClr val="7A646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&amp; EDA</a:t>
              </a:r>
              <a:endParaRPr lang="ko-KR" altLang="en-US" sz="2200" b="1" dirty="0">
                <a:solidFill>
                  <a:srgbClr val="7A646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699CB18-AEC9-4F9A-B6E4-728B0360AE7C}"/>
                </a:ext>
              </a:extLst>
            </p:cNvPr>
            <p:cNvSpPr txBox="1"/>
            <p:nvPr/>
          </p:nvSpPr>
          <p:spPr>
            <a:xfrm>
              <a:off x="10197255" y="186940"/>
              <a:ext cx="1306474" cy="43088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200" b="1" dirty="0">
                  <a:solidFill>
                    <a:srgbClr val="7A646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참고 문헌</a:t>
              </a: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170699" y="958763"/>
            <a:ext cx="1133754" cy="875233"/>
            <a:chOff x="170699" y="958763"/>
            <a:chExt cx="1133754" cy="875233"/>
          </a:xfrm>
        </p:grpSpPr>
        <p:grpSp>
          <p:nvGrpSpPr>
            <p:cNvPr id="21" name="그룹 20"/>
            <p:cNvGrpSpPr/>
            <p:nvPr/>
          </p:nvGrpSpPr>
          <p:grpSpPr>
            <a:xfrm>
              <a:off x="170699" y="958763"/>
              <a:ext cx="1044647" cy="584775"/>
              <a:chOff x="398837" y="958763"/>
              <a:chExt cx="1044647" cy="584775"/>
            </a:xfrm>
          </p:grpSpPr>
          <p:sp>
            <p:nvSpPr>
              <p:cNvPr id="24" name="TextBox 23"/>
              <p:cNvSpPr txBox="1"/>
              <p:nvPr/>
            </p:nvSpPr>
            <p:spPr>
              <a:xfrm>
                <a:off x="497391" y="958763"/>
                <a:ext cx="94609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3200" b="1" dirty="0">
                    <a:solidFill>
                      <a:srgbClr val="5F4E56"/>
                    </a:solidFill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rPr>
                  <a:t> </a:t>
                </a:r>
                <a:r>
                  <a:rPr lang="ko-KR" altLang="en-US" sz="2800" b="1" dirty="0">
                    <a:solidFill>
                      <a:srgbClr val="5F4E56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  <a:cs typeface="Noto Sans" panose="020B0502040504020204" pitchFamily="34"/>
                  </a:rPr>
                  <a:t>한계</a:t>
                </a:r>
                <a:endParaRPr lang="en-US" altLang="ko-KR" sz="2800" b="1" dirty="0">
                  <a:solidFill>
                    <a:srgbClr val="5F4E5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Noto Sans" panose="020B0502040504020204" pitchFamily="34"/>
                </a:endParaRPr>
              </a:p>
            </p:txBody>
          </p:sp>
          <p:sp>
            <p:nvSpPr>
              <p:cNvPr id="25" name="직사각형 24"/>
              <p:cNvSpPr/>
              <p:nvPr/>
            </p:nvSpPr>
            <p:spPr>
              <a:xfrm>
                <a:off x="398837" y="1009916"/>
                <a:ext cx="134101" cy="420915"/>
              </a:xfrm>
              <a:prstGeom prst="rect">
                <a:avLst/>
              </a:prstGeom>
              <a:solidFill>
                <a:srgbClr val="D9737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2" name="직사각형 21"/>
            <p:cNvSpPr/>
            <p:nvPr/>
          </p:nvSpPr>
          <p:spPr>
            <a:xfrm>
              <a:off x="215693" y="1433886"/>
              <a:ext cx="108876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rgbClr val="5F4E5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Noto Sans" panose="020B0502040504020204" pitchFamily="34"/>
                </a:rPr>
                <a:t>개발환경</a:t>
              </a:r>
              <a:r>
                <a:rPr lang="en-US" altLang="ko-KR" sz="2000" i="1" dirty="0">
                  <a:solidFill>
                    <a:srgbClr val="5F4E5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Noto Sans" panose="020B0502040504020204" pitchFamily="34"/>
                </a:rPr>
                <a:t> </a:t>
              </a:r>
              <a:endParaRPr lang="ko-KR" altLang="en-US" sz="1600" dirty="0">
                <a:solidFill>
                  <a:srgbClr val="5F4E56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" panose="020B0502040504020204" pitchFamily="34"/>
              </a:endParaRPr>
            </a:p>
          </p:txBody>
        </p:sp>
        <p:cxnSp>
          <p:nvCxnSpPr>
            <p:cNvPr id="23" name="직선 연결선 22"/>
            <p:cNvCxnSpPr/>
            <p:nvPr/>
          </p:nvCxnSpPr>
          <p:spPr>
            <a:xfrm>
              <a:off x="231326" y="1495918"/>
              <a:ext cx="875023" cy="0"/>
            </a:xfrm>
            <a:prstGeom prst="line">
              <a:avLst/>
            </a:prstGeom>
            <a:ln>
              <a:solidFill>
                <a:srgbClr val="D973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536728"/>
              </p:ext>
            </p:extLst>
          </p:nvPr>
        </p:nvGraphicFramePr>
        <p:xfrm>
          <a:off x="1814629" y="2451996"/>
          <a:ext cx="8547100" cy="11202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73550">
                  <a:extLst>
                    <a:ext uri="{9D8B030D-6E8A-4147-A177-3AD203B41FA5}">
                      <a16:colId xmlns:a16="http://schemas.microsoft.com/office/drawing/2014/main" val="3444517315"/>
                    </a:ext>
                  </a:extLst>
                </a:gridCol>
                <a:gridCol w="4273550">
                  <a:extLst>
                    <a:ext uri="{9D8B030D-6E8A-4147-A177-3AD203B41FA5}">
                      <a16:colId xmlns:a16="http://schemas.microsoft.com/office/drawing/2014/main" val="4089279137"/>
                    </a:ext>
                  </a:extLst>
                </a:gridCol>
              </a:tblGrid>
              <a:tr h="1120297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b="0" kern="1200" baseline="0" dirty="0" err="1">
                          <a:solidFill>
                            <a:schemeClr val="dk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Kaggle</a:t>
                      </a:r>
                      <a:r>
                        <a:rPr lang="en-US" altLang="ko-KR" sz="1800" b="0" kern="1200" baseline="0" dirty="0">
                          <a:solidFill>
                            <a:schemeClr val="dk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 Notebook</a:t>
                      </a:r>
                      <a:endParaRPr lang="ko-KR" altLang="en-US" sz="1800" b="0" kern="1200" baseline="0" dirty="0">
                        <a:solidFill>
                          <a:schemeClr val="dk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3DEC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800" b="0" kern="1200" baseline="0" dirty="0">
                          <a:solidFill>
                            <a:schemeClr val="dk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대회 데이터를 </a:t>
                      </a:r>
                      <a:r>
                        <a:rPr lang="ko-KR" altLang="en-US" sz="1800" b="0" kern="1200" baseline="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바로 이용</a:t>
                      </a:r>
                      <a:r>
                        <a:rPr lang="ko-KR" altLang="en-US" sz="1800" b="0" kern="1200" baseline="0" dirty="0">
                          <a:solidFill>
                            <a:schemeClr val="dk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할 수 있지만</a:t>
                      </a:r>
                      <a:r>
                        <a:rPr lang="en-US" altLang="ko-KR" sz="1800" b="0" kern="1200" baseline="0" dirty="0">
                          <a:solidFill>
                            <a:schemeClr val="dk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,</a:t>
                      </a:r>
                    </a:p>
                    <a:p>
                      <a:pPr marL="0" algn="ctr" defTabSz="914400" rtl="0" eaLnBrk="1" latinLnBrk="1" hangingPunct="1"/>
                      <a:r>
                        <a:rPr lang="ko-KR" altLang="en-US" sz="1800" b="0" kern="1200" baseline="0" dirty="0">
                          <a:solidFill>
                            <a:schemeClr val="dk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모델 훈련할 때 </a:t>
                      </a:r>
                      <a:r>
                        <a:rPr lang="en-US" altLang="ko-KR" sz="1800" b="0" kern="1200" baseline="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GPU</a:t>
                      </a:r>
                      <a:r>
                        <a:rPr lang="ko-KR" altLang="en-US" sz="1800" b="0" kern="1200" baseline="0" dirty="0">
                          <a:solidFill>
                            <a:schemeClr val="dk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 사용이 </a:t>
                      </a:r>
                      <a:r>
                        <a:rPr lang="ko-KR" altLang="en-US" sz="1800" b="0" kern="1200" baseline="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제한</a:t>
                      </a:r>
                      <a:r>
                        <a:rPr lang="ko-KR" altLang="en-US" sz="1800" b="0" kern="1200" baseline="0" dirty="0">
                          <a:solidFill>
                            <a:schemeClr val="dk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됨</a:t>
                      </a:r>
                      <a:r>
                        <a:rPr lang="en-US" altLang="ko-KR" sz="1800" b="0" kern="1200" baseline="0" dirty="0">
                          <a:solidFill>
                            <a:schemeClr val="dk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.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3DE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1517005"/>
                  </a:ext>
                </a:extLst>
              </a:tr>
            </a:tbl>
          </a:graphicData>
        </a:graphic>
      </p:graphicFrame>
      <p:sp>
        <p:nvSpPr>
          <p:cNvPr id="27" name="TextBox 26"/>
          <p:cNvSpPr txBox="1"/>
          <p:nvPr/>
        </p:nvSpPr>
        <p:spPr>
          <a:xfrm>
            <a:off x="1814628" y="4681792"/>
            <a:ext cx="85471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rgbClr val="5F4E5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두 환경에 대해 코딩 변경을 하는 데 시간이 소모</a:t>
            </a:r>
            <a:endParaRPr lang="en-US" altLang="ko-KR" sz="2000" dirty="0">
              <a:solidFill>
                <a:srgbClr val="5F4E56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en-US" altLang="ko-KR" sz="2000" dirty="0">
                <a:solidFill>
                  <a:srgbClr val="5F4E5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+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1359435" y="1148732"/>
            <a:ext cx="7872201" cy="400110"/>
            <a:chOff x="1283235" y="1148732"/>
            <a:chExt cx="7872201" cy="400110"/>
          </a:xfrm>
        </p:grpSpPr>
        <p:sp>
          <p:nvSpPr>
            <p:cNvPr id="39" name="TextBox 38"/>
            <p:cNvSpPr txBox="1"/>
            <p:nvPr/>
          </p:nvSpPr>
          <p:spPr>
            <a:xfrm>
              <a:off x="1357052" y="1148732"/>
              <a:ext cx="779838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 err="1">
                  <a:solidFill>
                    <a:srgbClr val="5F4E5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Colab</a:t>
              </a:r>
              <a:r>
                <a:rPr lang="en-US" altLang="ko-KR" sz="2000" dirty="0">
                  <a:solidFill>
                    <a:srgbClr val="5F4E5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</a:t>
              </a:r>
              <a:r>
                <a:rPr lang="en-US" altLang="ko-KR" sz="2000" dirty="0" err="1">
                  <a:solidFill>
                    <a:srgbClr val="5F4E5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kaggle</a:t>
              </a:r>
              <a:r>
                <a:rPr lang="en-US" altLang="ko-KR" sz="2000" dirty="0">
                  <a:solidFill>
                    <a:srgbClr val="5F4E5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notebook</a:t>
              </a:r>
              <a:r>
                <a:rPr lang="ko-KR" altLang="en-US" sz="2000" dirty="0">
                  <a:solidFill>
                    <a:srgbClr val="5F4E5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en-US" altLang="ko-KR" sz="2000" dirty="0">
                  <a:solidFill>
                    <a:srgbClr val="5F4E5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and GPU issue</a:t>
              </a:r>
            </a:p>
          </p:txBody>
        </p:sp>
        <p:cxnSp>
          <p:nvCxnSpPr>
            <p:cNvPr id="26" name="직선 연결선 25"/>
            <p:cNvCxnSpPr/>
            <p:nvPr/>
          </p:nvCxnSpPr>
          <p:spPr>
            <a:xfrm>
              <a:off x="1283235" y="1180261"/>
              <a:ext cx="0" cy="313122"/>
            </a:xfrm>
            <a:prstGeom prst="line">
              <a:avLst/>
            </a:prstGeom>
            <a:ln w="19050">
              <a:solidFill>
                <a:srgbClr val="04656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73BDA9E7-4F7B-4066-85DA-EDAC371C21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8870258"/>
              </p:ext>
            </p:extLst>
          </p:nvPr>
        </p:nvGraphicFramePr>
        <p:xfrm>
          <a:off x="1814629" y="5351968"/>
          <a:ext cx="8547100" cy="11202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73550">
                  <a:extLst>
                    <a:ext uri="{9D8B030D-6E8A-4147-A177-3AD203B41FA5}">
                      <a16:colId xmlns:a16="http://schemas.microsoft.com/office/drawing/2014/main" val="3157514414"/>
                    </a:ext>
                  </a:extLst>
                </a:gridCol>
                <a:gridCol w="4273550">
                  <a:extLst>
                    <a:ext uri="{9D8B030D-6E8A-4147-A177-3AD203B41FA5}">
                      <a16:colId xmlns:a16="http://schemas.microsoft.com/office/drawing/2014/main" val="2762371644"/>
                    </a:ext>
                  </a:extLst>
                </a:gridCol>
              </a:tblGrid>
              <a:tr h="1120297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800" b="0" kern="1200" baseline="0" dirty="0">
                          <a:solidFill>
                            <a:schemeClr val="dk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공통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7BC9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800" b="0" kern="1200" baseline="0" dirty="0">
                          <a:solidFill>
                            <a:schemeClr val="dk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모델의 특징과 관련해 </a:t>
                      </a:r>
                      <a:r>
                        <a:rPr lang="ko-KR" altLang="en-US" sz="1800" b="0" kern="1200" baseline="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의존성</a:t>
                      </a:r>
                      <a:r>
                        <a:rPr lang="ko-KR" altLang="en-US" sz="1800" b="0" kern="1200" baseline="0" dirty="0">
                          <a:solidFill>
                            <a:schemeClr val="dk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이 높음</a:t>
                      </a:r>
                      <a:endParaRPr lang="en-US" altLang="ko-KR" sz="1800" b="0" kern="1200" baseline="0" dirty="0">
                        <a:solidFill>
                          <a:schemeClr val="dk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  <a:p>
                      <a:pPr marL="0" algn="ctr" defTabSz="914400" rtl="0" eaLnBrk="1" latinLnBrk="1" hangingPunct="1"/>
                      <a:r>
                        <a:rPr lang="ko-KR" altLang="en-US" sz="1800" b="0" kern="1200" baseline="0" dirty="0">
                          <a:solidFill>
                            <a:schemeClr val="dk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무거운 모델의 경우 환경과 상관없이</a:t>
                      </a:r>
                      <a:endParaRPr lang="en-US" altLang="ko-KR" sz="1800" b="0" kern="1200" baseline="0" dirty="0">
                        <a:solidFill>
                          <a:schemeClr val="dk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  <a:p>
                      <a:pPr marL="0" algn="ctr" defTabSz="914400" rtl="0" eaLnBrk="1" latinLnBrk="1" hangingPunct="1"/>
                      <a:r>
                        <a:rPr lang="ko-KR" altLang="en-US" sz="1800" b="0" kern="1200" baseline="0" dirty="0">
                          <a:solidFill>
                            <a:schemeClr val="dk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메모리 이슈가 발생</a:t>
                      </a:r>
                      <a:endParaRPr lang="en-US" altLang="ko-KR" sz="1800" b="0" kern="1200" baseline="0" dirty="0">
                        <a:solidFill>
                          <a:schemeClr val="dk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7BC9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3526977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A4B550BE-E693-4A3F-823D-4081BBDBF2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8162288"/>
              </p:ext>
            </p:extLst>
          </p:nvPr>
        </p:nvGraphicFramePr>
        <p:xfrm>
          <a:off x="1814629" y="3572293"/>
          <a:ext cx="8547100" cy="11126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73550">
                  <a:extLst>
                    <a:ext uri="{9D8B030D-6E8A-4147-A177-3AD203B41FA5}">
                      <a16:colId xmlns:a16="http://schemas.microsoft.com/office/drawing/2014/main" val="147709818"/>
                    </a:ext>
                  </a:extLst>
                </a:gridCol>
                <a:gridCol w="4273550">
                  <a:extLst>
                    <a:ext uri="{9D8B030D-6E8A-4147-A177-3AD203B41FA5}">
                      <a16:colId xmlns:a16="http://schemas.microsoft.com/office/drawing/2014/main" val="1789869654"/>
                    </a:ext>
                  </a:extLst>
                </a:gridCol>
              </a:tblGrid>
              <a:tr h="1112681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b="0" kern="1200" baseline="0" dirty="0">
                          <a:solidFill>
                            <a:schemeClr val="dk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Google </a:t>
                      </a:r>
                      <a:r>
                        <a:rPr lang="en-US" altLang="ko-KR" sz="1800" b="0" kern="1200" baseline="0" dirty="0" err="1">
                          <a:solidFill>
                            <a:schemeClr val="dk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Colab</a:t>
                      </a:r>
                      <a:r>
                        <a:rPr lang="en-US" altLang="ko-KR" sz="1800" b="0" kern="1200" baseline="0" dirty="0">
                          <a:solidFill>
                            <a:schemeClr val="dk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 Pro</a:t>
                      </a:r>
                      <a:endParaRPr lang="ko-KR" altLang="en-US" sz="1800" b="0" kern="1200" baseline="0" dirty="0">
                        <a:solidFill>
                          <a:schemeClr val="dk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solidFill>
                      <a:srgbClr val="F3DEC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800" b="0" kern="1200" baseline="0" dirty="0">
                          <a:solidFill>
                            <a:schemeClr val="dk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사용하면 </a:t>
                      </a:r>
                      <a:r>
                        <a:rPr lang="ko-KR" altLang="en-US" sz="1800" b="0" kern="1200" baseline="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많은 시간 </a:t>
                      </a:r>
                      <a:r>
                        <a:rPr lang="en-US" altLang="ko-KR" sz="1800" b="0" kern="1200" baseline="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GPU</a:t>
                      </a:r>
                      <a:r>
                        <a:rPr lang="ko-KR" altLang="en-US" sz="1800" b="0" kern="1200" baseline="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 사용</a:t>
                      </a:r>
                      <a:r>
                        <a:rPr lang="ko-KR" altLang="en-US" sz="1800" b="0" kern="1200" baseline="0" dirty="0">
                          <a:solidFill>
                            <a:schemeClr val="dk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이 가능하지만</a:t>
                      </a:r>
                      <a:r>
                        <a:rPr lang="en-US" altLang="ko-KR" sz="1800" b="0" kern="1200" baseline="0" dirty="0">
                          <a:solidFill>
                            <a:schemeClr val="dk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,</a:t>
                      </a:r>
                    </a:p>
                    <a:p>
                      <a:pPr marL="0" algn="ctr" defTabSz="914400" rtl="0" eaLnBrk="1" latinLnBrk="1" hangingPunct="1"/>
                      <a:r>
                        <a:rPr lang="ko-KR" altLang="en-US" sz="1800" b="0" kern="1200" baseline="0" dirty="0">
                          <a:solidFill>
                            <a:schemeClr val="dk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많은 데이터들을 </a:t>
                      </a:r>
                      <a:r>
                        <a:rPr lang="ko-KR" altLang="en-US" sz="1800" b="0" kern="1200" baseline="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매번 업로드</a:t>
                      </a:r>
                      <a:r>
                        <a:rPr lang="ko-KR" altLang="en-US" sz="1800" b="0" kern="1200" baseline="0" dirty="0">
                          <a:solidFill>
                            <a:schemeClr val="dk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 해야하는 어려움</a:t>
                      </a:r>
                      <a:endParaRPr lang="en-US" altLang="ko-KR" sz="1800" b="0" kern="1200" baseline="0" dirty="0">
                        <a:solidFill>
                          <a:schemeClr val="dk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>
                    <a:solidFill>
                      <a:srgbClr val="F3DE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53302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711F8B71-6E15-4C83-9AEC-ECFF3E68D5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0101840"/>
              </p:ext>
            </p:extLst>
          </p:nvPr>
        </p:nvGraphicFramePr>
        <p:xfrm>
          <a:off x="1814628" y="1839108"/>
          <a:ext cx="8547100" cy="5847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73550">
                  <a:extLst>
                    <a:ext uri="{9D8B030D-6E8A-4147-A177-3AD203B41FA5}">
                      <a16:colId xmlns:a16="http://schemas.microsoft.com/office/drawing/2014/main" val="179988166"/>
                    </a:ext>
                  </a:extLst>
                </a:gridCol>
                <a:gridCol w="4273550">
                  <a:extLst>
                    <a:ext uri="{9D8B030D-6E8A-4147-A177-3AD203B41FA5}">
                      <a16:colId xmlns:a16="http://schemas.microsoft.com/office/drawing/2014/main" val="414368426"/>
                    </a:ext>
                  </a:extLst>
                </a:gridCol>
              </a:tblGrid>
              <a:tr h="5847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b="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환경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898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2500" b="0" kern="1200" dirty="0">
                          <a:solidFill>
                            <a:schemeClr val="lt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특징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898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60242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41852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0" y="136460"/>
            <a:ext cx="12192000" cy="531845"/>
            <a:chOff x="0" y="136460"/>
            <a:chExt cx="12192000" cy="531845"/>
          </a:xfrm>
        </p:grpSpPr>
        <p:sp>
          <p:nvSpPr>
            <p:cNvPr id="11" name="직사각형 10"/>
            <p:cNvSpPr/>
            <p:nvPr/>
          </p:nvSpPr>
          <p:spPr>
            <a:xfrm>
              <a:off x="0" y="136460"/>
              <a:ext cx="12192000" cy="531845"/>
            </a:xfrm>
            <a:prstGeom prst="rect">
              <a:avLst/>
            </a:prstGeom>
            <a:solidFill>
              <a:srgbClr val="046561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8042788" y="139570"/>
              <a:ext cx="1900143" cy="528735"/>
            </a:xfrm>
            <a:prstGeom prst="rect">
              <a:avLst/>
            </a:prstGeom>
            <a:solidFill>
              <a:srgbClr val="0465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06AF0FE-16F4-41C6-832C-E0A1946FC8BA}"/>
                </a:ext>
              </a:extLst>
            </p:cNvPr>
            <p:cNvSpPr txBox="1"/>
            <p:nvPr/>
          </p:nvSpPr>
          <p:spPr>
            <a:xfrm>
              <a:off x="711524" y="186940"/>
              <a:ext cx="1322549" cy="43088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200" b="1" dirty="0">
                  <a:solidFill>
                    <a:srgbClr val="7A646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대회 소개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F06C1F4-9C57-4230-892F-D918CC87F42C}"/>
                </a:ext>
              </a:extLst>
            </p:cNvPr>
            <p:cNvSpPr txBox="1"/>
            <p:nvPr/>
          </p:nvSpPr>
          <p:spPr>
            <a:xfrm>
              <a:off x="4421847" y="186937"/>
              <a:ext cx="1811085" cy="43088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200" b="1" dirty="0">
                  <a:solidFill>
                    <a:srgbClr val="7A646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알고리즘 소개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FCD5200-F18F-4FF9-B023-67E4725803B6}"/>
                </a:ext>
              </a:extLst>
            </p:cNvPr>
            <p:cNvSpPr txBox="1"/>
            <p:nvPr/>
          </p:nvSpPr>
          <p:spPr>
            <a:xfrm>
              <a:off x="6487256" y="186940"/>
              <a:ext cx="1307440" cy="43088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200" b="1" dirty="0">
                  <a:solidFill>
                    <a:srgbClr val="7A646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모형 평가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699CB18-AEC9-4F9A-B6E4-728B0360AE7C}"/>
                </a:ext>
              </a:extLst>
            </p:cNvPr>
            <p:cNvSpPr txBox="1"/>
            <p:nvPr/>
          </p:nvSpPr>
          <p:spPr>
            <a:xfrm>
              <a:off x="8049020" y="186940"/>
              <a:ext cx="1893911" cy="43088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2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한계 및 시사점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F06C1F4-9C57-4230-892F-D918CC87F42C}"/>
                </a:ext>
              </a:extLst>
            </p:cNvPr>
            <p:cNvSpPr txBox="1"/>
            <p:nvPr/>
          </p:nvSpPr>
          <p:spPr>
            <a:xfrm>
              <a:off x="2391866" y="186940"/>
              <a:ext cx="1879126" cy="43088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200" b="1" dirty="0" err="1">
                  <a:solidFill>
                    <a:srgbClr val="7A646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전처리</a:t>
              </a:r>
              <a:r>
                <a:rPr lang="ko-KR" altLang="en-US" sz="2200" b="1" dirty="0">
                  <a:solidFill>
                    <a:srgbClr val="7A646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 </a:t>
              </a:r>
              <a:r>
                <a:rPr lang="en-US" altLang="ko-KR" sz="2200" b="1" dirty="0">
                  <a:solidFill>
                    <a:srgbClr val="7A646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&amp; EDA</a:t>
              </a:r>
              <a:endParaRPr lang="ko-KR" altLang="en-US" sz="2200" b="1" dirty="0">
                <a:solidFill>
                  <a:srgbClr val="7A646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699CB18-AEC9-4F9A-B6E4-728B0360AE7C}"/>
                </a:ext>
              </a:extLst>
            </p:cNvPr>
            <p:cNvSpPr txBox="1"/>
            <p:nvPr/>
          </p:nvSpPr>
          <p:spPr>
            <a:xfrm>
              <a:off x="10197255" y="186940"/>
              <a:ext cx="1306474" cy="43088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200" b="1" dirty="0">
                  <a:solidFill>
                    <a:srgbClr val="7A646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참고 문헌</a:t>
              </a: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170699" y="958763"/>
            <a:ext cx="1044647" cy="908202"/>
            <a:chOff x="170699" y="958763"/>
            <a:chExt cx="1044647" cy="908202"/>
          </a:xfrm>
        </p:grpSpPr>
        <p:grpSp>
          <p:nvGrpSpPr>
            <p:cNvPr id="21" name="그룹 20"/>
            <p:cNvGrpSpPr/>
            <p:nvPr/>
          </p:nvGrpSpPr>
          <p:grpSpPr>
            <a:xfrm>
              <a:off x="170699" y="958763"/>
              <a:ext cx="1044647" cy="584775"/>
              <a:chOff x="398837" y="958763"/>
              <a:chExt cx="1044647" cy="584775"/>
            </a:xfrm>
          </p:grpSpPr>
          <p:sp>
            <p:nvSpPr>
              <p:cNvPr id="24" name="TextBox 23"/>
              <p:cNvSpPr txBox="1"/>
              <p:nvPr/>
            </p:nvSpPr>
            <p:spPr>
              <a:xfrm>
                <a:off x="497391" y="958763"/>
                <a:ext cx="94609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3200" b="1" dirty="0">
                    <a:solidFill>
                      <a:srgbClr val="5F4E56"/>
                    </a:solidFill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rPr>
                  <a:t> </a:t>
                </a:r>
                <a:r>
                  <a:rPr lang="ko-KR" altLang="en-US" sz="2800" b="1" dirty="0">
                    <a:solidFill>
                      <a:srgbClr val="5F4E56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  <a:cs typeface="Noto Sans" panose="020B0502040504020204" pitchFamily="34"/>
                  </a:rPr>
                  <a:t>한계</a:t>
                </a:r>
                <a:endParaRPr lang="en-US" altLang="ko-KR" sz="2800" b="1" dirty="0">
                  <a:solidFill>
                    <a:srgbClr val="5F4E5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Noto Sans" panose="020B0502040504020204" pitchFamily="34"/>
                </a:endParaRPr>
              </a:p>
            </p:txBody>
          </p:sp>
          <p:sp>
            <p:nvSpPr>
              <p:cNvPr id="25" name="직사각형 24"/>
              <p:cNvSpPr/>
              <p:nvPr/>
            </p:nvSpPr>
            <p:spPr>
              <a:xfrm>
                <a:off x="398837" y="1009916"/>
                <a:ext cx="134101" cy="420915"/>
              </a:xfrm>
              <a:prstGeom prst="rect">
                <a:avLst/>
              </a:prstGeom>
              <a:solidFill>
                <a:srgbClr val="D9737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2" name="직사각형 21"/>
            <p:cNvSpPr/>
            <p:nvPr/>
          </p:nvSpPr>
          <p:spPr>
            <a:xfrm>
              <a:off x="269253" y="1466855"/>
              <a:ext cx="24878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i="1" dirty="0">
                  <a:solidFill>
                    <a:srgbClr val="5F4E5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Noto Sans" panose="020B0502040504020204" pitchFamily="34"/>
                </a:rPr>
                <a:t> </a:t>
              </a:r>
              <a:endParaRPr lang="ko-KR" altLang="en-US" sz="1600" dirty="0">
                <a:solidFill>
                  <a:srgbClr val="5F4E56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" panose="020B0502040504020204" pitchFamily="34"/>
              </a:endParaRPr>
            </a:p>
          </p:txBody>
        </p:sp>
        <p:cxnSp>
          <p:nvCxnSpPr>
            <p:cNvPr id="23" name="직선 연결선 22"/>
            <p:cNvCxnSpPr/>
            <p:nvPr/>
          </p:nvCxnSpPr>
          <p:spPr>
            <a:xfrm>
              <a:off x="231326" y="1495918"/>
              <a:ext cx="875023" cy="0"/>
            </a:xfrm>
            <a:prstGeom prst="line">
              <a:avLst/>
            </a:prstGeom>
            <a:ln>
              <a:solidFill>
                <a:srgbClr val="D973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그룹 1"/>
          <p:cNvGrpSpPr/>
          <p:nvPr/>
        </p:nvGrpSpPr>
        <p:grpSpPr>
          <a:xfrm>
            <a:off x="1359435" y="1148732"/>
            <a:ext cx="9703900" cy="707886"/>
            <a:chOff x="1283235" y="1148732"/>
            <a:chExt cx="7872201" cy="707886"/>
          </a:xfrm>
        </p:grpSpPr>
        <p:sp>
          <p:nvSpPr>
            <p:cNvPr id="39" name="TextBox 38"/>
            <p:cNvSpPr txBox="1"/>
            <p:nvPr/>
          </p:nvSpPr>
          <p:spPr>
            <a:xfrm>
              <a:off x="1357052" y="1148732"/>
              <a:ext cx="779838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solidFill>
                    <a:srgbClr val="5F4E5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“</a:t>
              </a:r>
              <a:r>
                <a:rPr lang="ko-KR" altLang="en-US" sz="2000" dirty="0">
                  <a:solidFill>
                    <a:srgbClr val="5F4E5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메타 데이터</a:t>
              </a:r>
              <a:r>
                <a:rPr lang="en-US" altLang="ko-KR" sz="2000" dirty="0">
                  <a:solidFill>
                    <a:srgbClr val="5F4E5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” - </a:t>
              </a:r>
              <a:r>
                <a:rPr lang="ko-KR" altLang="en-US" sz="2000" dirty="0">
                  <a:solidFill>
                    <a:srgbClr val="5F4E5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개인정보 보안 이슈와 관련해 환자 정보를 담고 있는 </a:t>
              </a:r>
              <a:r>
                <a:rPr lang="en-US" altLang="ko-KR" sz="2000" dirty="0" err="1">
                  <a:solidFill>
                    <a:srgbClr val="5F4E5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DICOM</a:t>
              </a:r>
              <a:r>
                <a:rPr lang="en-US" altLang="ko-KR" sz="2000" dirty="0">
                  <a:solidFill>
                    <a:srgbClr val="5F4E5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sz="2000" dirty="0">
                  <a:solidFill>
                    <a:srgbClr val="5F4E5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파일이</a:t>
              </a:r>
              <a:endParaRPr lang="en-US" altLang="ko-KR" sz="2000" dirty="0">
                <a:solidFill>
                  <a:srgbClr val="5F4E5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r>
                <a:rPr lang="ko-KR" altLang="en-US" sz="2000" dirty="0">
                  <a:solidFill>
                    <a:srgbClr val="5F4E5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실질적으로 환자의 성별</a:t>
              </a:r>
              <a:r>
                <a:rPr lang="en-US" altLang="ko-KR" sz="2000" dirty="0">
                  <a:solidFill>
                    <a:srgbClr val="5F4E5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</a:t>
              </a:r>
              <a:r>
                <a:rPr lang="ko-KR" altLang="en-US" sz="2000" dirty="0">
                  <a:solidFill>
                    <a:srgbClr val="5F4E5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나이를 제외한 정보는 기록되어 있지 않음 </a:t>
              </a:r>
              <a:r>
                <a:rPr lang="en-US" altLang="ko-KR" dirty="0">
                  <a:solidFill>
                    <a:srgbClr val="5F4E5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(</a:t>
              </a:r>
              <a:r>
                <a:rPr lang="ko-KR" altLang="en-US" dirty="0">
                  <a:solidFill>
                    <a:srgbClr val="5F4E5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대다수가 이미지 정보</a:t>
              </a:r>
              <a:r>
                <a:rPr lang="en-US" altLang="ko-KR" dirty="0">
                  <a:solidFill>
                    <a:srgbClr val="5F4E5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)</a:t>
              </a:r>
            </a:p>
          </p:txBody>
        </p:sp>
        <p:cxnSp>
          <p:nvCxnSpPr>
            <p:cNvPr id="26" name="직선 연결선 25"/>
            <p:cNvCxnSpPr>
              <a:cxnSpLocks/>
            </p:cNvCxnSpPr>
            <p:nvPr/>
          </p:nvCxnSpPr>
          <p:spPr>
            <a:xfrm>
              <a:off x="1283235" y="1198367"/>
              <a:ext cx="0" cy="594218"/>
            </a:xfrm>
            <a:prstGeom prst="line">
              <a:avLst/>
            </a:prstGeom>
            <a:ln w="19050">
              <a:solidFill>
                <a:srgbClr val="04656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C190F230-699A-446E-9885-1BB809EC9D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2685" y="2225987"/>
            <a:ext cx="4945452" cy="408625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9009A35-4AFA-473B-9392-AE644E7C9C7A}"/>
              </a:ext>
            </a:extLst>
          </p:cNvPr>
          <p:cNvSpPr txBox="1"/>
          <p:nvPr/>
        </p:nvSpPr>
        <p:spPr>
          <a:xfrm>
            <a:off x="7228631" y="3016142"/>
            <a:ext cx="318548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rgbClr val="5F4E5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미디어 저장소와 관련된 정보</a:t>
            </a:r>
            <a:endParaRPr lang="en-US" altLang="ko-KR" sz="2000" dirty="0">
              <a:solidFill>
                <a:srgbClr val="5F4E56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2000" dirty="0">
                <a:solidFill>
                  <a:srgbClr val="5F4E5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환자의 </a:t>
            </a:r>
            <a:r>
              <a:rPr lang="ko-KR" altLang="en-US" sz="2000" dirty="0">
                <a:solidFill>
                  <a:srgbClr val="5F4E5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성별</a:t>
            </a:r>
            <a:r>
              <a:rPr lang="en-US" altLang="ko-KR" sz="2000" dirty="0">
                <a:solidFill>
                  <a:srgbClr val="5F4E5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2000" dirty="0">
                <a:solidFill>
                  <a:srgbClr val="5F4E5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나이</a:t>
            </a:r>
            <a:endParaRPr lang="en-US" altLang="ko-KR" sz="2000" dirty="0">
              <a:solidFill>
                <a:srgbClr val="5F4E56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2000" dirty="0">
                <a:solidFill>
                  <a:srgbClr val="5F4E5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프레임 번호</a:t>
            </a:r>
            <a:r>
              <a:rPr lang="en-US" altLang="ko-KR" sz="2000" dirty="0">
                <a:solidFill>
                  <a:srgbClr val="5F4E5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2000" dirty="0">
                <a:solidFill>
                  <a:srgbClr val="5F4E5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이미지 크기</a:t>
            </a:r>
            <a:endParaRPr lang="en-US" altLang="ko-KR" sz="2000" dirty="0">
              <a:solidFill>
                <a:srgbClr val="5F4E56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2000" dirty="0">
                <a:solidFill>
                  <a:srgbClr val="5F4E5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비트 정보 등</a:t>
            </a:r>
            <a:r>
              <a:rPr lang="en-US" altLang="ko-KR" sz="2000" dirty="0">
                <a:solidFill>
                  <a:srgbClr val="5F4E5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…</a:t>
            </a:r>
            <a:endParaRPr lang="ko-KR" altLang="en-US" sz="2000" dirty="0">
              <a:solidFill>
                <a:srgbClr val="5F4E56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FDDF361-4A79-4A38-8BD8-DDF8A08C23F2}"/>
              </a:ext>
            </a:extLst>
          </p:cNvPr>
          <p:cNvSpPr txBox="1"/>
          <p:nvPr/>
        </p:nvSpPr>
        <p:spPr>
          <a:xfrm>
            <a:off x="6579415" y="4866175"/>
            <a:ext cx="4483920" cy="7540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환자 정보를 이미지 파일 특성과 결합시켜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2300" dirty="0">
                <a:solidFill>
                  <a:srgbClr val="04656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관계성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을 이끌어내길 기대했으나 불가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742B077-3726-4CEA-A669-10D1E6F5D10F}"/>
              </a:ext>
            </a:extLst>
          </p:cNvPr>
          <p:cNvSpPr/>
          <p:nvPr/>
        </p:nvSpPr>
        <p:spPr>
          <a:xfrm>
            <a:off x="260958" y="1461045"/>
            <a:ext cx="10326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err="1">
                <a:solidFill>
                  <a:srgbClr val="5F4E56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" panose="020B0502040504020204" pitchFamily="34"/>
              </a:rPr>
              <a:t>DICOM</a:t>
            </a:r>
            <a:r>
              <a:rPr lang="en-US" altLang="ko-KR" sz="2000" i="1" dirty="0">
                <a:solidFill>
                  <a:srgbClr val="5F4E56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" panose="020B0502040504020204" pitchFamily="34"/>
              </a:rPr>
              <a:t> </a:t>
            </a:r>
            <a:endParaRPr lang="ko-KR" altLang="en-US" sz="1600" dirty="0">
              <a:solidFill>
                <a:srgbClr val="5F4E56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Noto Sans" panose="020B0502040504020204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141812387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그림 3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9504" y="1836187"/>
            <a:ext cx="4403428" cy="4412204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6877401" y="3213480"/>
            <a:ext cx="40860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5F4E5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고해상도</a:t>
            </a:r>
            <a:r>
              <a:rPr lang="ko-KR" altLang="en-US" sz="2000" dirty="0">
                <a:solidFill>
                  <a:srgbClr val="5F4E5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이미지 파일</a:t>
            </a:r>
            <a:r>
              <a:rPr lang="en-US" altLang="ko-KR" sz="2000" dirty="0">
                <a:solidFill>
                  <a:srgbClr val="5F4E5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(.jpg)</a:t>
            </a:r>
            <a:r>
              <a:rPr lang="ko-KR" altLang="en-US" sz="2000" dirty="0">
                <a:solidFill>
                  <a:srgbClr val="5F4E5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생성 성공</a:t>
            </a:r>
            <a:endParaRPr lang="en-US" altLang="ko-KR" sz="2000" dirty="0">
              <a:solidFill>
                <a:srgbClr val="5F4E56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2000" dirty="0">
                <a:solidFill>
                  <a:srgbClr val="5F4E5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총 용량 </a:t>
            </a:r>
            <a:r>
              <a:rPr lang="en-US" altLang="ko-KR" sz="2000" dirty="0">
                <a:solidFill>
                  <a:srgbClr val="5F4E5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19.4 GB </a:t>
            </a:r>
          </a:p>
          <a:p>
            <a:r>
              <a:rPr lang="ko-KR" altLang="en-US" sz="2000" dirty="0">
                <a:solidFill>
                  <a:srgbClr val="5F4E5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이미지 업로드에 제한</a:t>
            </a:r>
            <a:endParaRPr lang="en-US" altLang="ko-KR" sz="2000" dirty="0">
              <a:solidFill>
                <a:srgbClr val="5F4E56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2000" dirty="0">
                <a:solidFill>
                  <a:srgbClr val="5F4E5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비교적 작은 이미지를 활용</a:t>
            </a:r>
            <a:endParaRPr lang="en-US" altLang="ko-KR" sz="2000" dirty="0">
              <a:solidFill>
                <a:srgbClr val="5F4E56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26" name="그룹 25"/>
          <p:cNvGrpSpPr/>
          <p:nvPr/>
        </p:nvGrpSpPr>
        <p:grpSpPr>
          <a:xfrm>
            <a:off x="170699" y="958763"/>
            <a:ext cx="1379674" cy="1246756"/>
            <a:chOff x="170699" y="958763"/>
            <a:chExt cx="1379674" cy="1246756"/>
          </a:xfrm>
        </p:grpSpPr>
        <p:grpSp>
          <p:nvGrpSpPr>
            <p:cNvPr id="27" name="그룹 26"/>
            <p:cNvGrpSpPr/>
            <p:nvPr/>
          </p:nvGrpSpPr>
          <p:grpSpPr>
            <a:xfrm>
              <a:off x="170699" y="958763"/>
              <a:ext cx="1044647" cy="584775"/>
              <a:chOff x="398837" y="958763"/>
              <a:chExt cx="1044647" cy="584775"/>
            </a:xfrm>
          </p:grpSpPr>
          <p:sp>
            <p:nvSpPr>
              <p:cNvPr id="30" name="TextBox 29"/>
              <p:cNvSpPr txBox="1"/>
              <p:nvPr/>
            </p:nvSpPr>
            <p:spPr>
              <a:xfrm>
                <a:off x="497391" y="958763"/>
                <a:ext cx="94609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3200" b="1" dirty="0">
                    <a:solidFill>
                      <a:srgbClr val="5F4E56"/>
                    </a:solidFill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rPr>
                  <a:t> </a:t>
                </a:r>
                <a:r>
                  <a:rPr lang="ko-KR" altLang="en-US" sz="2800" b="1" dirty="0">
                    <a:solidFill>
                      <a:srgbClr val="5F4E56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  <a:cs typeface="Noto Sans" panose="020B0502040504020204" pitchFamily="34"/>
                  </a:rPr>
                  <a:t>한계</a:t>
                </a:r>
                <a:endParaRPr lang="en-US" altLang="ko-KR" sz="2800" b="1" dirty="0">
                  <a:solidFill>
                    <a:srgbClr val="5F4E5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Noto Sans" panose="020B0502040504020204" pitchFamily="34"/>
                </a:endParaRPr>
              </a:p>
            </p:txBody>
          </p:sp>
          <p:sp>
            <p:nvSpPr>
              <p:cNvPr id="31" name="직사각형 30"/>
              <p:cNvSpPr/>
              <p:nvPr/>
            </p:nvSpPr>
            <p:spPr>
              <a:xfrm>
                <a:off x="398837" y="1009916"/>
                <a:ext cx="134101" cy="420915"/>
              </a:xfrm>
              <a:prstGeom prst="rect">
                <a:avLst/>
              </a:prstGeom>
              <a:solidFill>
                <a:srgbClr val="D9737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8" name="직사각형 27"/>
            <p:cNvSpPr/>
            <p:nvPr/>
          </p:nvSpPr>
          <p:spPr>
            <a:xfrm>
              <a:off x="269253" y="1466855"/>
              <a:ext cx="1281120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dirty="0">
                  <a:solidFill>
                    <a:srgbClr val="5F4E5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Noto Sans" panose="020B0502040504020204" pitchFamily="34"/>
                </a:rPr>
                <a:t>Image</a:t>
              </a:r>
            </a:p>
            <a:p>
              <a:pPr algn="r"/>
              <a:r>
                <a:rPr lang="en-US" altLang="ko-KR" sz="2000" i="1" dirty="0">
                  <a:solidFill>
                    <a:srgbClr val="5F4E5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Noto Sans" panose="020B0502040504020204" pitchFamily="34"/>
                </a:rPr>
                <a:t> </a:t>
              </a:r>
              <a:endParaRPr lang="ko-KR" altLang="en-US" sz="1600" dirty="0">
                <a:solidFill>
                  <a:srgbClr val="5F4E56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" panose="020B0502040504020204" pitchFamily="34"/>
              </a:endParaRPr>
            </a:p>
          </p:txBody>
        </p:sp>
        <p:cxnSp>
          <p:nvCxnSpPr>
            <p:cNvPr id="29" name="직선 연결선 28"/>
            <p:cNvCxnSpPr/>
            <p:nvPr/>
          </p:nvCxnSpPr>
          <p:spPr>
            <a:xfrm>
              <a:off x="231326" y="1495918"/>
              <a:ext cx="875023" cy="0"/>
            </a:xfrm>
            <a:prstGeom prst="line">
              <a:avLst/>
            </a:prstGeom>
            <a:ln>
              <a:solidFill>
                <a:srgbClr val="D973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그룹 31"/>
          <p:cNvGrpSpPr/>
          <p:nvPr/>
        </p:nvGrpSpPr>
        <p:grpSpPr>
          <a:xfrm>
            <a:off x="1359435" y="1148732"/>
            <a:ext cx="7872201" cy="400110"/>
            <a:chOff x="1283235" y="1148732"/>
            <a:chExt cx="7872201" cy="400110"/>
          </a:xfrm>
        </p:grpSpPr>
        <p:sp>
          <p:nvSpPr>
            <p:cNvPr id="33" name="TextBox 32"/>
            <p:cNvSpPr txBox="1"/>
            <p:nvPr/>
          </p:nvSpPr>
          <p:spPr>
            <a:xfrm>
              <a:off x="1357052" y="1148732"/>
              <a:ext cx="779838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solidFill>
                    <a:srgbClr val="5F4E5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고해상도 이미지 업로드</a:t>
              </a:r>
              <a:endParaRPr lang="en-US" altLang="ko-KR" sz="2000" dirty="0">
                <a:solidFill>
                  <a:srgbClr val="5F4E5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cxnSp>
          <p:nvCxnSpPr>
            <p:cNvPr id="34" name="직선 연결선 33"/>
            <p:cNvCxnSpPr/>
            <p:nvPr/>
          </p:nvCxnSpPr>
          <p:spPr>
            <a:xfrm>
              <a:off x="1283235" y="1180261"/>
              <a:ext cx="0" cy="313122"/>
            </a:xfrm>
            <a:prstGeom prst="line">
              <a:avLst/>
            </a:prstGeom>
            <a:ln w="19050">
              <a:solidFill>
                <a:srgbClr val="04656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11307F9F-7696-48B7-BBD4-F6DE54DFED07}"/>
              </a:ext>
            </a:extLst>
          </p:cNvPr>
          <p:cNvGrpSpPr/>
          <p:nvPr/>
        </p:nvGrpSpPr>
        <p:grpSpPr>
          <a:xfrm>
            <a:off x="0" y="136460"/>
            <a:ext cx="12192000" cy="531845"/>
            <a:chOff x="0" y="136460"/>
            <a:chExt cx="12192000" cy="531845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51DE9C61-00F0-4B92-9031-4AB2DE028247}"/>
                </a:ext>
              </a:extLst>
            </p:cNvPr>
            <p:cNvSpPr/>
            <p:nvPr/>
          </p:nvSpPr>
          <p:spPr>
            <a:xfrm>
              <a:off x="0" y="136460"/>
              <a:ext cx="12192000" cy="531845"/>
            </a:xfrm>
            <a:prstGeom prst="rect">
              <a:avLst/>
            </a:prstGeom>
            <a:solidFill>
              <a:srgbClr val="046561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0AC57280-2FE3-4CC4-9B36-FE4A37B7FE9B}"/>
                </a:ext>
              </a:extLst>
            </p:cNvPr>
            <p:cNvSpPr/>
            <p:nvPr/>
          </p:nvSpPr>
          <p:spPr>
            <a:xfrm>
              <a:off x="8042788" y="139570"/>
              <a:ext cx="1900143" cy="528735"/>
            </a:xfrm>
            <a:prstGeom prst="rect">
              <a:avLst/>
            </a:prstGeom>
            <a:solidFill>
              <a:srgbClr val="0465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DFF4B19-C1C2-413A-9EC5-7B4BD840D50D}"/>
                </a:ext>
              </a:extLst>
            </p:cNvPr>
            <p:cNvSpPr txBox="1"/>
            <p:nvPr/>
          </p:nvSpPr>
          <p:spPr>
            <a:xfrm>
              <a:off x="711524" y="186940"/>
              <a:ext cx="1322549" cy="43088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200" b="1" dirty="0">
                  <a:solidFill>
                    <a:srgbClr val="7A646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대회 소개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7412AEFF-F716-42FB-88BE-D88A904C42F5}"/>
                </a:ext>
              </a:extLst>
            </p:cNvPr>
            <p:cNvSpPr txBox="1"/>
            <p:nvPr/>
          </p:nvSpPr>
          <p:spPr>
            <a:xfrm>
              <a:off x="4421847" y="186937"/>
              <a:ext cx="1811085" cy="43088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200" b="1" dirty="0">
                  <a:solidFill>
                    <a:srgbClr val="7A646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알고리즘 소개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70E6EDE-5D42-48C2-A3CD-F66DB08D180F}"/>
                </a:ext>
              </a:extLst>
            </p:cNvPr>
            <p:cNvSpPr txBox="1"/>
            <p:nvPr/>
          </p:nvSpPr>
          <p:spPr>
            <a:xfrm>
              <a:off x="6487256" y="186940"/>
              <a:ext cx="1307440" cy="43088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200" b="1" dirty="0">
                  <a:solidFill>
                    <a:srgbClr val="7A646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모형 평가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9B3F2F6-3CDA-4B29-A882-456BBAFA345B}"/>
                </a:ext>
              </a:extLst>
            </p:cNvPr>
            <p:cNvSpPr txBox="1"/>
            <p:nvPr/>
          </p:nvSpPr>
          <p:spPr>
            <a:xfrm>
              <a:off x="8049020" y="186940"/>
              <a:ext cx="1893911" cy="43088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2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한계 및 시사점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129F0903-7F59-41DA-B34D-6BE898B40C6A}"/>
                </a:ext>
              </a:extLst>
            </p:cNvPr>
            <p:cNvSpPr txBox="1"/>
            <p:nvPr/>
          </p:nvSpPr>
          <p:spPr>
            <a:xfrm>
              <a:off x="2391866" y="186940"/>
              <a:ext cx="1879126" cy="43088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200" b="1" dirty="0" err="1">
                  <a:solidFill>
                    <a:srgbClr val="7A646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전처리</a:t>
              </a:r>
              <a:r>
                <a:rPr lang="ko-KR" altLang="en-US" sz="2200" b="1" dirty="0">
                  <a:solidFill>
                    <a:srgbClr val="7A646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 </a:t>
              </a:r>
              <a:r>
                <a:rPr lang="en-US" altLang="ko-KR" sz="2200" b="1" dirty="0">
                  <a:solidFill>
                    <a:srgbClr val="7A646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&amp; EDA</a:t>
              </a:r>
              <a:endParaRPr lang="ko-KR" altLang="en-US" sz="2200" b="1" dirty="0">
                <a:solidFill>
                  <a:srgbClr val="7A646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7D54043B-AE03-4DC6-9B5F-0D3C600D0BC0}"/>
                </a:ext>
              </a:extLst>
            </p:cNvPr>
            <p:cNvSpPr txBox="1"/>
            <p:nvPr/>
          </p:nvSpPr>
          <p:spPr>
            <a:xfrm>
              <a:off x="10197255" y="186940"/>
              <a:ext cx="1306474" cy="43088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200" b="1" dirty="0">
                  <a:solidFill>
                    <a:srgbClr val="7A646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참고 문헌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9546100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/>
          <p:cNvGrpSpPr/>
          <p:nvPr/>
        </p:nvGrpSpPr>
        <p:grpSpPr>
          <a:xfrm>
            <a:off x="164478" y="958763"/>
            <a:ext cx="1710365" cy="938979"/>
            <a:chOff x="164478" y="958763"/>
            <a:chExt cx="1710365" cy="938979"/>
          </a:xfrm>
        </p:grpSpPr>
        <p:grpSp>
          <p:nvGrpSpPr>
            <p:cNvPr id="21" name="그룹 20"/>
            <p:cNvGrpSpPr/>
            <p:nvPr/>
          </p:nvGrpSpPr>
          <p:grpSpPr>
            <a:xfrm>
              <a:off x="164478" y="958763"/>
              <a:ext cx="1582484" cy="523220"/>
              <a:chOff x="392616" y="958763"/>
              <a:chExt cx="1582484" cy="523220"/>
            </a:xfrm>
          </p:grpSpPr>
          <p:sp>
            <p:nvSpPr>
              <p:cNvPr id="24" name="TextBox 23"/>
              <p:cNvSpPr txBox="1"/>
              <p:nvPr/>
            </p:nvSpPr>
            <p:spPr>
              <a:xfrm>
                <a:off x="392616" y="958763"/>
                <a:ext cx="158248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800" b="1" dirty="0">
                    <a:solidFill>
                      <a:srgbClr val="5F4E56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  <a:cs typeface="Noto Sans" panose="020B0502040504020204" pitchFamily="34"/>
                  </a:rPr>
                  <a:t> 연구방향</a:t>
                </a:r>
                <a:endParaRPr lang="en-US" altLang="ko-KR" sz="2800" b="1" dirty="0">
                  <a:solidFill>
                    <a:srgbClr val="5F4E5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Noto Sans" panose="020B0502040504020204" pitchFamily="34"/>
                </a:endParaRPr>
              </a:p>
            </p:txBody>
          </p:sp>
          <p:sp>
            <p:nvSpPr>
              <p:cNvPr id="25" name="직사각형 24"/>
              <p:cNvSpPr/>
              <p:nvPr/>
            </p:nvSpPr>
            <p:spPr>
              <a:xfrm>
                <a:off x="398837" y="1009916"/>
                <a:ext cx="134101" cy="420915"/>
              </a:xfrm>
              <a:prstGeom prst="rect">
                <a:avLst/>
              </a:prstGeom>
              <a:solidFill>
                <a:srgbClr val="D9737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2" name="직사각형 21"/>
            <p:cNvSpPr/>
            <p:nvPr/>
          </p:nvSpPr>
          <p:spPr>
            <a:xfrm>
              <a:off x="529603" y="1466855"/>
              <a:ext cx="134524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>
                  <a:solidFill>
                    <a:srgbClr val="5F4E5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Noto Sans" panose="020B0502040504020204" pitchFamily="34"/>
                </a:rPr>
                <a:t>다른 모델</a:t>
              </a:r>
              <a:r>
                <a:rPr lang="en-US" altLang="ko-KR" sz="2000" i="1" dirty="0">
                  <a:solidFill>
                    <a:srgbClr val="5F4E5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Noto Sans" panose="020B0502040504020204" pitchFamily="34"/>
                </a:rPr>
                <a:t> </a:t>
              </a:r>
              <a:endParaRPr lang="ko-KR" altLang="en-US" sz="1600" dirty="0">
                <a:solidFill>
                  <a:srgbClr val="5F4E56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" panose="020B0502040504020204" pitchFamily="34"/>
              </a:endParaRPr>
            </a:p>
          </p:txBody>
        </p:sp>
        <p:cxnSp>
          <p:nvCxnSpPr>
            <p:cNvPr id="23" name="직선 연결선 22"/>
            <p:cNvCxnSpPr/>
            <p:nvPr/>
          </p:nvCxnSpPr>
          <p:spPr>
            <a:xfrm>
              <a:off x="297596" y="1495918"/>
              <a:ext cx="1409232" cy="0"/>
            </a:xfrm>
            <a:prstGeom prst="line">
              <a:avLst/>
            </a:prstGeom>
            <a:ln>
              <a:solidFill>
                <a:srgbClr val="D973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그룹 4"/>
          <p:cNvGrpSpPr/>
          <p:nvPr/>
        </p:nvGrpSpPr>
        <p:grpSpPr>
          <a:xfrm>
            <a:off x="266324" y="3262895"/>
            <a:ext cx="3908832" cy="2902487"/>
            <a:chOff x="237749" y="3431451"/>
            <a:chExt cx="3908832" cy="2902487"/>
          </a:xfrm>
        </p:grpSpPr>
        <p:sp>
          <p:nvSpPr>
            <p:cNvPr id="27" name="TextBox 26"/>
            <p:cNvSpPr txBox="1"/>
            <p:nvPr/>
          </p:nvSpPr>
          <p:spPr>
            <a:xfrm>
              <a:off x="1586871" y="3431451"/>
              <a:ext cx="121058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i="1" dirty="0">
                  <a:solidFill>
                    <a:srgbClr val="5F4E56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Noto Sans" panose="020B0502040504020204" pitchFamily="34"/>
                </a:rPr>
                <a:t>DETR</a:t>
              </a:r>
            </a:p>
          </p:txBody>
        </p:sp>
        <p:pic>
          <p:nvPicPr>
            <p:cNvPr id="28" name="그림 2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7749" y="3979817"/>
              <a:ext cx="3908832" cy="2354121"/>
            </a:xfrm>
            <a:prstGeom prst="rect">
              <a:avLst/>
            </a:prstGeom>
          </p:spPr>
        </p:pic>
      </p:grpSp>
      <p:grpSp>
        <p:nvGrpSpPr>
          <p:cNvPr id="7" name="그룹 6"/>
          <p:cNvGrpSpPr/>
          <p:nvPr/>
        </p:nvGrpSpPr>
        <p:grpSpPr>
          <a:xfrm>
            <a:off x="7914732" y="3262895"/>
            <a:ext cx="3908832" cy="2950201"/>
            <a:chOff x="7848057" y="3262895"/>
            <a:chExt cx="3908832" cy="2950201"/>
          </a:xfrm>
        </p:grpSpPr>
        <p:sp>
          <p:nvSpPr>
            <p:cNvPr id="31" name="TextBox 30"/>
            <p:cNvSpPr txBox="1"/>
            <p:nvPr/>
          </p:nvSpPr>
          <p:spPr>
            <a:xfrm>
              <a:off x="7888814" y="3262895"/>
              <a:ext cx="379943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i="1" dirty="0" err="1">
                  <a:solidFill>
                    <a:srgbClr val="5F4E56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Noto Sans" panose="020B0502040504020204" pitchFamily="34"/>
                </a:rPr>
                <a:t>DetectoRS_ResNet</a:t>
              </a:r>
              <a:endParaRPr lang="en-US" altLang="ko-KR" sz="3200" i="1" dirty="0">
                <a:solidFill>
                  <a:srgbClr val="5F4E5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Noto Sans" panose="020B0502040504020204" pitchFamily="34"/>
              </a:endParaRPr>
            </a:p>
          </p:txBody>
        </p:sp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48057" y="3847670"/>
              <a:ext cx="3908832" cy="2365426"/>
            </a:xfrm>
            <a:prstGeom prst="rect">
              <a:avLst/>
            </a:prstGeom>
          </p:spPr>
        </p:pic>
      </p:grpSp>
      <p:grpSp>
        <p:nvGrpSpPr>
          <p:cNvPr id="6" name="그룹 5"/>
          <p:cNvGrpSpPr/>
          <p:nvPr/>
        </p:nvGrpSpPr>
        <p:grpSpPr>
          <a:xfrm>
            <a:off x="4309709" y="1766675"/>
            <a:ext cx="3482652" cy="3390203"/>
            <a:chOff x="4357334" y="1766675"/>
            <a:chExt cx="3482652" cy="3390203"/>
          </a:xfrm>
        </p:grpSpPr>
        <p:sp>
          <p:nvSpPr>
            <p:cNvPr id="29" name="TextBox 28"/>
            <p:cNvSpPr txBox="1"/>
            <p:nvPr/>
          </p:nvSpPr>
          <p:spPr>
            <a:xfrm>
              <a:off x="4900615" y="1766675"/>
              <a:ext cx="247696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i="1" dirty="0" err="1">
                  <a:solidFill>
                    <a:srgbClr val="5F4E56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Noto Sans" panose="020B0502040504020204" pitchFamily="34"/>
                </a:rPr>
                <a:t>EfficientDet</a:t>
              </a:r>
              <a:endParaRPr lang="en-US" altLang="ko-KR" sz="3200" i="1" dirty="0">
                <a:solidFill>
                  <a:srgbClr val="5F4E5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Noto Sans" panose="020B0502040504020204" pitchFamily="34"/>
              </a:endParaRPr>
            </a:p>
          </p:txBody>
        </p:sp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57334" y="2360399"/>
              <a:ext cx="3482652" cy="2796479"/>
            </a:xfrm>
            <a:prstGeom prst="rect">
              <a:avLst/>
            </a:prstGeom>
          </p:spPr>
        </p:pic>
      </p:grpSp>
      <p:grpSp>
        <p:nvGrpSpPr>
          <p:cNvPr id="30" name="그룹 29"/>
          <p:cNvGrpSpPr/>
          <p:nvPr/>
        </p:nvGrpSpPr>
        <p:grpSpPr>
          <a:xfrm>
            <a:off x="1785062" y="1097180"/>
            <a:ext cx="7834101" cy="400110"/>
            <a:chOff x="1321335" y="1148732"/>
            <a:chExt cx="7834101" cy="400110"/>
          </a:xfrm>
        </p:grpSpPr>
        <p:sp>
          <p:nvSpPr>
            <p:cNvPr id="32" name="TextBox 31"/>
            <p:cNvSpPr txBox="1"/>
            <p:nvPr/>
          </p:nvSpPr>
          <p:spPr>
            <a:xfrm>
              <a:off x="1357052" y="1148732"/>
              <a:ext cx="779838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solidFill>
                    <a:srgbClr val="5F4E5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연구 중인 모델들</a:t>
              </a:r>
              <a:endParaRPr lang="en-US" altLang="ko-KR" sz="2000" dirty="0">
                <a:solidFill>
                  <a:srgbClr val="5F4E5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cxnSp>
          <p:nvCxnSpPr>
            <p:cNvPr id="33" name="직선 연결선 32"/>
            <p:cNvCxnSpPr/>
            <p:nvPr/>
          </p:nvCxnSpPr>
          <p:spPr>
            <a:xfrm>
              <a:off x="1321335" y="1199311"/>
              <a:ext cx="0" cy="313122"/>
            </a:xfrm>
            <a:prstGeom prst="line">
              <a:avLst/>
            </a:prstGeom>
            <a:ln w="19050">
              <a:solidFill>
                <a:srgbClr val="04656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F7EE6108-2454-4A23-86C1-7D1475D9594C}"/>
              </a:ext>
            </a:extLst>
          </p:cNvPr>
          <p:cNvGrpSpPr/>
          <p:nvPr/>
        </p:nvGrpSpPr>
        <p:grpSpPr>
          <a:xfrm>
            <a:off x="0" y="136460"/>
            <a:ext cx="12192000" cy="531845"/>
            <a:chOff x="0" y="136460"/>
            <a:chExt cx="12192000" cy="531845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7D7F327E-2FE6-43BE-953B-5E88FC57FEA9}"/>
                </a:ext>
              </a:extLst>
            </p:cNvPr>
            <p:cNvSpPr/>
            <p:nvPr/>
          </p:nvSpPr>
          <p:spPr>
            <a:xfrm>
              <a:off x="0" y="136460"/>
              <a:ext cx="12192000" cy="531845"/>
            </a:xfrm>
            <a:prstGeom prst="rect">
              <a:avLst/>
            </a:prstGeom>
            <a:solidFill>
              <a:srgbClr val="046561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2BF93588-1B2F-4EF9-8536-402EFCD3B4ED}"/>
                </a:ext>
              </a:extLst>
            </p:cNvPr>
            <p:cNvSpPr/>
            <p:nvPr/>
          </p:nvSpPr>
          <p:spPr>
            <a:xfrm>
              <a:off x="8042788" y="139570"/>
              <a:ext cx="1900143" cy="528735"/>
            </a:xfrm>
            <a:prstGeom prst="rect">
              <a:avLst/>
            </a:prstGeom>
            <a:solidFill>
              <a:srgbClr val="0465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6D178EF-B89B-4D6C-A74F-87283657BAAC}"/>
                </a:ext>
              </a:extLst>
            </p:cNvPr>
            <p:cNvSpPr txBox="1"/>
            <p:nvPr/>
          </p:nvSpPr>
          <p:spPr>
            <a:xfrm>
              <a:off x="711524" y="186940"/>
              <a:ext cx="1322549" cy="43088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200" b="1" dirty="0">
                  <a:solidFill>
                    <a:srgbClr val="7A646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대회 소개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414B871-3E67-42CC-B02D-9E44BEBAB33A}"/>
                </a:ext>
              </a:extLst>
            </p:cNvPr>
            <p:cNvSpPr txBox="1"/>
            <p:nvPr/>
          </p:nvSpPr>
          <p:spPr>
            <a:xfrm>
              <a:off x="4421847" y="186937"/>
              <a:ext cx="1811085" cy="43088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200" b="1" dirty="0">
                  <a:solidFill>
                    <a:srgbClr val="7A646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알고리즘 소개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09CE576-53D3-4728-8066-E801FDE5C073}"/>
                </a:ext>
              </a:extLst>
            </p:cNvPr>
            <p:cNvSpPr txBox="1"/>
            <p:nvPr/>
          </p:nvSpPr>
          <p:spPr>
            <a:xfrm>
              <a:off x="6487256" y="186940"/>
              <a:ext cx="1307440" cy="43088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200" b="1" dirty="0">
                  <a:solidFill>
                    <a:srgbClr val="7A646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모형 평가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B8A134B-260D-41B9-9A72-B79C55C92D45}"/>
                </a:ext>
              </a:extLst>
            </p:cNvPr>
            <p:cNvSpPr txBox="1"/>
            <p:nvPr/>
          </p:nvSpPr>
          <p:spPr>
            <a:xfrm>
              <a:off x="8049020" y="186940"/>
              <a:ext cx="1893911" cy="43088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2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한계 및 시사점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7D3E01F0-0867-4D59-AADF-B8E4A5E088B7}"/>
                </a:ext>
              </a:extLst>
            </p:cNvPr>
            <p:cNvSpPr txBox="1"/>
            <p:nvPr/>
          </p:nvSpPr>
          <p:spPr>
            <a:xfrm>
              <a:off x="2391866" y="186940"/>
              <a:ext cx="1879126" cy="43088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200" b="1" dirty="0" err="1">
                  <a:solidFill>
                    <a:srgbClr val="7A646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전처리</a:t>
              </a:r>
              <a:r>
                <a:rPr lang="ko-KR" altLang="en-US" sz="2200" b="1" dirty="0">
                  <a:solidFill>
                    <a:srgbClr val="7A646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 </a:t>
              </a:r>
              <a:r>
                <a:rPr lang="en-US" altLang="ko-KR" sz="2200" b="1" dirty="0">
                  <a:solidFill>
                    <a:srgbClr val="7A646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&amp; EDA</a:t>
              </a:r>
              <a:endParaRPr lang="ko-KR" altLang="en-US" sz="2200" b="1" dirty="0">
                <a:solidFill>
                  <a:srgbClr val="7A646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47213ED-8A23-467A-9445-1AEDA48AC7F2}"/>
                </a:ext>
              </a:extLst>
            </p:cNvPr>
            <p:cNvSpPr txBox="1"/>
            <p:nvPr/>
          </p:nvSpPr>
          <p:spPr>
            <a:xfrm>
              <a:off x="10197255" y="186940"/>
              <a:ext cx="1306474" cy="43088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200" b="1" dirty="0">
                  <a:solidFill>
                    <a:srgbClr val="7A646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참고 문헌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3764044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모서리가 둥근 직사각형 62"/>
          <p:cNvSpPr/>
          <p:nvPr/>
        </p:nvSpPr>
        <p:spPr>
          <a:xfrm>
            <a:off x="9480405" y="1731695"/>
            <a:ext cx="1974066" cy="5004257"/>
          </a:xfrm>
          <a:prstGeom prst="roundRect">
            <a:avLst/>
          </a:prstGeom>
          <a:solidFill>
            <a:srgbClr val="B8D1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" name="그룹 20"/>
          <p:cNvGrpSpPr/>
          <p:nvPr/>
        </p:nvGrpSpPr>
        <p:grpSpPr>
          <a:xfrm>
            <a:off x="164478" y="958763"/>
            <a:ext cx="1582484" cy="523220"/>
            <a:chOff x="392616" y="958763"/>
            <a:chExt cx="1582484" cy="523220"/>
          </a:xfrm>
        </p:grpSpPr>
        <p:sp>
          <p:nvSpPr>
            <p:cNvPr id="24" name="TextBox 23"/>
            <p:cNvSpPr txBox="1"/>
            <p:nvPr/>
          </p:nvSpPr>
          <p:spPr>
            <a:xfrm>
              <a:off x="392616" y="958763"/>
              <a:ext cx="158248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dirty="0">
                  <a:solidFill>
                    <a:srgbClr val="5F4E5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Noto Sans" panose="020B0502040504020204" pitchFamily="34"/>
                </a:rPr>
                <a:t> 연구방향</a:t>
              </a:r>
              <a:endParaRPr lang="en-US" altLang="ko-KR" sz="2800" b="1" dirty="0">
                <a:solidFill>
                  <a:srgbClr val="5F4E56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" panose="020B0502040504020204" pitchFamily="34"/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398837" y="1009916"/>
              <a:ext cx="134101" cy="420915"/>
            </a:xfrm>
            <a:prstGeom prst="rect">
              <a:avLst/>
            </a:prstGeom>
            <a:solidFill>
              <a:srgbClr val="D973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1821638" y="1097180"/>
            <a:ext cx="9549688" cy="707886"/>
            <a:chOff x="1321335" y="1148732"/>
            <a:chExt cx="7834101" cy="707886"/>
          </a:xfrm>
        </p:grpSpPr>
        <p:sp>
          <p:nvSpPr>
            <p:cNvPr id="32" name="TextBox 31"/>
            <p:cNvSpPr txBox="1"/>
            <p:nvPr/>
          </p:nvSpPr>
          <p:spPr>
            <a:xfrm>
              <a:off x="1357052" y="1148732"/>
              <a:ext cx="779838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solidFill>
                    <a:srgbClr val="5F4E5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이미지 변환을 통해 여러가지 형태의 이미지 획득 후</a:t>
              </a:r>
              <a:endParaRPr lang="en-US" altLang="ko-KR" sz="2000" dirty="0">
                <a:solidFill>
                  <a:srgbClr val="5F4E5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r>
                <a:rPr lang="ko-KR" altLang="en-US" sz="2000" dirty="0">
                  <a:solidFill>
                    <a:srgbClr val="5F4E5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높은 정확성을 가진 이미지 변환 방식 사용 필요</a:t>
              </a:r>
              <a:endParaRPr lang="en-US" altLang="ko-KR" sz="2000" dirty="0">
                <a:solidFill>
                  <a:srgbClr val="5F4E5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cxnSp>
          <p:nvCxnSpPr>
            <p:cNvPr id="33" name="직선 연결선 32"/>
            <p:cNvCxnSpPr/>
            <p:nvPr/>
          </p:nvCxnSpPr>
          <p:spPr>
            <a:xfrm>
              <a:off x="1321335" y="1228532"/>
              <a:ext cx="0" cy="554715"/>
            </a:xfrm>
            <a:prstGeom prst="line">
              <a:avLst/>
            </a:prstGeom>
            <a:ln w="19050">
              <a:solidFill>
                <a:srgbClr val="04656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직사각형 48"/>
          <p:cNvSpPr/>
          <p:nvPr/>
        </p:nvSpPr>
        <p:spPr>
          <a:xfrm>
            <a:off x="862978" y="1466855"/>
            <a:ext cx="9509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>
                <a:solidFill>
                  <a:srgbClr val="5F4E56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" panose="020B0502040504020204" pitchFamily="34"/>
              </a:rPr>
              <a:t>전처리</a:t>
            </a:r>
            <a:r>
              <a:rPr lang="en-US" altLang="ko-KR" sz="2000" dirty="0">
                <a:solidFill>
                  <a:srgbClr val="5F4E56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" panose="020B0502040504020204" pitchFamily="34"/>
              </a:rPr>
              <a:t> </a:t>
            </a:r>
            <a:endParaRPr lang="ko-KR" altLang="en-US" sz="1600" dirty="0">
              <a:solidFill>
                <a:srgbClr val="5F4E56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Noto Sans" panose="020B0502040504020204" pitchFamily="34"/>
            </a:endParaRPr>
          </a:p>
        </p:txBody>
      </p:sp>
      <p:cxnSp>
        <p:nvCxnSpPr>
          <p:cNvPr id="50" name="직선 연결선 49"/>
          <p:cNvCxnSpPr/>
          <p:nvPr/>
        </p:nvCxnSpPr>
        <p:spPr>
          <a:xfrm>
            <a:off x="297596" y="1495918"/>
            <a:ext cx="1409232" cy="0"/>
          </a:xfrm>
          <a:prstGeom prst="line">
            <a:avLst/>
          </a:prstGeom>
          <a:ln>
            <a:solidFill>
              <a:srgbClr val="D973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그림 5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1714" y="4299115"/>
            <a:ext cx="1521226" cy="1996280"/>
          </a:xfrm>
          <a:prstGeom prst="rect">
            <a:avLst/>
          </a:prstGeom>
        </p:spPr>
      </p:pic>
      <p:pic>
        <p:nvPicPr>
          <p:cNvPr id="52" name="그림 5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79"/>
          <a:stretch/>
        </p:blipFill>
        <p:spPr>
          <a:xfrm>
            <a:off x="714854" y="1940335"/>
            <a:ext cx="1803049" cy="1996279"/>
          </a:xfrm>
          <a:prstGeom prst="rect">
            <a:avLst/>
          </a:prstGeom>
        </p:spPr>
      </p:pic>
      <p:pic>
        <p:nvPicPr>
          <p:cNvPr id="53" name="그림 5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3" r="3959"/>
          <a:stretch/>
        </p:blipFill>
        <p:spPr>
          <a:xfrm>
            <a:off x="3086100" y="1961069"/>
            <a:ext cx="1647893" cy="1996279"/>
          </a:xfrm>
          <a:prstGeom prst="rect">
            <a:avLst/>
          </a:prstGeom>
        </p:spPr>
      </p:pic>
      <p:pic>
        <p:nvPicPr>
          <p:cNvPr id="54" name="그림 5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21" r="8966"/>
          <a:stretch/>
        </p:blipFill>
        <p:spPr>
          <a:xfrm>
            <a:off x="5295901" y="1961069"/>
            <a:ext cx="1619250" cy="1996279"/>
          </a:xfrm>
          <a:prstGeom prst="rect">
            <a:avLst/>
          </a:prstGeom>
        </p:spPr>
      </p:pic>
      <p:pic>
        <p:nvPicPr>
          <p:cNvPr id="55" name="그림 5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5183" y="1961069"/>
            <a:ext cx="1638099" cy="1996279"/>
          </a:xfrm>
          <a:prstGeom prst="rect">
            <a:avLst/>
          </a:prstGeom>
        </p:spPr>
      </p:pic>
      <p:pic>
        <p:nvPicPr>
          <p:cNvPr id="56" name="그림 55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88" r="9709"/>
          <a:stretch/>
        </p:blipFill>
        <p:spPr>
          <a:xfrm>
            <a:off x="9725025" y="1940335"/>
            <a:ext cx="1504950" cy="1996279"/>
          </a:xfrm>
          <a:prstGeom prst="rect">
            <a:avLst/>
          </a:prstGeom>
        </p:spPr>
      </p:pic>
      <p:pic>
        <p:nvPicPr>
          <p:cNvPr id="57" name="그림 5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524" y="4299115"/>
            <a:ext cx="1809711" cy="1996279"/>
          </a:xfrm>
          <a:prstGeom prst="rect">
            <a:avLst/>
          </a:prstGeom>
        </p:spPr>
      </p:pic>
      <p:pic>
        <p:nvPicPr>
          <p:cNvPr id="58" name="그림 5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9667" y="4299115"/>
            <a:ext cx="1644326" cy="1996279"/>
          </a:xfrm>
          <a:prstGeom prst="rect">
            <a:avLst/>
          </a:prstGeom>
        </p:spPr>
      </p:pic>
      <p:pic>
        <p:nvPicPr>
          <p:cNvPr id="59" name="그림 5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2425" y="4299115"/>
            <a:ext cx="1644326" cy="1996279"/>
          </a:xfrm>
          <a:prstGeom prst="rect">
            <a:avLst/>
          </a:prstGeom>
        </p:spPr>
      </p:pic>
      <p:pic>
        <p:nvPicPr>
          <p:cNvPr id="60" name="그림 59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5183" y="4299115"/>
            <a:ext cx="1638099" cy="1996279"/>
          </a:xfrm>
          <a:prstGeom prst="rect">
            <a:avLst/>
          </a:prstGeom>
        </p:spPr>
      </p:pic>
      <p:sp>
        <p:nvSpPr>
          <p:cNvPr id="74" name="TextBox 73"/>
          <p:cNvSpPr txBox="1"/>
          <p:nvPr/>
        </p:nvSpPr>
        <p:spPr>
          <a:xfrm>
            <a:off x="1460726" y="3923646"/>
            <a:ext cx="32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3754394" y="3923646"/>
            <a:ext cx="32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5964082" y="3923646"/>
            <a:ext cx="32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8173770" y="3923646"/>
            <a:ext cx="32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10383458" y="3923646"/>
            <a:ext cx="32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1435658" y="6279299"/>
            <a:ext cx="32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6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3754394" y="6279299"/>
            <a:ext cx="32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7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5964082" y="6279299"/>
            <a:ext cx="32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8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8189610" y="6279299"/>
            <a:ext cx="32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9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10268638" y="6265746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10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88" name="그림 87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8131" y="1302820"/>
            <a:ext cx="632303" cy="654195"/>
          </a:xfrm>
          <a:prstGeom prst="rect">
            <a:avLst/>
          </a:prstGeom>
        </p:spPr>
      </p:pic>
      <p:grpSp>
        <p:nvGrpSpPr>
          <p:cNvPr id="61" name="그룹 60">
            <a:extLst>
              <a:ext uri="{FF2B5EF4-FFF2-40B4-BE49-F238E27FC236}">
                <a16:creationId xmlns:a16="http://schemas.microsoft.com/office/drawing/2014/main" id="{FE614A3A-0186-459A-9867-FBE7FAC0B6FB}"/>
              </a:ext>
            </a:extLst>
          </p:cNvPr>
          <p:cNvGrpSpPr/>
          <p:nvPr/>
        </p:nvGrpSpPr>
        <p:grpSpPr>
          <a:xfrm>
            <a:off x="0" y="136460"/>
            <a:ext cx="12192000" cy="531845"/>
            <a:chOff x="0" y="136460"/>
            <a:chExt cx="12192000" cy="531845"/>
          </a:xfrm>
        </p:grpSpPr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3A935C3E-1E3D-4A1B-86B9-459F816A249F}"/>
                </a:ext>
              </a:extLst>
            </p:cNvPr>
            <p:cNvSpPr/>
            <p:nvPr/>
          </p:nvSpPr>
          <p:spPr>
            <a:xfrm>
              <a:off x="0" y="136460"/>
              <a:ext cx="12192000" cy="531845"/>
            </a:xfrm>
            <a:prstGeom prst="rect">
              <a:avLst/>
            </a:prstGeom>
            <a:solidFill>
              <a:srgbClr val="046561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83F1DF29-51E3-4B02-ACE9-089BA62D0D7B}"/>
                </a:ext>
              </a:extLst>
            </p:cNvPr>
            <p:cNvSpPr/>
            <p:nvPr/>
          </p:nvSpPr>
          <p:spPr>
            <a:xfrm>
              <a:off x="8042788" y="139570"/>
              <a:ext cx="1900143" cy="528735"/>
            </a:xfrm>
            <a:prstGeom prst="rect">
              <a:avLst/>
            </a:prstGeom>
            <a:solidFill>
              <a:srgbClr val="0465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EB8792AA-2D20-44EB-83D7-B2A8E62A1CA6}"/>
                </a:ext>
              </a:extLst>
            </p:cNvPr>
            <p:cNvSpPr txBox="1"/>
            <p:nvPr/>
          </p:nvSpPr>
          <p:spPr>
            <a:xfrm>
              <a:off x="711524" y="186940"/>
              <a:ext cx="1322549" cy="43088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200" b="1" dirty="0">
                  <a:solidFill>
                    <a:srgbClr val="7A646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대회 소개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D8E48BCA-49EB-4E57-86DC-6F7CFB872439}"/>
                </a:ext>
              </a:extLst>
            </p:cNvPr>
            <p:cNvSpPr txBox="1"/>
            <p:nvPr/>
          </p:nvSpPr>
          <p:spPr>
            <a:xfrm>
              <a:off x="4421847" y="186937"/>
              <a:ext cx="1811085" cy="43088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200" b="1" dirty="0">
                  <a:solidFill>
                    <a:srgbClr val="7A646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알고리즘 소개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A308CB2A-9300-452C-9958-72623A847E71}"/>
                </a:ext>
              </a:extLst>
            </p:cNvPr>
            <p:cNvSpPr txBox="1"/>
            <p:nvPr/>
          </p:nvSpPr>
          <p:spPr>
            <a:xfrm>
              <a:off x="6487256" y="186940"/>
              <a:ext cx="1307440" cy="43088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200" b="1" dirty="0">
                  <a:solidFill>
                    <a:srgbClr val="7A646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모형 평가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83318E13-CE4F-4BDE-BD9B-012842AA4EB7}"/>
                </a:ext>
              </a:extLst>
            </p:cNvPr>
            <p:cNvSpPr txBox="1"/>
            <p:nvPr/>
          </p:nvSpPr>
          <p:spPr>
            <a:xfrm>
              <a:off x="8049020" y="186940"/>
              <a:ext cx="1893911" cy="43088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2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한계 및 시사점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EF855FF8-A404-49EC-900A-289A71BE1B41}"/>
                </a:ext>
              </a:extLst>
            </p:cNvPr>
            <p:cNvSpPr txBox="1"/>
            <p:nvPr/>
          </p:nvSpPr>
          <p:spPr>
            <a:xfrm>
              <a:off x="2391866" y="186940"/>
              <a:ext cx="1879126" cy="43088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200" b="1" dirty="0" err="1">
                  <a:solidFill>
                    <a:srgbClr val="7A646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전처리</a:t>
              </a:r>
              <a:r>
                <a:rPr lang="ko-KR" altLang="en-US" sz="2200" b="1" dirty="0">
                  <a:solidFill>
                    <a:srgbClr val="7A646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 </a:t>
              </a:r>
              <a:r>
                <a:rPr lang="en-US" altLang="ko-KR" sz="2200" b="1" dirty="0">
                  <a:solidFill>
                    <a:srgbClr val="7A646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&amp; EDA</a:t>
              </a:r>
              <a:endParaRPr lang="ko-KR" altLang="en-US" sz="2200" b="1" dirty="0">
                <a:solidFill>
                  <a:srgbClr val="7A646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930DC6DE-53CC-467B-9CFF-49C713C42471}"/>
                </a:ext>
              </a:extLst>
            </p:cNvPr>
            <p:cNvSpPr txBox="1"/>
            <p:nvPr/>
          </p:nvSpPr>
          <p:spPr>
            <a:xfrm>
              <a:off x="10197255" y="186940"/>
              <a:ext cx="1306474" cy="43088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200" b="1" dirty="0">
                  <a:solidFill>
                    <a:srgbClr val="7A646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참고 문헌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5308234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7B7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06AF0FE-16F4-41C6-832C-E0A1946FC8BA}"/>
              </a:ext>
            </a:extLst>
          </p:cNvPr>
          <p:cNvSpPr txBox="1"/>
          <p:nvPr/>
        </p:nvSpPr>
        <p:spPr>
          <a:xfrm>
            <a:off x="1" y="3120572"/>
            <a:ext cx="12191999" cy="938719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ko-KR" altLang="en-US" sz="5500" b="1" dirty="0">
                <a:solidFill>
                  <a:srgbClr val="43373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참고 문헌</a:t>
            </a:r>
          </a:p>
        </p:txBody>
      </p:sp>
    </p:spTree>
    <p:extLst>
      <p:ext uri="{BB962C8B-B14F-4D97-AF65-F5344CB8AC3E}">
        <p14:creationId xmlns:p14="http://schemas.microsoft.com/office/powerpoint/2010/main" val="345452808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0" y="136460"/>
            <a:ext cx="12192000" cy="531845"/>
            <a:chOff x="0" y="136460"/>
            <a:chExt cx="12192000" cy="531845"/>
          </a:xfrm>
        </p:grpSpPr>
        <p:sp>
          <p:nvSpPr>
            <p:cNvPr id="11" name="직사각형 10"/>
            <p:cNvSpPr/>
            <p:nvPr/>
          </p:nvSpPr>
          <p:spPr>
            <a:xfrm>
              <a:off x="0" y="136460"/>
              <a:ext cx="12192000" cy="531845"/>
            </a:xfrm>
            <a:prstGeom prst="rect">
              <a:avLst/>
            </a:prstGeom>
            <a:solidFill>
              <a:srgbClr val="046561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9942932" y="139570"/>
              <a:ext cx="1809855" cy="528735"/>
            </a:xfrm>
            <a:prstGeom prst="rect">
              <a:avLst/>
            </a:prstGeom>
            <a:solidFill>
              <a:srgbClr val="0465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06AF0FE-16F4-41C6-832C-E0A1946FC8BA}"/>
                </a:ext>
              </a:extLst>
            </p:cNvPr>
            <p:cNvSpPr txBox="1"/>
            <p:nvPr/>
          </p:nvSpPr>
          <p:spPr>
            <a:xfrm>
              <a:off x="711524" y="186940"/>
              <a:ext cx="1322549" cy="43088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200" b="1" dirty="0">
                  <a:solidFill>
                    <a:srgbClr val="7A646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대회 소개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F06C1F4-9C57-4230-892F-D918CC87F42C}"/>
                </a:ext>
              </a:extLst>
            </p:cNvPr>
            <p:cNvSpPr txBox="1"/>
            <p:nvPr/>
          </p:nvSpPr>
          <p:spPr>
            <a:xfrm>
              <a:off x="4421847" y="186937"/>
              <a:ext cx="1811085" cy="43088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200" b="1" dirty="0">
                  <a:solidFill>
                    <a:srgbClr val="7A646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알고리즘 소개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FCD5200-F18F-4FF9-B023-67E4725803B6}"/>
                </a:ext>
              </a:extLst>
            </p:cNvPr>
            <p:cNvSpPr txBox="1"/>
            <p:nvPr/>
          </p:nvSpPr>
          <p:spPr>
            <a:xfrm>
              <a:off x="6487256" y="186940"/>
              <a:ext cx="1307440" cy="43088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200" b="1" dirty="0">
                  <a:solidFill>
                    <a:srgbClr val="7A646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모형 평가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699CB18-AEC9-4F9A-B6E4-728B0360AE7C}"/>
                </a:ext>
              </a:extLst>
            </p:cNvPr>
            <p:cNvSpPr txBox="1"/>
            <p:nvPr/>
          </p:nvSpPr>
          <p:spPr>
            <a:xfrm>
              <a:off x="8049020" y="186940"/>
              <a:ext cx="1893911" cy="43088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200" b="1" dirty="0">
                  <a:solidFill>
                    <a:srgbClr val="7A646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한계 및 시사점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F06C1F4-9C57-4230-892F-D918CC87F42C}"/>
                </a:ext>
              </a:extLst>
            </p:cNvPr>
            <p:cNvSpPr txBox="1"/>
            <p:nvPr/>
          </p:nvSpPr>
          <p:spPr>
            <a:xfrm>
              <a:off x="2391866" y="186940"/>
              <a:ext cx="1879126" cy="43088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200" b="1" dirty="0" err="1">
                  <a:solidFill>
                    <a:srgbClr val="7A646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전처리</a:t>
              </a:r>
              <a:r>
                <a:rPr lang="ko-KR" altLang="en-US" sz="2200" b="1" dirty="0">
                  <a:solidFill>
                    <a:srgbClr val="7A646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 </a:t>
              </a:r>
              <a:r>
                <a:rPr lang="en-US" altLang="ko-KR" sz="2200" b="1" dirty="0">
                  <a:solidFill>
                    <a:srgbClr val="7A646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&amp; EDA</a:t>
              </a:r>
              <a:endParaRPr lang="ko-KR" altLang="en-US" sz="2200" b="1" dirty="0">
                <a:solidFill>
                  <a:srgbClr val="7A646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699CB18-AEC9-4F9A-B6E4-728B0360AE7C}"/>
                </a:ext>
              </a:extLst>
            </p:cNvPr>
            <p:cNvSpPr txBox="1"/>
            <p:nvPr/>
          </p:nvSpPr>
          <p:spPr>
            <a:xfrm>
              <a:off x="10197255" y="186940"/>
              <a:ext cx="1306474" cy="43088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2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참고 문헌</a:t>
              </a:r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164478" y="958763"/>
            <a:ext cx="1707519" cy="584775"/>
            <a:chOff x="392616" y="958763"/>
            <a:chExt cx="1707519" cy="584775"/>
          </a:xfrm>
        </p:grpSpPr>
        <p:sp>
          <p:nvSpPr>
            <p:cNvPr id="24" name="TextBox 23"/>
            <p:cNvSpPr txBox="1"/>
            <p:nvPr/>
          </p:nvSpPr>
          <p:spPr>
            <a:xfrm>
              <a:off x="392616" y="958763"/>
              <a:ext cx="170751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i="1" dirty="0">
                  <a:solidFill>
                    <a:srgbClr val="5F4E56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  </a:t>
              </a:r>
              <a:r>
                <a:rPr lang="ko-KR" altLang="en-US" sz="2800" b="1" dirty="0">
                  <a:solidFill>
                    <a:srgbClr val="5F4E5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Noto Sans" panose="020B0502040504020204" pitchFamily="34"/>
                </a:rPr>
                <a:t>참고문헌</a:t>
              </a:r>
              <a:endParaRPr lang="en-US" altLang="ko-KR" sz="2800" b="1" dirty="0">
                <a:solidFill>
                  <a:srgbClr val="5F4E56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" panose="020B0502040504020204" pitchFamily="34"/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398837" y="1009916"/>
              <a:ext cx="134101" cy="420915"/>
            </a:xfrm>
            <a:prstGeom prst="rect">
              <a:avLst/>
            </a:prstGeom>
            <a:solidFill>
              <a:srgbClr val="D973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3" name="직선 연결선 22"/>
          <p:cNvCxnSpPr/>
          <p:nvPr/>
        </p:nvCxnSpPr>
        <p:spPr>
          <a:xfrm>
            <a:off x="133052" y="1495918"/>
            <a:ext cx="1644948" cy="0"/>
          </a:xfrm>
          <a:prstGeom prst="line">
            <a:avLst/>
          </a:prstGeom>
          <a:ln>
            <a:solidFill>
              <a:srgbClr val="D973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/>
          <p:cNvSpPr/>
          <p:nvPr/>
        </p:nvSpPr>
        <p:spPr>
          <a:xfrm>
            <a:off x="304800" y="2818014"/>
            <a:ext cx="1102995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 i="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</a:t>
            </a:r>
            <a:r>
              <a:rPr lang="ko-KR" altLang="en-US" sz="1200" i="0" dirty="0" err="1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김지율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  <a:r>
              <a:rPr lang="en-US" altLang="ko-KR" sz="1200" i="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200" i="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고성진</a:t>
            </a:r>
            <a:r>
              <a:rPr lang="en-US" altLang="ko-KR" sz="1200" i="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(2017). DICOM </a:t>
            </a:r>
            <a:r>
              <a:rPr lang="ko-KR" altLang="en-US" sz="1200" i="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영상과 다양한 형식의 영상 비교</a:t>
            </a:r>
            <a:r>
              <a:rPr lang="en-US" altLang="ko-KR" sz="1200" i="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</a:p>
          <a:p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</a:t>
            </a:r>
            <a:r>
              <a:rPr lang="ko-KR" altLang="en-US" sz="1200" i="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신호처리 시스템 학회 </a:t>
            </a:r>
            <a:r>
              <a:rPr lang="ko-KR" altLang="en-US" sz="1200" i="0" dirty="0" err="1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논문지</a:t>
            </a:r>
            <a:r>
              <a:rPr lang="en-US" altLang="ko-KR" sz="1200" i="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, 18(2), 76-83.</a:t>
            </a:r>
          </a:p>
          <a:p>
            <a:r>
              <a:rPr lang="en-US" altLang="ko-KR" sz="1200" i="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en-US" altLang="ko-KR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Redmon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J., </a:t>
            </a:r>
            <a:r>
              <a:rPr lang="en-US" altLang="ko-KR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Divvala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S., </a:t>
            </a:r>
            <a:r>
              <a:rPr lang="en-US" altLang="ko-KR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Girshick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R.B., &amp; </a:t>
            </a:r>
            <a:r>
              <a:rPr lang="en-US" altLang="ko-KR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Farhadi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A. (2016). You Only Look Once: </a:t>
            </a:r>
            <a:r>
              <a:rPr lang="en-US" altLang="ko-KR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Unified,Real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-Time Object Detection.</a:t>
            </a:r>
          </a:p>
          <a:p>
            <a:r>
              <a:rPr lang="en-US" altLang="ko-KR" sz="1200" i="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   2016 IEEE Conference on Computer Vision and Pattern Recognition (CVPR), 779-788.</a:t>
            </a:r>
          </a:p>
          <a:p>
            <a:r>
              <a:rPr lang="en-US" altLang="ko-KR" sz="1200" i="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J. </a:t>
            </a:r>
            <a:r>
              <a:rPr lang="en-US" altLang="ko-KR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Redmon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and A. </a:t>
            </a:r>
            <a:r>
              <a:rPr lang="en-US" altLang="ko-KR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Farhadi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"YOLO9000: Better, Faster, Stronger," 2017 IEEE </a:t>
            </a:r>
          </a:p>
          <a:p>
            <a:r>
              <a:rPr lang="en-US" altLang="ko-KR" sz="1200" i="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   Conference on Computer Vision and Pattern Recognition (CVPR), Honolulu, HI, USA, 2017, pp. 6517-6525, </a:t>
            </a:r>
            <a:r>
              <a:rPr lang="en-US" altLang="ko-KR" sz="1200" i="0" dirty="0" err="1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doi</a:t>
            </a:r>
            <a:r>
              <a:rPr lang="en-US" altLang="ko-KR" sz="1200" i="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: 10.1109/CVPR.2017.690.</a:t>
            </a:r>
          </a:p>
          <a:p>
            <a:r>
              <a:rPr lang="en-US" altLang="ko-KR" sz="1200" i="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en-US" altLang="ko-KR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Redmon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J., &amp; </a:t>
            </a:r>
            <a:r>
              <a:rPr lang="en-US" altLang="ko-KR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Farhadi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A. (2018). YOLOv3: An Incremental Improvement. </a:t>
            </a:r>
            <a:r>
              <a:rPr lang="en-US" altLang="ko-KR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ArXiv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abs/1804.02767.</a:t>
            </a:r>
          </a:p>
          <a:p>
            <a:r>
              <a:rPr lang="en-US" altLang="ko-KR" sz="1200" i="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en-US" altLang="ko-KR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Bochkovskiy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A., Wang, C., &amp; Liao, H. (2020). YOLOv4: Optimal Speed and Accuracy of Object Detection. </a:t>
            </a:r>
            <a:r>
              <a:rPr lang="en-US" altLang="ko-KR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ArXiv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abs/2004.10934.</a:t>
            </a:r>
          </a:p>
          <a:p>
            <a:r>
              <a:rPr lang="en-US" altLang="ko-KR" sz="1200" i="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Tan, M., &amp; Le, Q.V. (2019). </a:t>
            </a:r>
            <a:r>
              <a:rPr lang="en-US" altLang="ko-KR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EfficientNet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Rethinking Model Scaling for Convolutional Neural Networks. </a:t>
            </a:r>
            <a:r>
              <a:rPr lang="en-US" altLang="ko-KR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ArXiv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abs/1905.11946.</a:t>
            </a:r>
          </a:p>
          <a:p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Tan, M., Pang, R., &amp; Le, Q.V. (2020). </a:t>
            </a:r>
            <a:r>
              <a:rPr lang="en-US" altLang="ko-KR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EfficientDet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Scalable and Efficient Object Detection. </a:t>
            </a:r>
          </a:p>
          <a:p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2020 IEEE/CVF Conference on Computer Vision and Pattern Recognition (CVPR), 10778-10787.</a:t>
            </a:r>
          </a:p>
          <a:p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en-US" altLang="ko-KR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Carion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N., Massa, F., </a:t>
            </a:r>
            <a:r>
              <a:rPr lang="en-US" altLang="ko-KR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Synnaeve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G., </a:t>
            </a:r>
            <a:r>
              <a:rPr lang="en-US" altLang="ko-KR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Usunier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N., </a:t>
            </a:r>
            <a:r>
              <a:rPr lang="en-US" altLang="ko-KR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Kirillov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A., &amp; </a:t>
            </a:r>
            <a:r>
              <a:rPr lang="en-US" altLang="ko-KR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Zagoruyko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S. (2020). </a:t>
            </a:r>
          </a:p>
          <a:p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End-to-End Object Detection with Transformers. </a:t>
            </a:r>
            <a:r>
              <a:rPr lang="en-US" altLang="ko-KR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ArXiv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abs/2005.12872.</a:t>
            </a:r>
          </a:p>
          <a:p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Yun, S., Han, D., Oh, S.J., Chun, S., </a:t>
            </a:r>
            <a:r>
              <a:rPr lang="en-US" altLang="ko-KR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Choe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J., &amp; </a:t>
            </a:r>
            <a:r>
              <a:rPr lang="en-US" altLang="ko-KR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Yoo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Y. (2019). </a:t>
            </a:r>
            <a:r>
              <a:rPr lang="en-US" altLang="ko-KR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CutMix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Regularization Strategy to Train Strong Classifiers With Localizable         </a:t>
            </a:r>
          </a:p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Features. 2019 IEEE/CVF International Conference on Computer Vision (ICCV), 6022-6031.</a:t>
            </a:r>
          </a:p>
          <a:p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Chen, K., Wang, J., Pang, J., Cao, Y., </a:t>
            </a:r>
            <a:r>
              <a:rPr lang="en-US" altLang="ko-KR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Xiong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Y., Li, X., Sun, S., Feng, W., Liu, Z., Xu, J., Zhang, Z., Cheng, D., Zhu, C., Cheng, T., Zhao, Q., Li, B., Lu, X.,</a:t>
            </a:r>
          </a:p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Zhu, R., Wu, Y., Dai, J., Wang, J., Shi, J., Ouyang, W., Loy, C.C., &amp; Lin, D. (2019). </a:t>
            </a:r>
            <a:r>
              <a:rPr lang="en-US" altLang="ko-KR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MMDetection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Open </a:t>
            </a:r>
            <a:r>
              <a:rPr lang="en-US" altLang="ko-KR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MMLab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Detection Toolbox and Benchmark.</a:t>
            </a:r>
          </a:p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</a:t>
            </a:r>
            <a:r>
              <a:rPr lang="en-US" altLang="ko-KR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ArXiv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abs/1906.07155.</a:t>
            </a:r>
          </a:p>
          <a:p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en-US" altLang="ko-KR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Qiao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S., Chen, L., &amp; </a:t>
            </a:r>
            <a:r>
              <a:rPr lang="en-US" altLang="ko-KR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Yuille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A. (2020). </a:t>
            </a:r>
            <a:r>
              <a:rPr lang="en-US" altLang="ko-KR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DetectoRS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Detecting Objects with Recursive Feature Pyramid and Switchable </a:t>
            </a:r>
            <a:r>
              <a:rPr lang="en-US" altLang="ko-KR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Atrous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Convolution.</a:t>
            </a:r>
          </a:p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</a:t>
            </a:r>
            <a:r>
              <a:rPr lang="en-US" altLang="ko-KR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ArXiv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abs/2006.02334.</a:t>
            </a:r>
          </a:p>
        </p:txBody>
      </p:sp>
      <p:grpSp>
        <p:nvGrpSpPr>
          <p:cNvPr id="7" name="그룹 6"/>
          <p:cNvGrpSpPr/>
          <p:nvPr/>
        </p:nvGrpSpPr>
        <p:grpSpPr>
          <a:xfrm>
            <a:off x="6587592" y="1008287"/>
            <a:ext cx="4251485" cy="829283"/>
            <a:chOff x="6426003" y="1428274"/>
            <a:chExt cx="4251485" cy="829283"/>
          </a:xfrm>
        </p:grpSpPr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85795" y="1428275"/>
              <a:ext cx="817802" cy="829282"/>
            </a:xfrm>
            <a:prstGeom prst="rect">
              <a:avLst/>
            </a:prstGeom>
          </p:spPr>
        </p:pic>
        <p:pic>
          <p:nvPicPr>
            <p:cNvPr id="28" name="그림 2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26003" y="1428274"/>
              <a:ext cx="715411" cy="829282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407771" y="1573790"/>
              <a:ext cx="1269717" cy="538250"/>
            </a:xfrm>
            <a:prstGeom prst="rect">
              <a:avLst/>
            </a:prstGeom>
          </p:spPr>
        </p:pic>
        <p:pic>
          <p:nvPicPr>
            <p:cNvPr id="1026" name="Picture 2" descr="프로젝트 주피터 - 위키백과, 우리 모두의 백과사전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47978" y="1428274"/>
              <a:ext cx="715412" cy="8292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그룹 8"/>
          <p:cNvGrpSpPr/>
          <p:nvPr/>
        </p:nvGrpSpPr>
        <p:grpSpPr>
          <a:xfrm>
            <a:off x="5307455" y="1259228"/>
            <a:ext cx="1024639" cy="369332"/>
            <a:chOff x="5886804" y="1409737"/>
            <a:chExt cx="1024639" cy="369332"/>
          </a:xfrm>
        </p:grpSpPr>
        <p:sp>
          <p:nvSpPr>
            <p:cNvPr id="8" name="직사각형 7"/>
            <p:cNvSpPr/>
            <p:nvPr/>
          </p:nvSpPr>
          <p:spPr>
            <a:xfrm>
              <a:off x="5886804" y="1409737"/>
              <a:ext cx="102463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dirty="0">
                  <a:solidFill>
                    <a:srgbClr val="5F4E5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Noto Sans" panose="020B0502040504020204" pitchFamily="34"/>
                </a:rPr>
                <a:t>개발환경</a:t>
              </a:r>
              <a:endParaRPr lang="en-US" altLang="ko-KR" dirty="0">
                <a:solidFill>
                  <a:srgbClr val="5F4E56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" panose="020B0502040504020204" pitchFamily="34"/>
              </a:endParaRPr>
            </a:p>
          </p:txBody>
        </p:sp>
        <p:cxnSp>
          <p:nvCxnSpPr>
            <p:cNvPr id="29" name="직선 연결선 28"/>
            <p:cNvCxnSpPr/>
            <p:nvPr/>
          </p:nvCxnSpPr>
          <p:spPr>
            <a:xfrm>
              <a:off x="5934857" y="1430831"/>
              <a:ext cx="928531" cy="0"/>
            </a:xfrm>
            <a:prstGeom prst="line">
              <a:avLst/>
            </a:prstGeom>
            <a:ln>
              <a:solidFill>
                <a:srgbClr val="D973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그룹 9"/>
          <p:cNvGrpSpPr/>
          <p:nvPr/>
        </p:nvGrpSpPr>
        <p:grpSpPr>
          <a:xfrm>
            <a:off x="381420" y="2380096"/>
            <a:ext cx="604653" cy="369332"/>
            <a:chOff x="381420" y="2499160"/>
            <a:chExt cx="604653" cy="369332"/>
          </a:xfrm>
        </p:grpSpPr>
        <p:sp>
          <p:nvSpPr>
            <p:cNvPr id="22" name="직사각형 21"/>
            <p:cNvSpPr/>
            <p:nvPr/>
          </p:nvSpPr>
          <p:spPr>
            <a:xfrm>
              <a:off x="381420" y="2499160"/>
              <a:ext cx="6046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rgbClr val="5F4E5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Noto Sans" panose="020B0502040504020204" pitchFamily="34"/>
                </a:rPr>
                <a:t>논문</a:t>
              </a:r>
              <a:endParaRPr lang="ko-KR" altLang="en-US" sz="1600" dirty="0">
                <a:solidFill>
                  <a:srgbClr val="5F4E56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" panose="020B0502040504020204" pitchFamily="34"/>
              </a:endParaRPr>
            </a:p>
          </p:txBody>
        </p:sp>
        <p:cxnSp>
          <p:nvCxnSpPr>
            <p:cNvPr id="32" name="직선 연결선 31"/>
            <p:cNvCxnSpPr/>
            <p:nvPr/>
          </p:nvCxnSpPr>
          <p:spPr>
            <a:xfrm>
              <a:off x="480024" y="2523084"/>
              <a:ext cx="393789" cy="0"/>
            </a:xfrm>
            <a:prstGeom prst="line">
              <a:avLst/>
            </a:prstGeom>
            <a:ln>
              <a:solidFill>
                <a:srgbClr val="D973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3" name="그림 3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9182" y="2069553"/>
            <a:ext cx="1816088" cy="907062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1019" y="2257490"/>
            <a:ext cx="1825706" cy="560524"/>
          </a:xfrm>
          <a:prstGeom prst="rect">
            <a:avLst/>
          </a:prstGeom>
        </p:spPr>
      </p:pic>
      <p:grpSp>
        <p:nvGrpSpPr>
          <p:cNvPr id="36" name="그룹 35"/>
          <p:cNvGrpSpPr/>
          <p:nvPr/>
        </p:nvGrpSpPr>
        <p:grpSpPr>
          <a:xfrm>
            <a:off x="5088380" y="2353086"/>
            <a:ext cx="1502334" cy="369332"/>
            <a:chOff x="5886804" y="1409737"/>
            <a:chExt cx="1502334" cy="369332"/>
          </a:xfrm>
        </p:grpSpPr>
        <p:sp>
          <p:nvSpPr>
            <p:cNvPr id="37" name="직사각형 36"/>
            <p:cNvSpPr/>
            <p:nvPr/>
          </p:nvSpPr>
          <p:spPr>
            <a:xfrm>
              <a:off x="5886804" y="1409737"/>
              <a:ext cx="150233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>
                  <a:solidFill>
                    <a:srgbClr val="5F4E5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Noto Sans" panose="020B0502040504020204" pitchFamily="34"/>
                </a:rPr>
                <a:t>프로젝트 관리</a:t>
              </a:r>
              <a:endParaRPr lang="en-US" altLang="ko-KR" dirty="0">
                <a:solidFill>
                  <a:srgbClr val="5F4E56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" panose="020B0502040504020204" pitchFamily="34"/>
              </a:endParaRPr>
            </a:p>
          </p:txBody>
        </p:sp>
        <p:cxnSp>
          <p:nvCxnSpPr>
            <p:cNvPr id="38" name="직선 연결선 37"/>
            <p:cNvCxnSpPr/>
            <p:nvPr/>
          </p:nvCxnSpPr>
          <p:spPr>
            <a:xfrm>
              <a:off x="5997085" y="1430831"/>
              <a:ext cx="1235874" cy="0"/>
            </a:xfrm>
            <a:prstGeom prst="line">
              <a:avLst/>
            </a:prstGeom>
            <a:ln>
              <a:solidFill>
                <a:srgbClr val="D973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293319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656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41967" y="3168677"/>
            <a:ext cx="9668933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4500" dirty="0">
                <a:solidFill>
                  <a:srgbClr val="EDCDAD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itchFamily="34" charset="0"/>
              </a:rPr>
              <a:t>Thank You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7479" y="2809546"/>
            <a:ext cx="629165" cy="629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764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/>
          <p:cNvGrpSpPr/>
          <p:nvPr/>
        </p:nvGrpSpPr>
        <p:grpSpPr>
          <a:xfrm>
            <a:off x="164478" y="958763"/>
            <a:ext cx="1345240" cy="523220"/>
            <a:chOff x="392616" y="958763"/>
            <a:chExt cx="1345240" cy="523220"/>
          </a:xfrm>
        </p:grpSpPr>
        <p:sp>
          <p:nvSpPr>
            <p:cNvPr id="15" name="TextBox 14"/>
            <p:cNvSpPr txBox="1"/>
            <p:nvPr/>
          </p:nvSpPr>
          <p:spPr>
            <a:xfrm>
              <a:off x="392616" y="958763"/>
              <a:ext cx="134524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rgbClr val="5F4E5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 </a:t>
              </a:r>
              <a:r>
                <a:rPr lang="ko-KR" altLang="en-US" sz="2800" b="1" dirty="0">
                  <a:solidFill>
                    <a:srgbClr val="5F4E5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데이터</a:t>
              </a:r>
              <a:endParaRPr lang="en-US" altLang="ko-KR" sz="2800" b="1" dirty="0">
                <a:solidFill>
                  <a:srgbClr val="5F4E5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398837" y="1009916"/>
              <a:ext cx="134101" cy="420915"/>
            </a:xfrm>
            <a:prstGeom prst="rect">
              <a:avLst/>
            </a:prstGeom>
            <a:solidFill>
              <a:srgbClr val="04656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0" name="TextBox 49"/>
          <p:cNvSpPr txBox="1"/>
          <p:nvPr/>
        </p:nvSpPr>
        <p:spPr>
          <a:xfrm>
            <a:off x="1599889" y="1041413"/>
            <a:ext cx="82635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5F4E5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각 환자가 촬영한 </a:t>
            </a:r>
            <a:r>
              <a:rPr lang="en-US" altLang="ko-KR" sz="2000" dirty="0">
                <a:solidFill>
                  <a:srgbClr val="5F4E5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X-ray</a:t>
            </a:r>
            <a:r>
              <a:rPr lang="ko-KR" altLang="en-US" sz="2000" dirty="0">
                <a:solidFill>
                  <a:srgbClr val="5F4E5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의 전체적인 내용이 함축적으로 담긴 파일</a:t>
            </a:r>
            <a:endParaRPr lang="en-US" altLang="ko-KR" sz="2000" dirty="0">
              <a:solidFill>
                <a:srgbClr val="5F4E56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A81A2F28-AB45-4715-BC87-889EF8C29B70}"/>
              </a:ext>
            </a:extLst>
          </p:cNvPr>
          <p:cNvGrpSpPr/>
          <p:nvPr/>
        </p:nvGrpSpPr>
        <p:grpSpPr>
          <a:xfrm>
            <a:off x="2081554" y="1651805"/>
            <a:ext cx="8811404" cy="4747924"/>
            <a:chOff x="2428096" y="1481983"/>
            <a:chExt cx="8811404" cy="4747924"/>
          </a:xfrm>
        </p:grpSpPr>
        <p:sp>
          <p:nvSpPr>
            <p:cNvPr id="18" name="직사각형 17"/>
            <p:cNvSpPr/>
            <p:nvPr/>
          </p:nvSpPr>
          <p:spPr>
            <a:xfrm>
              <a:off x="2428096" y="1481983"/>
              <a:ext cx="8811404" cy="4747924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solidFill>
                <a:srgbClr val="5F4E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2000" b="1" dirty="0">
                <a:solidFill>
                  <a:srgbClr val="5F4E5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pic>
          <p:nvPicPr>
            <p:cNvPr id="17" name="그림 16"/>
            <p:cNvPicPr>
              <a:picLocks noChangeAspect="1"/>
            </p:cNvPicPr>
            <p:nvPr/>
          </p:nvPicPr>
          <p:blipFill rotWithShape="1">
            <a:blip r:embed="rId2"/>
            <a:srcRect b="18806"/>
            <a:stretch/>
          </p:blipFill>
          <p:spPr>
            <a:xfrm>
              <a:off x="2647443" y="2072243"/>
              <a:ext cx="6516000" cy="3570916"/>
            </a:xfrm>
            <a:prstGeom prst="rect">
              <a:avLst/>
            </a:prstGeom>
          </p:spPr>
        </p:pic>
        <p:sp>
          <p:nvSpPr>
            <p:cNvPr id="20" name="직사각형 19"/>
            <p:cNvSpPr/>
            <p:nvPr/>
          </p:nvSpPr>
          <p:spPr>
            <a:xfrm>
              <a:off x="5090573" y="2080039"/>
              <a:ext cx="774446" cy="183225"/>
            </a:xfrm>
            <a:prstGeom prst="rect">
              <a:avLst/>
            </a:prstGeom>
            <a:noFill/>
            <a:ln w="28575">
              <a:solidFill>
                <a:srgbClr val="D355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3472656" y="2083484"/>
              <a:ext cx="1588414" cy="183225"/>
            </a:xfrm>
            <a:prstGeom prst="rect">
              <a:avLst/>
            </a:prstGeom>
            <a:noFill/>
            <a:ln w="28575">
              <a:solidFill>
                <a:srgbClr val="37BAE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5894048" y="2080040"/>
              <a:ext cx="3223758" cy="183225"/>
            </a:xfrm>
            <a:prstGeom prst="rect">
              <a:avLst/>
            </a:prstGeom>
            <a:noFill/>
            <a:ln w="28575">
              <a:solidFill>
                <a:srgbClr val="FFAF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2655371" y="2086241"/>
              <a:ext cx="787783" cy="183225"/>
            </a:xfrm>
            <a:prstGeom prst="rect">
              <a:avLst/>
            </a:prstGeom>
            <a:noFill/>
            <a:ln w="28575">
              <a:solidFill>
                <a:srgbClr val="61BD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3750468" y="1664666"/>
              <a:ext cx="979498" cy="394974"/>
            </a:xfrm>
            <a:prstGeom prst="rect">
              <a:avLst/>
            </a:prstGeom>
            <a:solidFill>
              <a:srgbClr val="37BA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dirty="0">
                  <a:solidFill>
                    <a:srgbClr val="5F4E56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질병 종류</a:t>
              </a:r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2602710" y="1665936"/>
              <a:ext cx="883788" cy="400723"/>
            </a:xfrm>
            <a:prstGeom prst="rect">
              <a:avLst/>
            </a:prstGeom>
            <a:solidFill>
              <a:srgbClr val="61BD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dirty="0">
                  <a:solidFill>
                    <a:srgbClr val="5F4E56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환자번호</a:t>
              </a:r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4833939" y="1660521"/>
              <a:ext cx="1277526" cy="395437"/>
            </a:xfrm>
            <a:prstGeom prst="rect">
              <a:avLst/>
            </a:prstGeom>
            <a:solidFill>
              <a:srgbClr val="D355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dirty="0">
                  <a:solidFill>
                    <a:srgbClr val="5F4E56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방사선사 번호</a:t>
              </a:r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6538238" y="1669032"/>
              <a:ext cx="1970297" cy="391878"/>
            </a:xfrm>
            <a:prstGeom prst="rect">
              <a:avLst/>
            </a:prstGeom>
            <a:solidFill>
              <a:srgbClr val="FFA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dirty="0">
                  <a:solidFill>
                    <a:srgbClr val="5F4E56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질병 위치</a:t>
              </a:r>
              <a:r>
                <a:rPr lang="en-US" altLang="ko-KR" sz="1500" dirty="0">
                  <a:solidFill>
                    <a:srgbClr val="5F4E56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(</a:t>
              </a:r>
              <a:r>
                <a:rPr lang="ko-KR" altLang="en-US" sz="1500" dirty="0">
                  <a:solidFill>
                    <a:srgbClr val="5F4E56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이미지 좌표</a:t>
              </a:r>
              <a:r>
                <a:rPr lang="en-US" altLang="ko-KR" sz="1500" dirty="0">
                  <a:solidFill>
                    <a:srgbClr val="5F4E56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)</a:t>
              </a:r>
              <a:endParaRPr lang="ko-KR" altLang="en-US" sz="1500" dirty="0">
                <a:solidFill>
                  <a:srgbClr val="5F4E5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1DCB040-16D9-4416-95AF-3A6F543C737F}"/>
                </a:ext>
              </a:extLst>
            </p:cNvPr>
            <p:cNvSpPr txBox="1"/>
            <p:nvPr/>
          </p:nvSpPr>
          <p:spPr>
            <a:xfrm>
              <a:off x="5957957" y="5736478"/>
              <a:ext cx="175168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solidFill>
                    <a:srgbClr val="5F4E5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주요 특징 파악</a:t>
              </a:r>
              <a:endParaRPr lang="en-US" altLang="ko-KR" sz="2000" dirty="0">
                <a:solidFill>
                  <a:srgbClr val="5F4E5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30CD6A70-8156-4A7C-847F-68C0ED63450A}"/>
                </a:ext>
              </a:extLst>
            </p:cNvPr>
            <p:cNvSpPr/>
            <p:nvPr/>
          </p:nvSpPr>
          <p:spPr>
            <a:xfrm>
              <a:off x="5889871" y="2427703"/>
              <a:ext cx="3223758" cy="183225"/>
            </a:xfrm>
            <a:prstGeom prst="rect">
              <a:avLst/>
            </a:prstGeom>
            <a:noFill/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FC6963C1-5FF3-4FA9-B983-6F6B3EBE3A8D}"/>
                </a:ext>
              </a:extLst>
            </p:cNvPr>
            <p:cNvSpPr/>
            <p:nvPr/>
          </p:nvSpPr>
          <p:spPr>
            <a:xfrm>
              <a:off x="5905443" y="3165890"/>
              <a:ext cx="3223758" cy="183225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7310352E-FD67-40BA-8E8C-D97A6CA08FC2}"/>
                </a:ext>
              </a:extLst>
            </p:cNvPr>
            <p:cNvSpPr/>
            <p:nvPr/>
          </p:nvSpPr>
          <p:spPr>
            <a:xfrm>
              <a:off x="9152749" y="2323376"/>
              <a:ext cx="1970297" cy="391878"/>
            </a:xfrm>
            <a:prstGeom prst="rect">
              <a:avLst/>
            </a:prstGeom>
            <a:solidFill>
              <a:srgbClr val="2F5597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dirty="0">
                  <a:solidFill>
                    <a:srgbClr val="5F4E56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정상</a:t>
              </a: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2B6E9A8F-12C4-4F41-91A2-CF01793F7854}"/>
                </a:ext>
              </a:extLst>
            </p:cNvPr>
            <p:cNvSpPr/>
            <p:nvPr/>
          </p:nvSpPr>
          <p:spPr>
            <a:xfrm>
              <a:off x="9165519" y="3061563"/>
              <a:ext cx="1970297" cy="391878"/>
            </a:xfrm>
            <a:prstGeom prst="rect">
              <a:avLst/>
            </a:prstGeom>
            <a:solidFill>
              <a:srgbClr val="C00000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dirty="0" err="1">
                  <a:solidFill>
                    <a:srgbClr val="5F4E56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질환자</a:t>
              </a:r>
              <a:r>
                <a:rPr lang="en-US" altLang="ko-KR" sz="1500" dirty="0">
                  <a:solidFill>
                    <a:srgbClr val="5F4E56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(</a:t>
              </a:r>
              <a:r>
                <a:rPr lang="ko-KR" altLang="en-US" sz="1500" dirty="0">
                  <a:solidFill>
                    <a:srgbClr val="5F4E56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호흡계통 환자</a:t>
              </a:r>
              <a:r>
                <a:rPr lang="en-US" altLang="ko-KR" sz="1500" dirty="0">
                  <a:solidFill>
                    <a:srgbClr val="5F4E56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)</a:t>
              </a:r>
              <a:endParaRPr lang="ko-KR" altLang="en-US" sz="1500" dirty="0">
                <a:solidFill>
                  <a:srgbClr val="5F4E5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8E91E4BC-456F-47A3-84DA-E950ED0FE12E}"/>
              </a:ext>
            </a:extLst>
          </p:cNvPr>
          <p:cNvGrpSpPr/>
          <p:nvPr/>
        </p:nvGrpSpPr>
        <p:grpSpPr>
          <a:xfrm>
            <a:off x="0" y="136460"/>
            <a:ext cx="12192000" cy="531845"/>
            <a:chOff x="0" y="136460"/>
            <a:chExt cx="12192000" cy="531845"/>
          </a:xfrm>
        </p:grpSpPr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B9362FDC-DC9E-4ED5-B6A4-482C8DBD3E60}"/>
                </a:ext>
              </a:extLst>
            </p:cNvPr>
            <p:cNvSpPr/>
            <p:nvPr/>
          </p:nvSpPr>
          <p:spPr>
            <a:xfrm>
              <a:off x="0" y="136460"/>
              <a:ext cx="12192000" cy="531845"/>
            </a:xfrm>
            <a:prstGeom prst="rect">
              <a:avLst/>
            </a:prstGeom>
            <a:solidFill>
              <a:srgbClr val="F8AC96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8E0B5B58-34DB-4DD3-957B-44DD40D1A4ED}"/>
                </a:ext>
              </a:extLst>
            </p:cNvPr>
            <p:cNvSpPr/>
            <p:nvPr/>
          </p:nvSpPr>
          <p:spPr>
            <a:xfrm>
              <a:off x="485923" y="136460"/>
              <a:ext cx="1755089" cy="531845"/>
            </a:xfrm>
            <a:prstGeom prst="rect">
              <a:avLst/>
            </a:prstGeom>
            <a:solidFill>
              <a:srgbClr val="D973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7693828F-3E1E-4E76-9771-9D883D1551A4}"/>
                </a:ext>
              </a:extLst>
            </p:cNvPr>
            <p:cNvSpPr txBox="1"/>
            <p:nvPr/>
          </p:nvSpPr>
          <p:spPr>
            <a:xfrm>
              <a:off x="711524" y="186940"/>
              <a:ext cx="1322549" cy="43088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대회 소개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1556F1FE-EB71-4984-8652-3D501FA759B3}"/>
                </a:ext>
              </a:extLst>
            </p:cNvPr>
            <p:cNvSpPr txBox="1"/>
            <p:nvPr/>
          </p:nvSpPr>
          <p:spPr>
            <a:xfrm>
              <a:off x="4421847" y="186940"/>
              <a:ext cx="1811085" cy="43088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200" b="1" dirty="0">
                  <a:solidFill>
                    <a:srgbClr val="7E6872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알고리즘 소개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3D4AD6A2-5D97-49B6-93C2-0663624A5C97}"/>
                </a:ext>
              </a:extLst>
            </p:cNvPr>
            <p:cNvSpPr txBox="1"/>
            <p:nvPr/>
          </p:nvSpPr>
          <p:spPr>
            <a:xfrm>
              <a:off x="6487256" y="186940"/>
              <a:ext cx="1307440" cy="43088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200" b="1" dirty="0">
                  <a:solidFill>
                    <a:srgbClr val="7E6872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모형 평가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92DAA809-8245-42B7-B94F-B2E8090ED583}"/>
                </a:ext>
              </a:extLst>
            </p:cNvPr>
            <p:cNvSpPr txBox="1"/>
            <p:nvPr/>
          </p:nvSpPr>
          <p:spPr>
            <a:xfrm>
              <a:off x="8049020" y="186940"/>
              <a:ext cx="1893911" cy="43088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200" b="1" dirty="0">
                  <a:solidFill>
                    <a:srgbClr val="7E6872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한계 및 시사점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E9B350F1-23AC-4F7A-A2E6-4C6728010DA5}"/>
                </a:ext>
              </a:extLst>
            </p:cNvPr>
            <p:cNvSpPr txBox="1"/>
            <p:nvPr/>
          </p:nvSpPr>
          <p:spPr>
            <a:xfrm>
              <a:off x="2391866" y="186940"/>
              <a:ext cx="1879126" cy="43088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200" b="1" dirty="0">
                  <a:solidFill>
                    <a:srgbClr val="7E6872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전처리 </a:t>
              </a:r>
              <a:r>
                <a:rPr lang="en-US" altLang="ko-KR" sz="2200" b="1" dirty="0">
                  <a:solidFill>
                    <a:srgbClr val="7E6872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&amp; EDA</a:t>
              </a:r>
              <a:endParaRPr lang="ko-KR" altLang="en-US" sz="2200" b="1" dirty="0">
                <a:solidFill>
                  <a:srgbClr val="7E687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DCEF58C2-5089-4495-BD88-430822383B33}"/>
                </a:ext>
              </a:extLst>
            </p:cNvPr>
            <p:cNvSpPr txBox="1"/>
            <p:nvPr/>
          </p:nvSpPr>
          <p:spPr>
            <a:xfrm>
              <a:off x="10197255" y="186940"/>
              <a:ext cx="1306474" cy="43088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200" b="1" dirty="0">
                  <a:solidFill>
                    <a:srgbClr val="7E6872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참고 문헌</a:t>
              </a:r>
            </a:p>
          </p:txBody>
        </p:sp>
      </p:grp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943E9BA2-F713-43FC-B4D8-FF09C1771B1C}"/>
              </a:ext>
            </a:extLst>
          </p:cNvPr>
          <p:cNvCxnSpPr/>
          <p:nvPr/>
        </p:nvCxnSpPr>
        <p:spPr>
          <a:xfrm>
            <a:off x="1604535" y="1109963"/>
            <a:ext cx="0" cy="284656"/>
          </a:xfrm>
          <a:prstGeom prst="line">
            <a:avLst/>
          </a:prstGeom>
          <a:ln w="19050">
            <a:solidFill>
              <a:srgbClr val="D973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3050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/>
          <p:cNvGrpSpPr/>
          <p:nvPr/>
        </p:nvGrpSpPr>
        <p:grpSpPr>
          <a:xfrm>
            <a:off x="164478" y="958763"/>
            <a:ext cx="3082895" cy="523220"/>
            <a:chOff x="392616" y="958763"/>
            <a:chExt cx="3082895" cy="523220"/>
          </a:xfrm>
        </p:grpSpPr>
        <p:sp>
          <p:nvSpPr>
            <p:cNvPr id="15" name="TextBox 14"/>
            <p:cNvSpPr txBox="1"/>
            <p:nvPr/>
          </p:nvSpPr>
          <p:spPr>
            <a:xfrm>
              <a:off x="392616" y="958763"/>
              <a:ext cx="308289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rgbClr val="5F4E5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 </a:t>
              </a:r>
              <a:r>
                <a:rPr lang="ko-KR" altLang="en-US" sz="2800" b="1" dirty="0">
                  <a:solidFill>
                    <a:srgbClr val="5F4E5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평가 지표 </a:t>
              </a:r>
              <a:r>
                <a:rPr lang="en-US" altLang="ko-KR" sz="2800" b="1" dirty="0">
                  <a:solidFill>
                    <a:srgbClr val="5F4E5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(TP/FN)</a:t>
              </a: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398837" y="1009916"/>
              <a:ext cx="134101" cy="420915"/>
            </a:xfrm>
            <a:prstGeom prst="rect">
              <a:avLst/>
            </a:prstGeom>
            <a:solidFill>
              <a:srgbClr val="04656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2547212" y="1478461"/>
            <a:ext cx="6909163" cy="4343209"/>
            <a:chOff x="3708184" y="864718"/>
            <a:chExt cx="7414545" cy="4660900"/>
          </a:xfrm>
        </p:grpSpPr>
        <p:grpSp>
          <p:nvGrpSpPr>
            <p:cNvPr id="7" name="그룹 6"/>
            <p:cNvGrpSpPr/>
            <p:nvPr/>
          </p:nvGrpSpPr>
          <p:grpSpPr>
            <a:xfrm>
              <a:off x="3708184" y="864718"/>
              <a:ext cx="7414545" cy="4660900"/>
              <a:chOff x="4523455" y="1803400"/>
              <a:chExt cx="7414545" cy="4660900"/>
            </a:xfrm>
          </p:grpSpPr>
          <p:sp>
            <p:nvSpPr>
              <p:cNvPr id="6" name="직사각형 5"/>
              <p:cNvSpPr/>
              <p:nvPr/>
            </p:nvSpPr>
            <p:spPr>
              <a:xfrm>
                <a:off x="4523455" y="1803400"/>
                <a:ext cx="7414545" cy="4660900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" name="직사각형 4"/>
              <p:cNvSpPr/>
              <p:nvPr/>
            </p:nvSpPr>
            <p:spPr>
              <a:xfrm>
                <a:off x="7073377" y="1928586"/>
                <a:ext cx="4724139" cy="876704"/>
              </a:xfrm>
              <a:prstGeom prst="rect">
                <a:avLst/>
              </a:prstGeom>
              <a:solidFill>
                <a:schemeClr val="bg2">
                  <a:lumMod val="75000"/>
                  <a:alpha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3000" dirty="0">
                    <a:solidFill>
                      <a:schemeClr val="tx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예측 결과</a:t>
                </a:r>
              </a:p>
            </p:txBody>
          </p:sp>
          <p:sp>
            <p:nvSpPr>
              <p:cNvPr id="32" name="직사각형 31"/>
              <p:cNvSpPr/>
              <p:nvPr/>
            </p:nvSpPr>
            <p:spPr>
              <a:xfrm>
                <a:off x="4647939" y="3649209"/>
                <a:ext cx="2298700" cy="130939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  <a:alpha val="8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500" dirty="0">
                    <a:solidFill>
                      <a:schemeClr val="tx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Positive</a:t>
                </a:r>
                <a:endParaRPr lang="ko-KR" altLang="en-US" sz="2500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33" name="직사각형 32"/>
              <p:cNvSpPr/>
              <p:nvPr/>
            </p:nvSpPr>
            <p:spPr>
              <a:xfrm>
                <a:off x="4647939" y="5014768"/>
                <a:ext cx="2298700" cy="1309397"/>
              </a:xfrm>
              <a:prstGeom prst="rect">
                <a:avLst/>
              </a:prstGeom>
              <a:solidFill>
                <a:srgbClr val="D97372">
                  <a:alpha val="85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500" dirty="0">
                    <a:solidFill>
                      <a:schemeClr val="tx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Negative</a:t>
                </a:r>
                <a:endParaRPr lang="ko-KR" altLang="en-US" sz="2500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34" name="직사각형 33"/>
              <p:cNvSpPr/>
              <p:nvPr/>
            </p:nvSpPr>
            <p:spPr>
              <a:xfrm>
                <a:off x="4647939" y="1928586"/>
                <a:ext cx="2298700" cy="1647039"/>
              </a:xfrm>
              <a:prstGeom prst="rect">
                <a:avLst/>
              </a:prstGeom>
              <a:solidFill>
                <a:schemeClr val="bg2">
                  <a:lumMod val="75000"/>
                  <a:alpha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3000" dirty="0">
                    <a:solidFill>
                      <a:schemeClr val="tx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실제 상황</a:t>
                </a:r>
              </a:p>
            </p:txBody>
          </p:sp>
          <p:sp>
            <p:nvSpPr>
              <p:cNvPr id="36" name="직사각형 35"/>
              <p:cNvSpPr/>
              <p:nvPr/>
            </p:nvSpPr>
            <p:spPr>
              <a:xfrm>
                <a:off x="7077213" y="5014766"/>
                <a:ext cx="2298700" cy="1309397"/>
              </a:xfrm>
              <a:prstGeom prst="rect">
                <a:avLst/>
              </a:prstGeom>
              <a:solidFill>
                <a:srgbClr val="F3DDC8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3500" dirty="0">
                    <a:solidFill>
                      <a:srgbClr val="C00000"/>
                    </a:solidFill>
                    <a:latin typeface="Agency FB" panose="020B0503020202020204" pitchFamily="34" charset="0"/>
                  </a:rPr>
                  <a:t>FP</a:t>
                </a:r>
                <a:r>
                  <a:rPr lang="en-US" altLang="ko-KR" sz="2500" dirty="0">
                    <a:solidFill>
                      <a:schemeClr val="tx1"/>
                    </a:solidFill>
                    <a:latin typeface="Agency FB" panose="020B0503020202020204" pitchFamily="34" charset="0"/>
                  </a:rPr>
                  <a:t>(</a:t>
                </a:r>
                <a:r>
                  <a:rPr lang="en-US" altLang="ko-KR" dirty="0">
                    <a:solidFill>
                      <a:schemeClr val="tx1"/>
                    </a:solidFill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False Positive</a:t>
                </a:r>
                <a:r>
                  <a:rPr lang="en-US" altLang="ko-KR" sz="2500" dirty="0">
                    <a:solidFill>
                      <a:schemeClr val="tx1"/>
                    </a:solidFill>
                    <a:latin typeface="Agency FB" panose="020B0503020202020204" pitchFamily="34" charset="0"/>
                  </a:rPr>
                  <a:t>)</a:t>
                </a:r>
              </a:p>
              <a:p>
                <a:pPr algn="ctr"/>
                <a:r>
                  <a:rPr lang="ko-KR" altLang="en-US" dirty="0">
                    <a:solidFill>
                      <a:schemeClr val="tx1"/>
                    </a:solidFill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틀린 검출</a:t>
                </a:r>
              </a:p>
            </p:txBody>
          </p:sp>
          <p:sp>
            <p:nvSpPr>
              <p:cNvPr id="37" name="직사각형 36"/>
              <p:cNvSpPr/>
              <p:nvPr/>
            </p:nvSpPr>
            <p:spPr>
              <a:xfrm>
                <a:off x="9506487" y="5014766"/>
                <a:ext cx="2298700" cy="1309397"/>
              </a:xfrm>
              <a:prstGeom prst="rect">
                <a:avLst/>
              </a:prstGeom>
              <a:solidFill>
                <a:srgbClr val="F3DDC8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3500" dirty="0">
                    <a:solidFill>
                      <a:srgbClr val="0079BF"/>
                    </a:solidFill>
                    <a:latin typeface="Agency FB" panose="020B0503020202020204" pitchFamily="34" charset="0"/>
                  </a:rPr>
                  <a:t>TN</a:t>
                </a:r>
                <a:r>
                  <a:rPr lang="en-US" altLang="ko-KR" sz="2500" dirty="0">
                    <a:solidFill>
                      <a:schemeClr val="tx1"/>
                    </a:solidFill>
                    <a:latin typeface="Agency FB" panose="020B0503020202020204" pitchFamily="34" charset="0"/>
                  </a:rPr>
                  <a:t>(</a:t>
                </a:r>
                <a:r>
                  <a:rPr lang="en-US" altLang="ko-KR" dirty="0">
                    <a:solidFill>
                      <a:schemeClr val="tx1"/>
                    </a:solidFill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True Negative</a:t>
                </a:r>
                <a:r>
                  <a:rPr lang="en-US" altLang="ko-KR" sz="2500" dirty="0">
                    <a:solidFill>
                      <a:schemeClr val="tx1"/>
                    </a:solidFill>
                    <a:latin typeface="Agency FB" panose="020B0503020202020204" pitchFamily="34" charset="0"/>
                  </a:rPr>
                  <a:t>)</a:t>
                </a:r>
              </a:p>
              <a:p>
                <a:pPr algn="ctr"/>
                <a:r>
                  <a:rPr lang="ko-KR" altLang="en-US" dirty="0" err="1">
                    <a:solidFill>
                      <a:schemeClr val="tx1"/>
                    </a:solidFill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미검출될</a:t>
                </a:r>
                <a:r>
                  <a:rPr lang="ko-KR" altLang="en-US" dirty="0">
                    <a:solidFill>
                      <a:schemeClr val="tx1"/>
                    </a:solidFill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 값의 검출</a:t>
                </a:r>
              </a:p>
            </p:txBody>
          </p:sp>
          <p:sp>
            <p:nvSpPr>
              <p:cNvPr id="38" name="직사각형 37"/>
              <p:cNvSpPr/>
              <p:nvPr/>
            </p:nvSpPr>
            <p:spPr>
              <a:xfrm>
                <a:off x="7073378" y="3649209"/>
                <a:ext cx="2298700" cy="1309397"/>
              </a:xfrm>
              <a:prstGeom prst="rect">
                <a:avLst/>
              </a:prstGeom>
              <a:solidFill>
                <a:srgbClr val="F3DDC8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3500" dirty="0">
                    <a:solidFill>
                      <a:srgbClr val="0079BF"/>
                    </a:solidFill>
                    <a:latin typeface="Agency FB" panose="020B0503020202020204" pitchFamily="34" charset="0"/>
                  </a:rPr>
                  <a:t>TP</a:t>
                </a:r>
                <a:r>
                  <a:rPr lang="en-US" altLang="ko-KR" sz="2500" dirty="0">
                    <a:solidFill>
                      <a:schemeClr val="tx1"/>
                    </a:solidFill>
                    <a:latin typeface="Agency FB" panose="020B0503020202020204" pitchFamily="34" charset="0"/>
                  </a:rPr>
                  <a:t>(</a:t>
                </a:r>
                <a:r>
                  <a:rPr lang="en-US" altLang="ko-KR" dirty="0">
                    <a:solidFill>
                      <a:schemeClr val="tx1"/>
                    </a:solidFill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True Positive</a:t>
                </a:r>
                <a:r>
                  <a:rPr lang="en-US" altLang="ko-KR" sz="2500" dirty="0">
                    <a:solidFill>
                      <a:schemeClr val="tx1"/>
                    </a:solidFill>
                    <a:latin typeface="Agency FB" panose="020B0503020202020204" pitchFamily="34" charset="0"/>
                  </a:rPr>
                  <a:t>)</a:t>
                </a:r>
              </a:p>
              <a:p>
                <a:pPr algn="ctr"/>
                <a:r>
                  <a:rPr lang="ko-KR" altLang="en-US" dirty="0">
                    <a:solidFill>
                      <a:schemeClr val="tx1"/>
                    </a:solidFill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옳은 검출</a:t>
                </a:r>
              </a:p>
            </p:txBody>
          </p:sp>
          <p:sp>
            <p:nvSpPr>
              <p:cNvPr id="39" name="직사각형 38"/>
              <p:cNvSpPr/>
              <p:nvPr/>
            </p:nvSpPr>
            <p:spPr>
              <a:xfrm>
                <a:off x="9502652" y="3649209"/>
                <a:ext cx="2298700" cy="1309397"/>
              </a:xfrm>
              <a:prstGeom prst="rect">
                <a:avLst/>
              </a:prstGeom>
              <a:solidFill>
                <a:srgbClr val="F3DDC8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3500" dirty="0">
                    <a:solidFill>
                      <a:srgbClr val="C00000"/>
                    </a:solidFill>
                    <a:latin typeface="Agency FB" panose="020B0503020202020204" pitchFamily="34" charset="0"/>
                  </a:rPr>
                  <a:t>FN</a:t>
                </a:r>
                <a:r>
                  <a:rPr lang="en-US" altLang="ko-KR" sz="2500" dirty="0">
                    <a:solidFill>
                      <a:schemeClr val="tx1"/>
                    </a:solidFill>
                    <a:latin typeface="Agency FB" panose="020B0503020202020204" pitchFamily="34" charset="0"/>
                  </a:rPr>
                  <a:t>(</a:t>
                </a:r>
                <a:r>
                  <a:rPr lang="en-US" altLang="ko-KR" dirty="0">
                    <a:solidFill>
                      <a:schemeClr val="tx1"/>
                    </a:solidFill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False Negative</a:t>
                </a:r>
                <a:r>
                  <a:rPr lang="en-US" altLang="ko-KR" sz="2500" dirty="0">
                    <a:solidFill>
                      <a:schemeClr val="tx1"/>
                    </a:solidFill>
                    <a:latin typeface="Agency FB" panose="020B0503020202020204" pitchFamily="34" charset="0"/>
                  </a:rPr>
                  <a:t>)</a:t>
                </a:r>
              </a:p>
              <a:p>
                <a:pPr algn="ctr"/>
                <a:r>
                  <a:rPr lang="ko-KR" altLang="en-US" dirty="0">
                    <a:solidFill>
                      <a:schemeClr val="tx1"/>
                    </a:solidFill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검출될 값의 </a:t>
                </a:r>
                <a:r>
                  <a:rPr lang="ko-KR" altLang="en-US" dirty="0" err="1">
                    <a:solidFill>
                      <a:schemeClr val="tx1"/>
                    </a:solidFill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미검출</a:t>
                </a:r>
                <a:endParaRPr lang="ko-KR" altLang="en-US" dirty="0">
                  <a:solidFill>
                    <a:schemeClr val="tx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endParaRPr>
              </a:p>
            </p:txBody>
          </p:sp>
          <p:sp>
            <p:nvSpPr>
              <p:cNvPr id="40" name="직사각형 39"/>
              <p:cNvSpPr/>
              <p:nvPr/>
            </p:nvSpPr>
            <p:spPr>
              <a:xfrm>
                <a:off x="9498817" y="2891286"/>
                <a:ext cx="2298700" cy="671927"/>
              </a:xfrm>
              <a:prstGeom prst="rect">
                <a:avLst/>
              </a:prstGeom>
              <a:solidFill>
                <a:srgbClr val="D97372">
                  <a:alpha val="85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500" dirty="0">
                    <a:solidFill>
                      <a:schemeClr val="tx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Negative</a:t>
                </a:r>
                <a:endParaRPr lang="ko-KR" altLang="en-US" sz="2500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41" name="직사각형 40"/>
              <p:cNvSpPr/>
              <p:nvPr/>
            </p:nvSpPr>
            <p:spPr>
              <a:xfrm>
                <a:off x="7073378" y="2903698"/>
                <a:ext cx="2298700" cy="67192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  <a:alpha val="8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500" dirty="0">
                    <a:solidFill>
                      <a:schemeClr val="tx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Positive</a:t>
                </a:r>
                <a:endParaRPr lang="ko-KR" altLang="en-US" sz="2500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sp>
          <p:nvSpPr>
            <p:cNvPr id="8" name="직사각형 7"/>
            <p:cNvSpPr/>
            <p:nvPr/>
          </p:nvSpPr>
          <p:spPr>
            <a:xfrm>
              <a:off x="6232932" y="2670282"/>
              <a:ext cx="4814640" cy="1389887"/>
            </a:xfrm>
            <a:prstGeom prst="rect">
              <a:avLst/>
            </a:prstGeom>
            <a:noFill/>
            <a:ln w="57150">
              <a:solidFill>
                <a:srgbClr val="D355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직사각형 49"/>
            <p:cNvSpPr/>
            <p:nvPr/>
          </p:nvSpPr>
          <p:spPr>
            <a:xfrm rot="5400000">
              <a:off x="5964193" y="2807591"/>
              <a:ext cx="2844461" cy="2451601"/>
            </a:xfrm>
            <a:prstGeom prst="rect">
              <a:avLst/>
            </a:prstGeom>
            <a:noFill/>
            <a:ln w="57150">
              <a:solidFill>
                <a:srgbClr val="37BAE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6134317" y="5887553"/>
            <a:ext cx="4499299" cy="806933"/>
            <a:chOff x="6232931" y="5722032"/>
            <a:chExt cx="5501902" cy="986746"/>
          </a:xfrm>
        </p:grpSpPr>
        <p:pic>
          <p:nvPicPr>
            <p:cNvPr id="49" name="그림 4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58106" y="5750022"/>
              <a:ext cx="5476727" cy="95875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</p:pic>
        <p:sp>
          <p:nvSpPr>
            <p:cNvPr id="51" name="직사각형 50"/>
            <p:cNvSpPr/>
            <p:nvPr/>
          </p:nvSpPr>
          <p:spPr>
            <a:xfrm>
              <a:off x="6232931" y="5722032"/>
              <a:ext cx="5501901" cy="986746"/>
            </a:xfrm>
            <a:prstGeom prst="rect">
              <a:avLst/>
            </a:prstGeom>
            <a:noFill/>
            <a:ln w="38100">
              <a:solidFill>
                <a:srgbClr val="D355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1506070" y="5891743"/>
            <a:ext cx="4519655" cy="799877"/>
            <a:chOff x="635590" y="5730971"/>
            <a:chExt cx="5525033" cy="977807"/>
          </a:xfrm>
        </p:grpSpPr>
        <p:pic>
          <p:nvPicPr>
            <p:cNvPr id="48" name="그림 4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4640" y="5730972"/>
              <a:ext cx="5476728" cy="977806"/>
            </a:xfrm>
            <a:prstGeom prst="rect">
              <a:avLst/>
            </a:prstGeom>
          </p:spPr>
        </p:pic>
        <p:sp>
          <p:nvSpPr>
            <p:cNvPr id="52" name="직사각형 51"/>
            <p:cNvSpPr/>
            <p:nvPr/>
          </p:nvSpPr>
          <p:spPr>
            <a:xfrm>
              <a:off x="635590" y="5730971"/>
              <a:ext cx="5525033" cy="974889"/>
            </a:xfrm>
            <a:prstGeom prst="rect">
              <a:avLst/>
            </a:prstGeom>
            <a:noFill/>
            <a:ln w="38100">
              <a:solidFill>
                <a:srgbClr val="37BAE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1D5EDBFC-9BA9-42A8-B233-18F051C931F7}"/>
              </a:ext>
            </a:extLst>
          </p:cNvPr>
          <p:cNvGrpSpPr/>
          <p:nvPr/>
        </p:nvGrpSpPr>
        <p:grpSpPr>
          <a:xfrm>
            <a:off x="0" y="136460"/>
            <a:ext cx="12192000" cy="531845"/>
            <a:chOff x="0" y="136460"/>
            <a:chExt cx="12192000" cy="531845"/>
          </a:xfrm>
        </p:grpSpPr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350CF2AB-AA50-4040-A750-2CE84420F99B}"/>
                </a:ext>
              </a:extLst>
            </p:cNvPr>
            <p:cNvSpPr/>
            <p:nvPr/>
          </p:nvSpPr>
          <p:spPr>
            <a:xfrm>
              <a:off x="0" y="136460"/>
              <a:ext cx="12192000" cy="531845"/>
            </a:xfrm>
            <a:prstGeom prst="rect">
              <a:avLst/>
            </a:prstGeom>
            <a:solidFill>
              <a:srgbClr val="F8AC96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101F6D0C-07F4-4E7C-BE40-A11471045760}"/>
                </a:ext>
              </a:extLst>
            </p:cNvPr>
            <p:cNvSpPr/>
            <p:nvPr/>
          </p:nvSpPr>
          <p:spPr>
            <a:xfrm>
              <a:off x="485923" y="136460"/>
              <a:ext cx="1755089" cy="531845"/>
            </a:xfrm>
            <a:prstGeom prst="rect">
              <a:avLst/>
            </a:prstGeom>
            <a:solidFill>
              <a:srgbClr val="D973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9BF0D500-6D38-4330-A0F6-05CA62B961AC}"/>
                </a:ext>
              </a:extLst>
            </p:cNvPr>
            <p:cNvSpPr txBox="1"/>
            <p:nvPr/>
          </p:nvSpPr>
          <p:spPr>
            <a:xfrm>
              <a:off x="711524" y="186940"/>
              <a:ext cx="1322549" cy="43088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대회 소개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D169CD22-391A-4314-84D1-C841F4BCCD42}"/>
                </a:ext>
              </a:extLst>
            </p:cNvPr>
            <p:cNvSpPr txBox="1"/>
            <p:nvPr/>
          </p:nvSpPr>
          <p:spPr>
            <a:xfrm>
              <a:off x="4421847" y="186940"/>
              <a:ext cx="1811085" cy="43088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200" b="1" dirty="0">
                  <a:solidFill>
                    <a:srgbClr val="7E6872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알고리즘 소개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E614D23E-5C86-4D77-8B03-F1759BE55B3A}"/>
                </a:ext>
              </a:extLst>
            </p:cNvPr>
            <p:cNvSpPr txBox="1"/>
            <p:nvPr/>
          </p:nvSpPr>
          <p:spPr>
            <a:xfrm>
              <a:off x="6487256" y="186940"/>
              <a:ext cx="1307440" cy="43088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200" b="1" dirty="0">
                  <a:solidFill>
                    <a:srgbClr val="7E6872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모형 평가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D8C80DA9-9121-4B1B-9F30-C74D974369CB}"/>
                </a:ext>
              </a:extLst>
            </p:cNvPr>
            <p:cNvSpPr txBox="1"/>
            <p:nvPr/>
          </p:nvSpPr>
          <p:spPr>
            <a:xfrm>
              <a:off x="8049020" y="186940"/>
              <a:ext cx="1893911" cy="43088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200" b="1" dirty="0">
                  <a:solidFill>
                    <a:srgbClr val="7E6872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한계 및 시사점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51A1BB1D-CD35-4E98-A5AF-42356C2790D1}"/>
                </a:ext>
              </a:extLst>
            </p:cNvPr>
            <p:cNvSpPr txBox="1"/>
            <p:nvPr/>
          </p:nvSpPr>
          <p:spPr>
            <a:xfrm>
              <a:off x="2391866" y="186940"/>
              <a:ext cx="1879126" cy="43088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200" b="1" dirty="0">
                  <a:solidFill>
                    <a:srgbClr val="7E6872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전처리 </a:t>
              </a:r>
              <a:r>
                <a:rPr lang="en-US" altLang="ko-KR" sz="2200" b="1" dirty="0">
                  <a:solidFill>
                    <a:srgbClr val="7E6872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&amp; EDA</a:t>
              </a:r>
              <a:endParaRPr lang="ko-KR" altLang="en-US" sz="2200" b="1" dirty="0">
                <a:solidFill>
                  <a:srgbClr val="7E687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BC231AAB-1A3E-414D-A1EE-1A8A8C8B9629}"/>
                </a:ext>
              </a:extLst>
            </p:cNvPr>
            <p:cNvSpPr txBox="1"/>
            <p:nvPr/>
          </p:nvSpPr>
          <p:spPr>
            <a:xfrm>
              <a:off x="10197255" y="186940"/>
              <a:ext cx="1306474" cy="43088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200" b="1" dirty="0">
                  <a:solidFill>
                    <a:srgbClr val="7E6872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</a:rPr>
                <a:t>참고 문헌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37173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1072</TotalTime>
  <Words>4192</Words>
  <Application>Microsoft Office PowerPoint</Application>
  <PresentationFormat>와이드스크린</PresentationFormat>
  <Paragraphs>1253</Paragraphs>
  <Slides>79</Slides>
  <Notes>10</Notes>
  <HiddenSlides>0</HiddenSlides>
  <MMClips>0</MMClips>
  <ScaleCrop>false</ScaleCrop>
  <HeadingPairs>
    <vt:vector size="6" baseType="variant">
      <vt:variant>
        <vt:lpstr>사용한 글꼴</vt:lpstr>
      </vt:variant>
      <vt:variant>
        <vt:i4>16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79</vt:i4>
      </vt:variant>
    </vt:vector>
  </HeadingPairs>
  <TitlesOfParts>
    <vt:vector size="96" baseType="lpstr">
      <vt:lpstr>나눔고딕</vt:lpstr>
      <vt:lpstr>나눔스퀘어</vt:lpstr>
      <vt:lpstr>나눔스퀘어 Bold</vt:lpstr>
      <vt:lpstr>나눔스퀘어 ExtraBold</vt:lpstr>
      <vt:lpstr>나눔스퀘어 Light</vt:lpstr>
      <vt:lpstr>나눔스퀘어_ac</vt:lpstr>
      <vt:lpstr>나눔스퀘어_ac Bold</vt:lpstr>
      <vt:lpstr>나눔스퀘어_ac ExtraBold</vt:lpstr>
      <vt:lpstr>나눔스퀘어라운드 ExtraBold</vt:lpstr>
      <vt:lpstr>맑은 고딕</vt:lpstr>
      <vt:lpstr>함초롬돋움</vt:lpstr>
      <vt:lpstr>Agency FB</vt:lpstr>
      <vt:lpstr>Arial</vt:lpstr>
      <vt:lpstr>Cambria Math</vt:lpstr>
      <vt:lpstr>Noto Sans</vt:lpstr>
      <vt:lpstr>Segoe UI Black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</dc:creator>
  <cp:lastModifiedBy>w</cp:lastModifiedBy>
  <cp:revision>114</cp:revision>
  <dcterms:created xsi:type="dcterms:W3CDTF">2021-02-23T08:34:51Z</dcterms:created>
  <dcterms:modified xsi:type="dcterms:W3CDTF">2021-03-12T03:37:05Z</dcterms:modified>
</cp:coreProperties>
</file>